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4932" r:id="rId2"/>
    <p:sldId id="4954" r:id="rId3"/>
    <p:sldId id="4965" r:id="rId4"/>
    <p:sldId id="4789" r:id="rId5"/>
    <p:sldId id="4985" r:id="rId6"/>
    <p:sldId id="4986" r:id="rId7"/>
    <p:sldId id="4999" r:id="rId8"/>
    <p:sldId id="4987" r:id="rId9"/>
    <p:sldId id="4988" r:id="rId10"/>
    <p:sldId id="4966" r:id="rId11"/>
    <p:sldId id="4788" r:id="rId12"/>
    <p:sldId id="4998" r:id="rId13"/>
    <p:sldId id="4967" r:id="rId14"/>
    <p:sldId id="4952" r:id="rId15"/>
    <p:sldId id="5022" r:id="rId16"/>
    <p:sldId id="5025" r:id="rId17"/>
    <p:sldId id="5023" r:id="rId18"/>
    <p:sldId id="4973" r:id="rId19"/>
    <p:sldId id="4971" r:id="rId20"/>
    <p:sldId id="5026" r:id="rId21"/>
    <p:sldId id="4993" r:id="rId22"/>
    <p:sldId id="4994" r:id="rId23"/>
    <p:sldId id="5077" r:id="rId24"/>
    <p:sldId id="5088" r:id="rId25"/>
    <p:sldId id="5089" r:id="rId26"/>
    <p:sldId id="5046" r:id="rId27"/>
    <p:sldId id="5003" r:id="rId28"/>
    <p:sldId id="5004" r:id="rId29"/>
    <p:sldId id="5005" r:id="rId30"/>
    <p:sldId id="5008" r:id="rId31"/>
    <p:sldId id="5078" r:id="rId32"/>
    <p:sldId id="5081" r:id="rId33"/>
    <p:sldId id="5087" r:id="rId34"/>
    <p:sldId id="5027" r:id="rId35"/>
    <p:sldId id="5000" r:id="rId36"/>
    <p:sldId id="4996" r:id="rId37"/>
    <p:sldId id="4995" r:id="rId38"/>
    <p:sldId id="5028" r:id="rId39"/>
    <p:sldId id="5001" r:id="rId40"/>
    <p:sldId id="5029" r:id="rId41"/>
    <p:sldId id="4997" r:id="rId42"/>
    <p:sldId id="5030" r:id="rId43"/>
    <p:sldId id="5047" r:id="rId44"/>
    <p:sldId id="5031" r:id="rId45"/>
    <p:sldId id="5045" r:id="rId46"/>
    <p:sldId id="5032" r:id="rId47"/>
    <p:sldId id="5083" r:id="rId48"/>
    <p:sldId id="5033" r:id="rId49"/>
    <p:sldId id="5034" r:id="rId50"/>
    <p:sldId id="5035" r:id="rId51"/>
    <p:sldId id="5036" r:id="rId52"/>
    <p:sldId id="5084" r:id="rId53"/>
    <p:sldId id="5085" r:id="rId54"/>
    <p:sldId id="5038" r:id="rId55"/>
    <p:sldId id="5037" r:id="rId56"/>
    <p:sldId id="5086" r:id="rId57"/>
    <p:sldId id="5039" r:id="rId58"/>
    <p:sldId id="5048" r:id="rId59"/>
    <p:sldId id="5049" r:id="rId60"/>
    <p:sldId id="5050" r:id="rId61"/>
    <p:sldId id="5053" r:id="rId62"/>
    <p:sldId id="5055" r:id="rId63"/>
    <p:sldId id="5054" r:id="rId64"/>
    <p:sldId id="5056" r:id="rId65"/>
    <p:sldId id="5057" r:id="rId66"/>
    <p:sldId id="5059" r:id="rId67"/>
    <p:sldId id="5058" r:id="rId68"/>
    <p:sldId id="5040" r:id="rId69"/>
    <p:sldId id="5075" r:id="rId70"/>
    <p:sldId id="5051" r:id="rId71"/>
    <p:sldId id="5041" r:id="rId72"/>
    <p:sldId id="5068" r:id="rId73"/>
    <p:sldId id="5060" r:id="rId74"/>
    <p:sldId id="5061" r:id="rId75"/>
    <p:sldId id="5062" r:id="rId76"/>
    <p:sldId id="5042" r:id="rId77"/>
    <p:sldId id="5063" r:id="rId78"/>
    <p:sldId id="5064" r:id="rId79"/>
    <p:sldId id="5065" r:id="rId80"/>
    <p:sldId id="5066" r:id="rId81"/>
    <p:sldId id="5090" r:id="rId82"/>
    <p:sldId id="5043" r:id="rId83"/>
    <p:sldId id="5067" r:id="rId84"/>
    <p:sldId id="5069" r:id="rId85"/>
    <p:sldId id="5052" r:id="rId86"/>
    <p:sldId id="5070" r:id="rId87"/>
    <p:sldId id="5044" r:id="rId88"/>
    <p:sldId id="5071" r:id="rId89"/>
    <p:sldId id="5072" r:id="rId90"/>
    <p:sldId id="5073" r:id="rId91"/>
    <p:sldId id="5082" r:id="rId92"/>
    <p:sldId id="4933" r:id="rId93"/>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F39BF5-2AC9-4BB9-9B71-50386AD8D2C8}">
          <p14:sldIdLst>
            <p14:sldId id="4932"/>
            <p14:sldId id="4954"/>
            <p14:sldId id="4965"/>
            <p14:sldId id="4789"/>
            <p14:sldId id="4985"/>
            <p14:sldId id="4986"/>
            <p14:sldId id="4999"/>
            <p14:sldId id="4987"/>
            <p14:sldId id="4988"/>
            <p14:sldId id="4966"/>
            <p14:sldId id="4788"/>
            <p14:sldId id="4998"/>
            <p14:sldId id="4967"/>
            <p14:sldId id="4952"/>
            <p14:sldId id="5022"/>
            <p14:sldId id="5025"/>
            <p14:sldId id="5023"/>
            <p14:sldId id="4973"/>
            <p14:sldId id="4971"/>
            <p14:sldId id="5026"/>
            <p14:sldId id="4993"/>
            <p14:sldId id="4994"/>
            <p14:sldId id="5077"/>
            <p14:sldId id="5088"/>
            <p14:sldId id="5089"/>
            <p14:sldId id="5046"/>
            <p14:sldId id="5003"/>
            <p14:sldId id="5004"/>
            <p14:sldId id="5005"/>
            <p14:sldId id="5008"/>
            <p14:sldId id="5078"/>
            <p14:sldId id="5081"/>
            <p14:sldId id="5087"/>
            <p14:sldId id="5027"/>
            <p14:sldId id="5000"/>
            <p14:sldId id="4996"/>
            <p14:sldId id="4995"/>
            <p14:sldId id="5028"/>
            <p14:sldId id="5001"/>
            <p14:sldId id="5029"/>
            <p14:sldId id="4997"/>
            <p14:sldId id="5030"/>
            <p14:sldId id="5047"/>
            <p14:sldId id="5031"/>
            <p14:sldId id="5045"/>
            <p14:sldId id="5032"/>
            <p14:sldId id="5083"/>
            <p14:sldId id="5033"/>
            <p14:sldId id="5034"/>
            <p14:sldId id="5035"/>
            <p14:sldId id="5036"/>
            <p14:sldId id="5084"/>
            <p14:sldId id="5085"/>
            <p14:sldId id="5038"/>
            <p14:sldId id="5037"/>
            <p14:sldId id="5086"/>
            <p14:sldId id="5039"/>
            <p14:sldId id="5048"/>
            <p14:sldId id="5049"/>
            <p14:sldId id="5050"/>
            <p14:sldId id="5053"/>
            <p14:sldId id="5055"/>
            <p14:sldId id="5054"/>
            <p14:sldId id="5056"/>
            <p14:sldId id="5057"/>
            <p14:sldId id="5059"/>
            <p14:sldId id="5058"/>
            <p14:sldId id="5040"/>
            <p14:sldId id="5075"/>
            <p14:sldId id="5051"/>
            <p14:sldId id="5041"/>
            <p14:sldId id="5068"/>
            <p14:sldId id="5060"/>
            <p14:sldId id="5061"/>
            <p14:sldId id="5062"/>
            <p14:sldId id="5042"/>
            <p14:sldId id="5063"/>
            <p14:sldId id="5064"/>
            <p14:sldId id="5065"/>
            <p14:sldId id="5066"/>
            <p14:sldId id="5090"/>
            <p14:sldId id="5043"/>
            <p14:sldId id="5067"/>
            <p14:sldId id="5069"/>
            <p14:sldId id="5052"/>
            <p14:sldId id="5070"/>
            <p14:sldId id="5044"/>
            <p14:sldId id="5071"/>
            <p14:sldId id="5072"/>
            <p14:sldId id="5073"/>
            <p14:sldId id="5082"/>
            <p14:sldId id="49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85E"/>
    <a:srgbClr val="00FF99"/>
    <a:srgbClr val="FF99FF"/>
    <a:srgbClr val="FFC65D"/>
    <a:srgbClr val="009F00"/>
    <a:srgbClr val="2E4E6B"/>
    <a:srgbClr val="FFFFFF"/>
    <a:srgbClr val="F2F2F2"/>
    <a:srgbClr val="4E9C81"/>
    <a:srgbClr val="358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480" y="66"/>
      </p:cViewPr>
      <p:guideLst/>
    </p:cSldViewPr>
  </p:slideViewPr>
  <p:notesTextViewPr>
    <p:cViewPr>
      <p:scale>
        <a:sx n="3" d="2"/>
        <a:sy n="3" d="2"/>
      </p:scale>
      <p:origin x="0" y="0"/>
    </p:cViewPr>
  </p:notesTextViewPr>
  <p:sorterViewPr>
    <p:cViewPr>
      <p:scale>
        <a:sx n="137" d="100"/>
        <a:sy n="137" d="100"/>
      </p:scale>
      <p:origin x="0" y="-1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_rels/data34.xml.rels><?xml version="1.0" encoding="UTF-8" standalone="yes"?>
<Relationships xmlns="http://schemas.openxmlformats.org/package/2006/relationships"><Relationship Id="rId1" Type="http://schemas.openxmlformats.org/officeDocument/2006/relationships/hyperlink" Target="https://www.jardindulautaret.com/english/" TargetMode="External"/></Relationships>
</file>

<file path=ppt/diagrams/_rels/drawing34.xml.rels><?xml version="1.0" encoding="UTF-8" standalone="yes"?>
<Relationships xmlns="http://schemas.openxmlformats.org/package/2006/relationships"><Relationship Id="rId1" Type="http://schemas.openxmlformats.org/officeDocument/2006/relationships/hyperlink" Target="https://www.jardindulautaret.com/english/"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[S]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Ισχυρό προφίλ αγροτικής και αλιευτικής παραγωγής</a:t>
          </a:r>
        </a:p>
        <a:p>
          <a:r>
            <a:rPr lang="el-GR" sz="1800" dirty="0">
              <a:latin typeface="Segoe UI" panose="020B0502040204020203" pitchFamily="34" charset="0"/>
              <a:ea typeface="Segoe UI" panose="020B0502040204020203" pitchFamily="34" charset="0"/>
              <a:cs typeface="Segoe UI" panose="020B0502040204020203" pitchFamily="34" charset="0"/>
            </a:rPr>
            <a:t>Καλό επίπεδο ανθρώπινου δυναμικού</a:t>
          </a:r>
        </a:p>
        <a:p>
          <a:r>
            <a:rPr lang="el-GR" sz="1800" dirty="0">
              <a:latin typeface="Segoe UI" panose="020B0502040204020203" pitchFamily="34" charset="0"/>
              <a:ea typeface="Segoe UI" panose="020B0502040204020203" pitchFamily="34" charset="0"/>
              <a:cs typeface="Segoe UI" panose="020B0502040204020203" pitchFamily="34" charset="0"/>
            </a:rPr>
            <a:t>Ικανός αριθμός αξιόλογων γεωργικών προϊόντων - Σχετικά καλό επίπεδο διαφοροποίησης της παραγωγής</a:t>
          </a:r>
        </a:p>
        <a:p>
          <a:r>
            <a:rPr lang="el-GR" sz="1800" dirty="0">
              <a:latin typeface="Segoe UI" panose="020B0502040204020203" pitchFamily="34" charset="0"/>
              <a:ea typeface="Segoe UI" panose="020B0502040204020203" pitchFamily="34" charset="0"/>
              <a:cs typeface="Segoe UI" panose="020B0502040204020203" pitchFamily="34" charset="0"/>
            </a:rPr>
            <a:t>Καλό επίπεδο συνεργασιών στον πρωτογενή τομέα παραγωγής</a:t>
          </a:r>
        </a:p>
        <a:p>
          <a:r>
            <a:rPr lang="el-GR" sz="1800" dirty="0">
              <a:latin typeface="Segoe UI" panose="020B0502040204020203" pitchFamily="34" charset="0"/>
              <a:ea typeface="Segoe UI" panose="020B0502040204020203" pitchFamily="34" charset="0"/>
              <a:cs typeface="Segoe UI" panose="020B0502040204020203" pitchFamily="34" charset="0"/>
            </a:rPr>
            <a:t>Επιτυχημένα οργανωτικά σχήματα στο χώρο της εμπορίας των προϊόντων</a:t>
          </a: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[W]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Διαρθρωτικά προβλήματα στον πρωτογενή (</a:t>
          </a:r>
          <a:r>
            <a:rPr lang="el-GR" sz="1800" dirty="0" err="1">
              <a:latin typeface="Segoe UI" panose="020B0502040204020203" pitchFamily="34" charset="0"/>
              <a:ea typeface="Segoe UI" panose="020B0502040204020203" pitchFamily="34" charset="0"/>
              <a:cs typeface="Segoe UI" panose="020B0502040204020203" pitchFamily="34" charset="0"/>
            </a:rPr>
            <a:t>πολυτεμαχισμός</a:t>
          </a:r>
          <a:r>
            <a:rPr lang="el-GR" sz="1800" dirty="0">
              <a:latin typeface="Segoe UI" panose="020B0502040204020203" pitchFamily="34" charset="0"/>
              <a:ea typeface="Segoe UI" panose="020B0502040204020203" pitchFamily="34" charset="0"/>
              <a:cs typeface="Segoe UI" panose="020B0502040204020203" pitchFamily="34" charset="0"/>
            </a:rPr>
            <a:t> γης)</a:t>
          </a:r>
        </a:p>
        <a:p>
          <a:r>
            <a:rPr lang="el-GR" sz="1800" dirty="0">
              <a:latin typeface="Segoe UI" panose="020B0502040204020203" pitchFamily="34" charset="0"/>
              <a:ea typeface="Segoe UI" panose="020B0502040204020203" pitchFamily="34" charset="0"/>
              <a:cs typeface="Segoe UI" panose="020B0502040204020203" pitchFamily="34" charset="0"/>
            </a:rPr>
            <a:t>Συστήματα παραγωγής κατά βάση έντασης εργασίας (καπνός, ακτινίδιο, κτηνοτροφία) - περιορίζει την ανάπτυξη πολλαπλών δραστηριοτήτων μέσα στην ίδια εκμετάλλευση (</a:t>
          </a:r>
          <a:r>
            <a:rPr lang="el-GR" sz="1800" dirty="0" err="1">
              <a:latin typeface="Segoe UI" panose="020B0502040204020203" pitchFamily="34" charset="0"/>
              <a:ea typeface="Segoe UI" panose="020B0502040204020203" pitchFamily="34" charset="0"/>
              <a:cs typeface="Segoe UI" panose="020B0502040204020203" pitchFamily="34" charset="0"/>
            </a:rPr>
            <a:t>πολυπαραγωγικές</a:t>
          </a:r>
          <a:r>
            <a:rPr lang="el-GR" sz="1800" dirty="0">
              <a:latin typeface="Segoe UI" panose="020B0502040204020203" pitchFamily="34" charset="0"/>
              <a:ea typeface="Segoe UI" panose="020B0502040204020203" pitchFamily="34" charset="0"/>
              <a:cs typeface="Segoe UI" panose="020B0502040204020203" pitchFamily="34" charset="0"/>
            </a:rPr>
            <a:t> εκμεταλλεύσεις).</a:t>
          </a:r>
        </a:p>
        <a:p>
          <a:r>
            <a:rPr lang="el-GR" sz="1800" dirty="0">
              <a:latin typeface="Segoe UI" panose="020B0502040204020203" pitchFamily="34" charset="0"/>
              <a:ea typeface="Segoe UI" panose="020B0502040204020203" pitchFamily="34" charset="0"/>
              <a:cs typeface="Segoe UI" panose="020B0502040204020203" pitchFamily="34" charset="0"/>
            </a:rPr>
            <a:t>Σημαντικό μέρος των καλλιεργειών και των εκμεταλλεύσεων εξαρτάται ακόμη από τις </a:t>
          </a:r>
          <a:r>
            <a:rPr lang="el-GR" sz="1800" b="1" dirty="0">
              <a:latin typeface="Segoe UI" panose="020B0502040204020203" pitchFamily="34" charset="0"/>
              <a:ea typeface="Segoe UI" panose="020B0502040204020203" pitchFamily="34" charset="0"/>
              <a:cs typeface="Segoe UI" panose="020B0502040204020203" pitchFamily="34" charset="0"/>
            </a:rPr>
            <a:t>γεωργικές επιδοτήσεις – εξαίρεση η</a:t>
          </a:r>
          <a:r>
            <a:rPr lang="el-GR" sz="1800" dirty="0">
              <a:latin typeface="Segoe UI" panose="020B0502040204020203" pitchFamily="34" charset="0"/>
              <a:ea typeface="Segoe UI" panose="020B0502040204020203" pitchFamily="34" charset="0"/>
              <a:cs typeface="Segoe UI" panose="020B0502040204020203" pitchFamily="34" charset="0"/>
            </a:rPr>
            <a:t> κτηνοτροφία και το ακτινίδιο</a:t>
          </a: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ScaleY="108922" custLinFactNeighborX="-71"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35884" custScaleY="104052" custLinFactNeighborX="-25740" custLinFactNeighborY="-126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35171" custScaleY="109663" custLinFactNeighborX="23352" custLinFactNeighborY="-2294">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0827" custLinFactNeighborY="-5468"/>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custLinFactX="-14238135" custLinFactNeighborX="-14300000" custLinFactNeighborY="-2199"/>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6D01A9C-EEEF-48C3-9A9E-447971A3D9F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D1015639-22A8-4300-AC88-1934ECF6589D}">
      <dgm:prSet phldrT="[Κείμενο]"/>
      <dgm:spPr>
        <a:solidFill>
          <a:srgbClr val="0B685E"/>
        </a:solidFill>
      </dgm:spPr>
      <dgm:t>
        <a:bodyPr/>
        <a:lstStyle/>
        <a:p>
          <a:r>
            <a:rPr lang="el-GR" b="1" dirty="0">
              <a:latin typeface="Segoe UI" panose="020B0502040204020203" pitchFamily="34" charset="0"/>
              <a:ea typeface="Segoe UI" panose="020B0502040204020203" pitchFamily="34" charset="0"/>
              <a:cs typeface="Segoe UI" panose="020B0502040204020203" pitchFamily="34" charset="0"/>
            </a:rPr>
            <a:t>Παραγωγοί προϊόντος</a:t>
          </a:r>
        </a:p>
      </dgm:t>
    </dgm:pt>
    <dgm:pt modelId="{B904C576-C787-4438-B6E1-336074747D1B}" type="parTrans" cxnId="{BFEB3E33-974E-487B-A992-14F388AA90DE}">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6F6D8494-7DFA-49F7-B9FC-F5A6833D9728}" type="sibTrans" cxnId="{BFEB3E33-974E-487B-A992-14F388AA90DE}">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8B8CAF43-89B7-46DA-81AB-C2DAD5B05768}">
      <dgm:prSet phldrT="[Κείμενο]"/>
      <dgm:spPr>
        <a:solidFill>
          <a:srgbClr val="0B685E"/>
        </a:solidFill>
      </dgm:spPr>
      <dgm:t>
        <a:bodyPr/>
        <a:lstStyle/>
        <a:p>
          <a:r>
            <a:rPr lang="el-GR" b="1" dirty="0" err="1">
              <a:latin typeface="Segoe UI" panose="020B0502040204020203" pitchFamily="34" charset="0"/>
              <a:ea typeface="Segoe UI" panose="020B0502040204020203" pitchFamily="34" charset="0"/>
              <a:cs typeface="Segoe UI" panose="020B0502040204020203" pitchFamily="34" charset="0"/>
            </a:rPr>
            <a:t>Μεταποιητές</a:t>
          </a:r>
          <a:endParaRPr lang="el-GR" b="1" dirty="0">
            <a:latin typeface="Segoe UI" panose="020B0502040204020203" pitchFamily="34" charset="0"/>
            <a:ea typeface="Segoe UI" panose="020B0502040204020203" pitchFamily="34" charset="0"/>
            <a:cs typeface="Segoe UI" panose="020B0502040204020203" pitchFamily="34" charset="0"/>
          </a:endParaRPr>
        </a:p>
      </dgm:t>
    </dgm:pt>
    <dgm:pt modelId="{0C31E68E-1137-45A5-8478-2ECA943A59D1}" type="parTrans" cxnId="{BF095638-A539-4680-BF7B-2625A825E4AD}">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244F5A52-1521-4C8B-91C5-05AF68CDF305}" type="sibTrans" cxnId="{BF095638-A539-4680-BF7B-2625A825E4AD}">
      <dgm:prSet/>
      <dgm:spPr>
        <a:ln w="25400">
          <a:solidFill>
            <a:schemeClr val="tx1"/>
          </a:solidFill>
        </a:ln>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C7897638-36A7-42E7-8882-9A95043C158A}">
      <dgm:prSet phldrT="[Κείμενο]"/>
      <dgm:spPr>
        <a:solidFill>
          <a:srgbClr val="0B685E"/>
        </a:solidFill>
      </dgm:spPr>
      <dgm:t>
        <a:bodyPr/>
        <a:lstStyle/>
        <a:p>
          <a:r>
            <a:rPr lang="el-GR" b="1" dirty="0">
              <a:latin typeface="Segoe UI" panose="020B0502040204020203" pitchFamily="34" charset="0"/>
              <a:ea typeface="Segoe UI" panose="020B0502040204020203" pitchFamily="34" charset="0"/>
              <a:cs typeface="Segoe UI" panose="020B0502040204020203" pitchFamily="34" charset="0"/>
            </a:rPr>
            <a:t>Εμπορική προώθηση</a:t>
          </a:r>
        </a:p>
      </dgm:t>
    </dgm:pt>
    <dgm:pt modelId="{973FB269-A731-4282-8430-9D75DF1FB208}" type="parTrans" cxnId="{672EFF09-C8F8-4C18-AAE7-373ACE266EDF}">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E98B5246-8D9D-479D-9AFA-60A5E9A19BE0}" type="sibTrans" cxnId="{672EFF09-C8F8-4C18-AAE7-373ACE266EDF}">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C10AE415-D157-443A-8550-0DF6A789C8DE}">
      <dgm:prSet phldrT="[Κείμενο]"/>
      <dgm:spPr>
        <a:solidFill>
          <a:srgbClr val="0B685E"/>
        </a:solidFill>
      </dgm:spPr>
      <dgm:t>
        <a:bodyPr/>
        <a:lstStyle/>
        <a:p>
          <a:r>
            <a:rPr lang="el-GR" b="1" dirty="0">
              <a:latin typeface="Segoe UI" panose="020B0502040204020203" pitchFamily="34" charset="0"/>
              <a:ea typeface="Segoe UI" panose="020B0502040204020203" pitchFamily="34" charset="0"/>
              <a:cs typeface="Segoe UI" panose="020B0502040204020203" pitchFamily="34" charset="0"/>
            </a:rPr>
            <a:t>Αγορές - Καταστήματα</a:t>
          </a:r>
        </a:p>
      </dgm:t>
    </dgm:pt>
    <dgm:pt modelId="{A6994447-1FE1-4A07-9147-073E14439E09}" type="parTrans" cxnId="{DEED5150-B888-4CD3-B957-4E77BCA17429}">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406FBC79-842D-4A63-9F80-C0783FD6BAA0}" type="sibTrans" cxnId="{DEED5150-B888-4CD3-B957-4E77BCA17429}">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89D1426C-50FE-4336-A192-6406EB699DBC}">
      <dgm:prSet phldrT="[Κείμενο]"/>
      <dgm:spPr>
        <a:solidFill>
          <a:srgbClr val="0B685E"/>
        </a:solidFill>
      </dgm:spPr>
      <dgm:t>
        <a:bodyPr/>
        <a:lstStyle/>
        <a:p>
          <a:r>
            <a:rPr lang="el-GR" b="1" dirty="0">
              <a:latin typeface="Segoe UI" panose="020B0502040204020203" pitchFamily="34" charset="0"/>
              <a:ea typeface="Segoe UI" panose="020B0502040204020203" pitchFamily="34" charset="0"/>
              <a:cs typeface="Segoe UI" panose="020B0502040204020203" pitchFamily="34" charset="0"/>
            </a:rPr>
            <a:t>Τουριστικές Επιχειρήσεις</a:t>
          </a:r>
        </a:p>
      </dgm:t>
    </dgm:pt>
    <dgm:pt modelId="{8B19A27D-CE77-48EF-BBB7-88764FA63A16}" type="parTrans" cxnId="{837D51FB-CFDF-4AAF-A3AE-E43145C906CE}">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B3C290E8-D401-4265-9B6D-39E950B45377}" type="sibTrans" cxnId="{837D51FB-CFDF-4AAF-A3AE-E43145C906CE}">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4BAE4ABA-692E-42E3-91BB-3C61158A1095}" type="pres">
      <dgm:prSet presAssocID="{A6D01A9C-EEEF-48C3-9A9E-447971A3D9FF}" presName="cycle" presStyleCnt="0">
        <dgm:presLayoutVars>
          <dgm:dir/>
          <dgm:resizeHandles val="exact"/>
        </dgm:presLayoutVars>
      </dgm:prSet>
      <dgm:spPr/>
    </dgm:pt>
    <dgm:pt modelId="{6AB75E95-BF63-4198-B242-1F428EA67449}" type="pres">
      <dgm:prSet presAssocID="{D1015639-22A8-4300-AC88-1934ECF6589D}" presName="node" presStyleLbl="node1" presStyleIdx="0" presStyleCnt="5">
        <dgm:presLayoutVars>
          <dgm:bulletEnabled val="1"/>
        </dgm:presLayoutVars>
      </dgm:prSet>
      <dgm:spPr/>
    </dgm:pt>
    <dgm:pt modelId="{A395FDC9-808B-4B61-969F-184FFBD2F25E}" type="pres">
      <dgm:prSet presAssocID="{D1015639-22A8-4300-AC88-1934ECF6589D}" presName="spNode" presStyleCnt="0"/>
      <dgm:spPr/>
    </dgm:pt>
    <dgm:pt modelId="{D18BF057-7A27-41E8-B197-74F086312896}" type="pres">
      <dgm:prSet presAssocID="{6F6D8494-7DFA-49F7-B9FC-F5A6833D9728}" presName="sibTrans" presStyleLbl="sibTrans1D1" presStyleIdx="0" presStyleCnt="5"/>
      <dgm:spPr/>
    </dgm:pt>
    <dgm:pt modelId="{AA848F94-1D7F-4718-A757-B937C49CCE7E}" type="pres">
      <dgm:prSet presAssocID="{8B8CAF43-89B7-46DA-81AB-C2DAD5B05768}" presName="node" presStyleLbl="node1" presStyleIdx="1" presStyleCnt="5">
        <dgm:presLayoutVars>
          <dgm:bulletEnabled val="1"/>
        </dgm:presLayoutVars>
      </dgm:prSet>
      <dgm:spPr/>
    </dgm:pt>
    <dgm:pt modelId="{308760DD-52A7-40BC-88C4-386372B9F81E}" type="pres">
      <dgm:prSet presAssocID="{8B8CAF43-89B7-46DA-81AB-C2DAD5B05768}" presName="spNode" presStyleCnt="0"/>
      <dgm:spPr/>
    </dgm:pt>
    <dgm:pt modelId="{E3708D2F-4AA4-4DBE-A0DC-519AF33DAB6E}" type="pres">
      <dgm:prSet presAssocID="{244F5A52-1521-4C8B-91C5-05AF68CDF305}" presName="sibTrans" presStyleLbl="sibTrans1D1" presStyleIdx="1" presStyleCnt="5"/>
      <dgm:spPr/>
    </dgm:pt>
    <dgm:pt modelId="{55529A35-6249-44BD-B2E6-07F5510ECAC0}" type="pres">
      <dgm:prSet presAssocID="{C7897638-36A7-42E7-8882-9A95043C158A}" presName="node" presStyleLbl="node1" presStyleIdx="2" presStyleCnt="5">
        <dgm:presLayoutVars>
          <dgm:bulletEnabled val="1"/>
        </dgm:presLayoutVars>
      </dgm:prSet>
      <dgm:spPr/>
    </dgm:pt>
    <dgm:pt modelId="{B3A58DEB-7A2A-49AA-9F25-AEA122572E87}" type="pres">
      <dgm:prSet presAssocID="{C7897638-36A7-42E7-8882-9A95043C158A}" presName="spNode" presStyleCnt="0"/>
      <dgm:spPr/>
    </dgm:pt>
    <dgm:pt modelId="{B9954ED7-5A15-4401-94FE-9BAA4993E068}" type="pres">
      <dgm:prSet presAssocID="{E98B5246-8D9D-479D-9AFA-60A5E9A19BE0}" presName="sibTrans" presStyleLbl="sibTrans1D1" presStyleIdx="2" presStyleCnt="5"/>
      <dgm:spPr/>
    </dgm:pt>
    <dgm:pt modelId="{D2E8DB2C-52B0-453E-8A4A-EE4C44F5971C}" type="pres">
      <dgm:prSet presAssocID="{C10AE415-D157-443A-8550-0DF6A789C8DE}" presName="node" presStyleLbl="node1" presStyleIdx="3" presStyleCnt="5">
        <dgm:presLayoutVars>
          <dgm:bulletEnabled val="1"/>
        </dgm:presLayoutVars>
      </dgm:prSet>
      <dgm:spPr/>
    </dgm:pt>
    <dgm:pt modelId="{C9ABB8FC-69F7-4D76-A449-CFF91502A5B0}" type="pres">
      <dgm:prSet presAssocID="{C10AE415-D157-443A-8550-0DF6A789C8DE}" presName="spNode" presStyleCnt="0"/>
      <dgm:spPr/>
    </dgm:pt>
    <dgm:pt modelId="{93B6EA76-8A8A-47C3-A967-D3044C6EC5B9}" type="pres">
      <dgm:prSet presAssocID="{406FBC79-842D-4A63-9F80-C0783FD6BAA0}" presName="sibTrans" presStyleLbl="sibTrans1D1" presStyleIdx="3" presStyleCnt="5"/>
      <dgm:spPr/>
    </dgm:pt>
    <dgm:pt modelId="{A44ADB2D-4BA1-465C-A514-2A2E6C4622C9}" type="pres">
      <dgm:prSet presAssocID="{89D1426C-50FE-4336-A192-6406EB699DBC}" presName="node" presStyleLbl="node1" presStyleIdx="4" presStyleCnt="5">
        <dgm:presLayoutVars>
          <dgm:bulletEnabled val="1"/>
        </dgm:presLayoutVars>
      </dgm:prSet>
      <dgm:spPr/>
    </dgm:pt>
    <dgm:pt modelId="{D0EDB80F-F120-4935-B22C-6D67544382D2}" type="pres">
      <dgm:prSet presAssocID="{89D1426C-50FE-4336-A192-6406EB699DBC}" presName="spNode" presStyleCnt="0"/>
      <dgm:spPr/>
    </dgm:pt>
    <dgm:pt modelId="{2D1BE318-8828-4A17-8AFD-BE7B66D4EAAD}" type="pres">
      <dgm:prSet presAssocID="{B3C290E8-D401-4265-9B6D-39E950B45377}" presName="sibTrans" presStyleLbl="sibTrans1D1" presStyleIdx="4" presStyleCnt="5"/>
      <dgm:spPr/>
    </dgm:pt>
  </dgm:ptLst>
  <dgm:cxnLst>
    <dgm:cxn modelId="{D9B73D04-CE4B-4B15-A979-2D2FF0043D41}" type="presOf" srcId="{C7897638-36A7-42E7-8882-9A95043C158A}" destId="{55529A35-6249-44BD-B2E6-07F5510ECAC0}" srcOrd="0" destOrd="0" presId="urn:microsoft.com/office/officeart/2005/8/layout/cycle5"/>
    <dgm:cxn modelId="{672EFF09-C8F8-4C18-AAE7-373ACE266EDF}" srcId="{A6D01A9C-EEEF-48C3-9A9E-447971A3D9FF}" destId="{C7897638-36A7-42E7-8882-9A95043C158A}" srcOrd="2" destOrd="0" parTransId="{973FB269-A731-4282-8430-9D75DF1FB208}" sibTransId="{E98B5246-8D9D-479D-9AFA-60A5E9A19BE0}"/>
    <dgm:cxn modelId="{F27F0313-08B4-4FD4-B48B-0CC96DC2F5EF}" type="presOf" srcId="{8B8CAF43-89B7-46DA-81AB-C2DAD5B05768}" destId="{AA848F94-1D7F-4718-A757-B937C49CCE7E}" srcOrd="0" destOrd="0" presId="urn:microsoft.com/office/officeart/2005/8/layout/cycle5"/>
    <dgm:cxn modelId="{34D82530-FA38-40AC-AF0E-DAEEAD153121}" type="presOf" srcId="{C10AE415-D157-443A-8550-0DF6A789C8DE}" destId="{D2E8DB2C-52B0-453E-8A4A-EE4C44F5971C}" srcOrd="0" destOrd="0" presId="urn:microsoft.com/office/officeart/2005/8/layout/cycle5"/>
    <dgm:cxn modelId="{BFEB3E33-974E-487B-A992-14F388AA90DE}" srcId="{A6D01A9C-EEEF-48C3-9A9E-447971A3D9FF}" destId="{D1015639-22A8-4300-AC88-1934ECF6589D}" srcOrd="0" destOrd="0" parTransId="{B904C576-C787-4438-B6E1-336074747D1B}" sibTransId="{6F6D8494-7DFA-49F7-B9FC-F5A6833D9728}"/>
    <dgm:cxn modelId="{BF095638-A539-4680-BF7B-2625A825E4AD}" srcId="{A6D01A9C-EEEF-48C3-9A9E-447971A3D9FF}" destId="{8B8CAF43-89B7-46DA-81AB-C2DAD5B05768}" srcOrd="1" destOrd="0" parTransId="{0C31E68E-1137-45A5-8478-2ECA943A59D1}" sibTransId="{244F5A52-1521-4C8B-91C5-05AF68CDF305}"/>
    <dgm:cxn modelId="{C2422864-CCA5-4B67-A3E2-56CADD9AFBF5}" type="presOf" srcId="{6F6D8494-7DFA-49F7-B9FC-F5A6833D9728}" destId="{D18BF057-7A27-41E8-B197-74F086312896}" srcOrd="0" destOrd="0" presId="urn:microsoft.com/office/officeart/2005/8/layout/cycle5"/>
    <dgm:cxn modelId="{704E896F-0821-4F6C-BE9E-F65FD8E9BD43}" type="presOf" srcId="{244F5A52-1521-4C8B-91C5-05AF68CDF305}" destId="{E3708D2F-4AA4-4DBE-A0DC-519AF33DAB6E}" srcOrd="0" destOrd="0" presId="urn:microsoft.com/office/officeart/2005/8/layout/cycle5"/>
    <dgm:cxn modelId="{DEED5150-B888-4CD3-B957-4E77BCA17429}" srcId="{A6D01A9C-EEEF-48C3-9A9E-447971A3D9FF}" destId="{C10AE415-D157-443A-8550-0DF6A789C8DE}" srcOrd="3" destOrd="0" parTransId="{A6994447-1FE1-4A07-9147-073E14439E09}" sibTransId="{406FBC79-842D-4A63-9F80-C0783FD6BAA0}"/>
    <dgm:cxn modelId="{EFA9A3AE-757A-4F45-88B6-E485927BB4AD}" type="presOf" srcId="{A6D01A9C-EEEF-48C3-9A9E-447971A3D9FF}" destId="{4BAE4ABA-692E-42E3-91BB-3C61158A1095}" srcOrd="0" destOrd="0" presId="urn:microsoft.com/office/officeart/2005/8/layout/cycle5"/>
    <dgm:cxn modelId="{F1CEABBC-E6A2-4357-8C88-426F23820BF2}" type="presOf" srcId="{406FBC79-842D-4A63-9F80-C0783FD6BAA0}" destId="{93B6EA76-8A8A-47C3-A967-D3044C6EC5B9}" srcOrd="0" destOrd="0" presId="urn:microsoft.com/office/officeart/2005/8/layout/cycle5"/>
    <dgm:cxn modelId="{DE5244C0-8968-4334-A6A4-0E3B53872AD6}" type="presOf" srcId="{89D1426C-50FE-4336-A192-6406EB699DBC}" destId="{A44ADB2D-4BA1-465C-A514-2A2E6C4622C9}" srcOrd="0" destOrd="0" presId="urn:microsoft.com/office/officeart/2005/8/layout/cycle5"/>
    <dgm:cxn modelId="{591469D7-10D9-4DBB-A3DC-87F6E184ACBD}" type="presOf" srcId="{D1015639-22A8-4300-AC88-1934ECF6589D}" destId="{6AB75E95-BF63-4198-B242-1F428EA67449}" srcOrd="0" destOrd="0" presId="urn:microsoft.com/office/officeart/2005/8/layout/cycle5"/>
    <dgm:cxn modelId="{F8B78DE0-9628-46E2-8846-0894B7B9DC2C}" type="presOf" srcId="{B3C290E8-D401-4265-9B6D-39E950B45377}" destId="{2D1BE318-8828-4A17-8AFD-BE7B66D4EAAD}" srcOrd="0" destOrd="0" presId="urn:microsoft.com/office/officeart/2005/8/layout/cycle5"/>
    <dgm:cxn modelId="{837D51FB-CFDF-4AAF-A3AE-E43145C906CE}" srcId="{A6D01A9C-EEEF-48C3-9A9E-447971A3D9FF}" destId="{89D1426C-50FE-4336-A192-6406EB699DBC}" srcOrd="4" destOrd="0" parTransId="{8B19A27D-CE77-48EF-BBB7-88764FA63A16}" sibTransId="{B3C290E8-D401-4265-9B6D-39E950B45377}"/>
    <dgm:cxn modelId="{2CB607FD-DE30-49BF-979F-04D2E9CC7FB3}" type="presOf" srcId="{E98B5246-8D9D-479D-9AFA-60A5E9A19BE0}" destId="{B9954ED7-5A15-4401-94FE-9BAA4993E068}" srcOrd="0" destOrd="0" presId="urn:microsoft.com/office/officeart/2005/8/layout/cycle5"/>
    <dgm:cxn modelId="{1DD5F994-7FBB-439E-B567-6125A7E4A81A}" type="presParOf" srcId="{4BAE4ABA-692E-42E3-91BB-3C61158A1095}" destId="{6AB75E95-BF63-4198-B242-1F428EA67449}" srcOrd="0" destOrd="0" presId="urn:microsoft.com/office/officeart/2005/8/layout/cycle5"/>
    <dgm:cxn modelId="{0146688F-DEF3-4AE5-A8B3-74D1BCEEF9F9}" type="presParOf" srcId="{4BAE4ABA-692E-42E3-91BB-3C61158A1095}" destId="{A395FDC9-808B-4B61-969F-184FFBD2F25E}" srcOrd="1" destOrd="0" presId="urn:microsoft.com/office/officeart/2005/8/layout/cycle5"/>
    <dgm:cxn modelId="{AC4A0248-46A7-4541-8A13-ABD294CEFD4D}" type="presParOf" srcId="{4BAE4ABA-692E-42E3-91BB-3C61158A1095}" destId="{D18BF057-7A27-41E8-B197-74F086312896}" srcOrd="2" destOrd="0" presId="urn:microsoft.com/office/officeart/2005/8/layout/cycle5"/>
    <dgm:cxn modelId="{F514D862-8A44-4548-AB36-1AE7E8067436}" type="presParOf" srcId="{4BAE4ABA-692E-42E3-91BB-3C61158A1095}" destId="{AA848F94-1D7F-4718-A757-B937C49CCE7E}" srcOrd="3" destOrd="0" presId="urn:microsoft.com/office/officeart/2005/8/layout/cycle5"/>
    <dgm:cxn modelId="{0BDEE146-495A-490A-9610-C89F8548CBAC}" type="presParOf" srcId="{4BAE4ABA-692E-42E3-91BB-3C61158A1095}" destId="{308760DD-52A7-40BC-88C4-386372B9F81E}" srcOrd="4" destOrd="0" presId="urn:microsoft.com/office/officeart/2005/8/layout/cycle5"/>
    <dgm:cxn modelId="{B982A001-780F-40C0-BB11-FE335E8A58F1}" type="presParOf" srcId="{4BAE4ABA-692E-42E3-91BB-3C61158A1095}" destId="{E3708D2F-4AA4-4DBE-A0DC-519AF33DAB6E}" srcOrd="5" destOrd="0" presId="urn:microsoft.com/office/officeart/2005/8/layout/cycle5"/>
    <dgm:cxn modelId="{66D6149F-C785-4841-9089-4A671133A512}" type="presParOf" srcId="{4BAE4ABA-692E-42E3-91BB-3C61158A1095}" destId="{55529A35-6249-44BD-B2E6-07F5510ECAC0}" srcOrd="6" destOrd="0" presId="urn:microsoft.com/office/officeart/2005/8/layout/cycle5"/>
    <dgm:cxn modelId="{80F45983-C798-4DE8-84C7-6E605EF729CA}" type="presParOf" srcId="{4BAE4ABA-692E-42E3-91BB-3C61158A1095}" destId="{B3A58DEB-7A2A-49AA-9F25-AEA122572E87}" srcOrd="7" destOrd="0" presId="urn:microsoft.com/office/officeart/2005/8/layout/cycle5"/>
    <dgm:cxn modelId="{0B1B8E38-FCBD-4B8F-B3E0-F787FC20EBA5}" type="presParOf" srcId="{4BAE4ABA-692E-42E3-91BB-3C61158A1095}" destId="{B9954ED7-5A15-4401-94FE-9BAA4993E068}" srcOrd="8" destOrd="0" presId="urn:microsoft.com/office/officeart/2005/8/layout/cycle5"/>
    <dgm:cxn modelId="{193A229F-D2C4-4D08-B814-02E62559C2F0}" type="presParOf" srcId="{4BAE4ABA-692E-42E3-91BB-3C61158A1095}" destId="{D2E8DB2C-52B0-453E-8A4A-EE4C44F5971C}" srcOrd="9" destOrd="0" presId="urn:microsoft.com/office/officeart/2005/8/layout/cycle5"/>
    <dgm:cxn modelId="{F93E340B-8BEA-4547-92D1-1DFA77870D88}" type="presParOf" srcId="{4BAE4ABA-692E-42E3-91BB-3C61158A1095}" destId="{C9ABB8FC-69F7-4D76-A449-CFF91502A5B0}" srcOrd="10" destOrd="0" presId="urn:microsoft.com/office/officeart/2005/8/layout/cycle5"/>
    <dgm:cxn modelId="{CD0549DF-3980-4000-B403-20C6B991A759}" type="presParOf" srcId="{4BAE4ABA-692E-42E3-91BB-3C61158A1095}" destId="{93B6EA76-8A8A-47C3-A967-D3044C6EC5B9}" srcOrd="11" destOrd="0" presId="urn:microsoft.com/office/officeart/2005/8/layout/cycle5"/>
    <dgm:cxn modelId="{BE56F3D2-2DDE-4CBD-A02C-135232F31453}" type="presParOf" srcId="{4BAE4ABA-692E-42E3-91BB-3C61158A1095}" destId="{A44ADB2D-4BA1-465C-A514-2A2E6C4622C9}" srcOrd="12" destOrd="0" presId="urn:microsoft.com/office/officeart/2005/8/layout/cycle5"/>
    <dgm:cxn modelId="{2BD6700E-DA73-4644-BFCF-1099D07A9431}" type="presParOf" srcId="{4BAE4ABA-692E-42E3-91BB-3C61158A1095}" destId="{D0EDB80F-F120-4935-B22C-6D67544382D2}" srcOrd="13" destOrd="0" presId="urn:microsoft.com/office/officeart/2005/8/layout/cycle5"/>
    <dgm:cxn modelId="{B11FE995-67AD-401F-A954-CBB04840DB5C}" type="presParOf" srcId="{4BAE4ABA-692E-42E3-91BB-3C61158A1095}" destId="{2D1BE318-8828-4A17-8AFD-BE7B66D4EAAD}" srcOrd="14" destOrd="0" presId="urn:microsoft.com/office/officeart/2005/8/layout/cycle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AC0C31-B35A-44AB-ABEE-B098095758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4105E5F1-055A-495A-A950-EF8DA6049906}">
      <dgm:prSet phldrT="[Κείμενο]" custT="1"/>
      <dgm:spPr>
        <a:solidFill>
          <a:schemeClr val="accent4">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Υλοτόμοι – </a:t>
          </a:r>
        </a:p>
      </dgm:t>
    </dgm:pt>
    <dgm:pt modelId="{3EE43AEB-5D08-4A32-AA5A-C2DB4EFC4F33}" type="parTrans" cxnId="{BF78B48B-34C2-484D-BBBD-90FEBE35B3E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251E4D8-6091-47F8-88B0-278901538E28}" type="sibTrans" cxnId="{BF78B48B-34C2-484D-BBBD-90FEBE35B3E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2BA09C9-7DF0-435C-8761-6DF4E963DAC4}">
      <dgm:prSet phldrT="[Κείμενο]" custT="1"/>
      <dgm:spPr>
        <a:solidFill>
          <a:schemeClr val="accent4">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Μονάδα επεξεργασίας για παραγωγή </a:t>
          </a:r>
          <a:r>
            <a:rPr lang="el-GR" sz="1800" b="1" dirty="0" err="1">
              <a:latin typeface="Segoe UI" panose="020B0502040204020203" pitchFamily="34" charset="0"/>
              <a:ea typeface="Segoe UI" panose="020B0502040204020203" pitchFamily="34" charset="0"/>
              <a:cs typeface="Segoe UI" panose="020B0502040204020203" pitchFamily="34" charset="0"/>
            </a:rPr>
            <a:t>πελέτας</a:t>
          </a:r>
          <a:endParaRPr lang="el-GR" sz="1800" b="1" dirty="0">
            <a:latin typeface="Segoe UI" panose="020B0502040204020203" pitchFamily="34" charset="0"/>
            <a:ea typeface="Segoe UI" panose="020B0502040204020203" pitchFamily="34" charset="0"/>
            <a:cs typeface="Segoe UI" panose="020B0502040204020203" pitchFamily="34" charset="0"/>
          </a:endParaRPr>
        </a:p>
      </dgm:t>
    </dgm:pt>
    <dgm:pt modelId="{C72EEF55-2D2A-410A-9F12-3788CED11D7B}" type="parTrans" cxnId="{BEAA4E38-31E1-46B5-A13E-FAC9AEF4964B}">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B3AEA7A-1AE4-4469-8B27-6224BF9489C9}" type="sibTrans" cxnId="{BEAA4E38-31E1-46B5-A13E-FAC9AEF4964B}">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6E2CB039-CDA1-4DBC-84F6-270375C917B1}">
      <dgm:prSet phldrT="[Κείμενο]" custT="1"/>
      <dgm:spPr>
        <a:solidFill>
          <a:schemeClr val="accent4">
            <a:lumMod val="75000"/>
          </a:schemeClr>
        </a:solidFill>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Marketing</a:t>
          </a:r>
          <a:endParaRPr lang="el-GR" sz="1800" b="1" dirty="0">
            <a:latin typeface="Segoe UI" panose="020B0502040204020203" pitchFamily="34" charset="0"/>
            <a:ea typeface="Segoe UI" panose="020B0502040204020203" pitchFamily="34" charset="0"/>
            <a:cs typeface="Segoe UI" panose="020B0502040204020203" pitchFamily="34" charset="0"/>
          </a:endParaRPr>
        </a:p>
      </dgm:t>
    </dgm:pt>
    <dgm:pt modelId="{0DA586B2-D883-46B3-BFA7-62220CC52011}" type="parTrans" cxnId="{CF94AB69-5047-4BDE-9744-DB5D227F5662}">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5E77E27-803E-4CDD-B4EF-3C7DAB66A5FC}" type="sibTrans" cxnId="{CF94AB69-5047-4BDE-9744-DB5D227F5662}">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2983319B-9D3D-4F58-B4DE-5E46EA42C5EB}">
      <dgm:prSet phldrT="[Κείμενο]" custT="1"/>
      <dgm:spPr>
        <a:solidFill>
          <a:schemeClr val="accent4">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Νοικοκυριά, Επιχειρήσεις</a:t>
          </a:r>
        </a:p>
      </dgm:t>
    </dgm:pt>
    <dgm:pt modelId="{915D13D4-0DF2-4514-A122-FBFAA4D09DDB}" type="parTrans" cxnId="{74D5AE03-5B0F-4290-8598-5BAA21D9EEFD}">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7F004345-5DD8-42E8-A412-C26C83E5F8D2}" type="sibTrans" cxnId="{74D5AE03-5B0F-4290-8598-5BAA21D9EEFD}">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91B5C9E-69B2-43DC-8088-E2145438247C}">
      <dgm:prSet phldrT="[Κείμενο]" custT="1"/>
      <dgm:spPr>
        <a:solidFill>
          <a:schemeClr val="accent4">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Έρευνα και Ανάπτυξη</a:t>
          </a:r>
        </a:p>
      </dgm:t>
    </dgm:pt>
    <dgm:pt modelId="{2FDFCE9F-2ED9-4892-870C-724756D0CBAC}" type="parTrans" cxnId="{9271A2AB-C3F7-46C4-B574-94252512B0C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7027F87-AFAA-473F-9BD9-D91D9EC34CDE}" type="sibTrans" cxnId="{9271A2AB-C3F7-46C4-B574-94252512B0C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4B272D7-4049-4618-97D0-26C6D190C3F6}" type="pres">
      <dgm:prSet presAssocID="{18AC0C31-B35A-44AB-ABEE-B0980957586C}" presName="cycle" presStyleCnt="0">
        <dgm:presLayoutVars>
          <dgm:dir/>
          <dgm:resizeHandles val="exact"/>
        </dgm:presLayoutVars>
      </dgm:prSet>
      <dgm:spPr/>
    </dgm:pt>
    <dgm:pt modelId="{451FEB21-6F5A-4DE6-BC11-B2C9FF4FE4BC}" type="pres">
      <dgm:prSet presAssocID="{4105E5F1-055A-495A-A950-EF8DA6049906}" presName="node" presStyleLbl="node1" presStyleIdx="0" presStyleCnt="5" custScaleX="110308">
        <dgm:presLayoutVars>
          <dgm:bulletEnabled val="1"/>
        </dgm:presLayoutVars>
      </dgm:prSet>
      <dgm:spPr/>
    </dgm:pt>
    <dgm:pt modelId="{298B3C9E-B269-4AED-ABBF-A897EBF8807B}" type="pres">
      <dgm:prSet presAssocID="{4105E5F1-055A-495A-A950-EF8DA6049906}" presName="spNode" presStyleCnt="0"/>
      <dgm:spPr/>
    </dgm:pt>
    <dgm:pt modelId="{AD95740A-3737-4AB6-AF42-4528256BE283}" type="pres">
      <dgm:prSet presAssocID="{9251E4D8-6091-47F8-88B0-278901538E28}" presName="sibTrans" presStyleLbl="sibTrans1D1" presStyleIdx="0" presStyleCnt="5"/>
      <dgm:spPr/>
    </dgm:pt>
    <dgm:pt modelId="{66DAEC8F-82BE-4126-9FCC-D22D0B983394}" type="pres">
      <dgm:prSet presAssocID="{12BA09C9-7DF0-435C-8761-6DF4E963DAC4}" presName="node" presStyleLbl="node1" presStyleIdx="1" presStyleCnt="5" custScaleY="118817">
        <dgm:presLayoutVars>
          <dgm:bulletEnabled val="1"/>
        </dgm:presLayoutVars>
      </dgm:prSet>
      <dgm:spPr/>
    </dgm:pt>
    <dgm:pt modelId="{1C187544-3586-4917-86AB-E7B13CA61E47}" type="pres">
      <dgm:prSet presAssocID="{12BA09C9-7DF0-435C-8761-6DF4E963DAC4}" presName="spNode" presStyleCnt="0"/>
      <dgm:spPr/>
    </dgm:pt>
    <dgm:pt modelId="{8C1DD5AB-06C3-4AAE-B63A-C60C00BC550E}" type="pres">
      <dgm:prSet presAssocID="{AB3AEA7A-1AE4-4469-8B27-6224BF9489C9}" presName="sibTrans" presStyleLbl="sibTrans1D1" presStyleIdx="1" presStyleCnt="5"/>
      <dgm:spPr/>
    </dgm:pt>
    <dgm:pt modelId="{47180C07-F241-4FFD-8DA4-5F09DA01E799}" type="pres">
      <dgm:prSet presAssocID="{6E2CB039-CDA1-4DBC-84F6-270375C917B1}" presName="node" presStyleLbl="node1" presStyleIdx="2" presStyleCnt="5">
        <dgm:presLayoutVars>
          <dgm:bulletEnabled val="1"/>
        </dgm:presLayoutVars>
      </dgm:prSet>
      <dgm:spPr/>
    </dgm:pt>
    <dgm:pt modelId="{F430FCD1-18CA-4D5D-8625-D2D5108584A7}" type="pres">
      <dgm:prSet presAssocID="{6E2CB039-CDA1-4DBC-84F6-270375C917B1}" presName="spNode" presStyleCnt="0"/>
      <dgm:spPr/>
    </dgm:pt>
    <dgm:pt modelId="{AAFCF612-25A6-443D-97A3-651ADAEB4E4C}" type="pres">
      <dgm:prSet presAssocID="{95E77E27-803E-4CDD-B4EF-3C7DAB66A5FC}" presName="sibTrans" presStyleLbl="sibTrans1D1" presStyleIdx="2" presStyleCnt="5"/>
      <dgm:spPr/>
    </dgm:pt>
    <dgm:pt modelId="{DB8D90C9-BDAF-4314-8115-12084496AB8C}" type="pres">
      <dgm:prSet presAssocID="{2983319B-9D3D-4F58-B4DE-5E46EA42C5EB}" presName="node" presStyleLbl="node1" presStyleIdx="3" presStyleCnt="5">
        <dgm:presLayoutVars>
          <dgm:bulletEnabled val="1"/>
        </dgm:presLayoutVars>
      </dgm:prSet>
      <dgm:spPr/>
    </dgm:pt>
    <dgm:pt modelId="{C8E56D30-851D-4C7B-8C62-5CE9694106C8}" type="pres">
      <dgm:prSet presAssocID="{2983319B-9D3D-4F58-B4DE-5E46EA42C5EB}" presName="spNode" presStyleCnt="0"/>
      <dgm:spPr/>
    </dgm:pt>
    <dgm:pt modelId="{827B3B58-46E2-4C35-8E04-C39E7510C933}" type="pres">
      <dgm:prSet presAssocID="{7F004345-5DD8-42E8-A412-C26C83E5F8D2}" presName="sibTrans" presStyleLbl="sibTrans1D1" presStyleIdx="3" presStyleCnt="5"/>
      <dgm:spPr/>
    </dgm:pt>
    <dgm:pt modelId="{9A52FEC5-2E7A-44FF-AAFB-BC591D381C8F}" type="pres">
      <dgm:prSet presAssocID="{191B5C9E-69B2-43DC-8088-E2145438247C}" presName="node" presStyleLbl="node1" presStyleIdx="4" presStyleCnt="5">
        <dgm:presLayoutVars>
          <dgm:bulletEnabled val="1"/>
        </dgm:presLayoutVars>
      </dgm:prSet>
      <dgm:spPr/>
    </dgm:pt>
    <dgm:pt modelId="{CE5355A6-3EBA-401D-A838-22E34069070B}" type="pres">
      <dgm:prSet presAssocID="{191B5C9E-69B2-43DC-8088-E2145438247C}" presName="spNode" presStyleCnt="0"/>
      <dgm:spPr/>
    </dgm:pt>
    <dgm:pt modelId="{076F9303-5B89-4ED9-9DF6-FCB069F83C1D}" type="pres">
      <dgm:prSet presAssocID="{17027F87-AFAA-473F-9BD9-D91D9EC34CDE}" presName="sibTrans" presStyleLbl="sibTrans1D1" presStyleIdx="4" presStyleCnt="5"/>
      <dgm:spPr/>
    </dgm:pt>
  </dgm:ptLst>
  <dgm:cxnLst>
    <dgm:cxn modelId="{74D5AE03-5B0F-4290-8598-5BAA21D9EEFD}" srcId="{18AC0C31-B35A-44AB-ABEE-B0980957586C}" destId="{2983319B-9D3D-4F58-B4DE-5E46EA42C5EB}" srcOrd="3" destOrd="0" parTransId="{915D13D4-0DF2-4514-A122-FBFAA4D09DDB}" sibTransId="{7F004345-5DD8-42E8-A412-C26C83E5F8D2}"/>
    <dgm:cxn modelId="{2FEFF831-7B14-47E3-90E4-59CC47E2E07C}" type="presOf" srcId="{2983319B-9D3D-4F58-B4DE-5E46EA42C5EB}" destId="{DB8D90C9-BDAF-4314-8115-12084496AB8C}" srcOrd="0" destOrd="0" presId="urn:microsoft.com/office/officeart/2005/8/layout/cycle5"/>
    <dgm:cxn modelId="{BEAA4E38-31E1-46B5-A13E-FAC9AEF4964B}" srcId="{18AC0C31-B35A-44AB-ABEE-B0980957586C}" destId="{12BA09C9-7DF0-435C-8761-6DF4E963DAC4}" srcOrd="1" destOrd="0" parTransId="{C72EEF55-2D2A-410A-9F12-3788CED11D7B}" sibTransId="{AB3AEA7A-1AE4-4469-8B27-6224BF9489C9}"/>
    <dgm:cxn modelId="{78906566-AB7A-4AB7-B813-1EB86E90DB52}" type="presOf" srcId="{AB3AEA7A-1AE4-4469-8B27-6224BF9489C9}" destId="{8C1DD5AB-06C3-4AAE-B63A-C60C00BC550E}" srcOrd="0" destOrd="0" presId="urn:microsoft.com/office/officeart/2005/8/layout/cycle5"/>
    <dgm:cxn modelId="{CF94AB69-5047-4BDE-9744-DB5D227F5662}" srcId="{18AC0C31-B35A-44AB-ABEE-B0980957586C}" destId="{6E2CB039-CDA1-4DBC-84F6-270375C917B1}" srcOrd="2" destOrd="0" parTransId="{0DA586B2-D883-46B3-BFA7-62220CC52011}" sibTransId="{95E77E27-803E-4CDD-B4EF-3C7DAB66A5FC}"/>
    <dgm:cxn modelId="{A18AEF6C-A095-46A1-AD11-5669BADEC25C}" type="presOf" srcId="{4105E5F1-055A-495A-A950-EF8DA6049906}" destId="{451FEB21-6F5A-4DE6-BC11-B2C9FF4FE4BC}" srcOrd="0" destOrd="0" presId="urn:microsoft.com/office/officeart/2005/8/layout/cycle5"/>
    <dgm:cxn modelId="{F67D8B6E-9BA0-4E07-A7C8-0145A4341E3D}" type="presOf" srcId="{7F004345-5DD8-42E8-A412-C26C83E5F8D2}" destId="{827B3B58-46E2-4C35-8E04-C39E7510C933}" srcOrd="0" destOrd="0" presId="urn:microsoft.com/office/officeart/2005/8/layout/cycle5"/>
    <dgm:cxn modelId="{066D5675-2B50-4D68-95D1-4435C27BA535}" type="presOf" srcId="{95E77E27-803E-4CDD-B4EF-3C7DAB66A5FC}" destId="{AAFCF612-25A6-443D-97A3-651ADAEB4E4C}" srcOrd="0" destOrd="0" presId="urn:microsoft.com/office/officeart/2005/8/layout/cycle5"/>
    <dgm:cxn modelId="{26F5838A-266F-4698-920E-DF8A1A324419}" type="presOf" srcId="{191B5C9E-69B2-43DC-8088-E2145438247C}" destId="{9A52FEC5-2E7A-44FF-AAFB-BC591D381C8F}" srcOrd="0" destOrd="0" presId="urn:microsoft.com/office/officeart/2005/8/layout/cycle5"/>
    <dgm:cxn modelId="{BF78B48B-34C2-484D-BBBD-90FEBE35B3E1}" srcId="{18AC0C31-B35A-44AB-ABEE-B0980957586C}" destId="{4105E5F1-055A-495A-A950-EF8DA6049906}" srcOrd="0" destOrd="0" parTransId="{3EE43AEB-5D08-4A32-AA5A-C2DB4EFC4F33}" sibTransId="{9251E4D8-6091-47F8-88B0-278901538E28}"/>
    <dgm:cxn modelId="{A0E18F99-1EBF-4060-8F32-CD0509E68C4C}" type="presOf" srcId="{6E2CB039-CDA1-4DBC-84F6-270375C917B1}" destId="{47180C07-F241-4FFD-8DA4-5F09DA01E799}" srcOrd="0" destOrd="0" presId="urn:microsoft.com/office/officeart/2005/8/layout/cycle5"/>
    <dgm:cxn modelId="{9DC34C9A-CC44-4561-8F09-2E809496FE5A}" type="presOf" srcId="{18AC0C31-B35A-44AB-ABEE-B0980957586C}" destId="{A4B272D7-4049-4618-97D0-26C6D190C3F6}" srcOrd="0" destOrd="0" presId="urn:microsoft.com/office/officeart/2005/8/layout/cycle5"/>
    <dgm:cxn modelId="{5D275DA5-B1D7-4830-A78A-467398DF3D13}" type="presOf" srcId="{17027F87-AFAA-473F-9BD9-D91D9EC34CDE}" destId="{076F9303-5B89-4ED9-9DF6-FCB069F83C1D}" srcOrd="0" destOrd="0" presId="urn:microsoft.com/office/officeart/2005/8/layout/cycle5"/>
    <dgm:cxn modelId="{9271A2AB-C3F7-46C4-B574-94252512B0C1}" srcId="{18AC0C31-B35A-44AB-ABEE-B0980957586C}" destId="{191B5C9E-69B2-43DC-8088-E2145438247C}" srcOrd="4" destOrd="0" parTransId="{2FDFCE9F-2ED9-4892-870C-724756D0CBAC}" sibTransId="{17027F87-AFAA-473F-9BD9-D91D9EC34CDE}"/>
    <dgm:cxn modelId="{C2727CC3-D024-40A7-B09D-1CE12E40B01E}" type="presOf" srcId="{12BA09C9-7DF0-435C-8761-6DF4E963DAC4}" destId="{66DAEC8F-82BE-4126-9FCC-D22D0B983394}" srcOrd="0" destOrd="0" presId="urn:microsoft.com/office/officeart/2005/8/layout/cycle5"/>
    <dgm:cxn modelId="{00E1B5DF-65AF-44F5-B7BA-AB6AEBA37DCA}" type="presOf" srcId="{9251E4D8-6091-47F8-88B0-278901538E28}" destId="{AD95740A-3737-4AB6-AF42-4528256BE283}" srcOrd="0" destOrd="0" presId="urn:microsoft.com/office/officeart/2005/8/layout/cycle5"/>
    <dgm:cxn modelId="{8C7310C7-4C77-44B1-938D-FA22BDCB8C02}" type="presParOf" srcId="{A4B272D7-4049-4618-97D0-26C6D190C3F6}" destId="{451FEB21-6F5A-4DE6-BC11-B2C9FF4FE4BC}" srcOrd="0" destOrd="0" presId="urn:microsoft.com/office/officeart/2005/8/layout/cycle5"/>
    <dgm:cxn modelId="{CC8A3B91-94FC-4130-93B5-D8914E5A9504}" type="presParOf" srcId="{A4B272D7-4049-4618-97D0-26C6D190C3F6}" destId="{298B3C9E-B269-4AED-ABBF-A897EBF8807B}" srcOrd="1" destOrd="0" presId="urn:microsoft.com/office/officeart/2005/8/layout/cycle5"/>
    <dgm:cxn modelId="{CF18C15F-86BA-4D1F-9B95-857660FDBDB2}" type="presParOf" srcId="{A4B272D7-4049-4618-97D0-26C6D190C3F6}" destId="{AD95740A-3737-4AB6-AF42-4528256BE283}" srcOrd="2" destOrd="0" presId="urn:microsoft.com/office/officeart/2005/8/layout/cycle5"/>
    <dgm:cxn modelId="{20E9E911-4942-4FE8-9D59-6C10C5479C63}" type="presParOf" srcId="{A4B272D7-4049-4618-97D0-26C6D190C3F6}" destId="{66DAEC8F-82BE-4126-9FCC-D22D0B983394}" srcOrd="3" destOrd="0" presId="urn:microsoft.com/office/officeart/2005/8/layout/cycle5"/>
    <dgm:cxn modelId="{F0531FF7-00CE-4BED-A663-7812A753C24A}" type="presParOf" srcId="{A4B272D7-4049-4618-97D0-26C6D190C3F6}" destId="{1C187544-3586-4917-86AB-E7B13CA61E47}" srcOrd="4" destOrd="0" presId="urn:microsoft.com/office/officeart/2005/8/layout/cycle5"/>
    <dgm:cxn modelId="{1D040784-DB26-4994-891C-9464BDB08813}" type="presParOf" srcId="{A4B272D7-4049-4618-97D0-26C6D190C3F6}" destId="{8C1DD5AB-06C3-4AAE-B63A-C60C00BC550E}" srcOrd="5" destOrd="0" presId="urn:microsoft.com/office/officeart/2005/8/layout/cycle5"/>
    <dgm:cxn modelId="{246AAA75-B7F4-4F3A-A4E6-F694660BBED0}" type="presParOf" srcId="{A4B272D7-4049-4618-97D0-26C6D190C3F6}" destId="{47180C07-F241-4FFD-8DA4-5F09DA01E799}" srcOrd="6" destOrd="0" presId="urn:microsoft.com/office/officeart/2005/8/layout/cycle5"/>
    <dgm:cxn modelId="{7F7E7BF2-63DE-46BA-BBF9-87815F89FD61}" type="presParOf" srcId="{A4B272D7-4049-4618-97D0-26C6D190C3F6}" destId="{F430FCD1-18CA-4D5D-8625-D2D5108584A7}" srcOrd="7" destOrd="0" presId="urn:microsoft.com/office/officeart/2005/8/layout/cycle5"/>
    <dgm:cxn modelId="{41A1C6C3-5112-4BD2-94CC-359E0E6A482B}" type="presParOf" srcId="{A4B272D7-4049-4618-97D0-26C6D190C3F6}" destId="{AAFCF612-25A6-443D-97A3-651ADAEB4E4C}" srcOrd="8" destOrd="0" presId="urn:microsoft.com/office/officeart/2005/8/layout/cycle5"/>
    <dgm:cxn modelId="{5D007631-D469-4652-8965-25E3C55DDE5E}" type="presParOf" srcId="{A4B272D7-4049-4618-97D0-26C6D190C3F6}" destId="{DB8D90C9-BDAF-4314-8115-12084496AB8C}" srcOrd="9" destOrd="0" presId="urn:microsoft.com/office/officeart/2005/8/layout/cycle5"/>
    <dgm:cxn modelId="{6240438F-905B-4E1E-BCCA-CF440F273B86}" type="presParOf" srcId="{A4B272D7-4049-4618-97D0-26C6D190C3F6}" destId="{C8E56D30-851D-4C7B-8C62-5CE9694106C8}" srcOrd="10" destOrd="0" presId="urn:microsoft.com/office/officeart/2005/8/layout/cycle5"/>
    <dgm:cxn modelId="{9B995CD5-6CAD-47F3-990C-9C8312F0FCE6}" type="presParOf" srcId="{A4B272D7-4049-4618-97D0-26C6D190C3F6}" destId="{827B3B58-46E2-4C35-8E04-C39E7510C933}" srcOrd="11" destOrd="0" presId="urn:microsoft.com/office/officeart/2005/8/layout/cycle5"/>
    <dgm:cxn modelId="{A4D0117A-DFC7-4A14-BBA3-6B22B58849EC}" type="presParOf" srcId="{A4B272D7-4049-4618-97D0-26C6D190C3F6}" destId="{9A52FEC5-2E7A-44FF-AAFB-BC591D381C8F}" srcOrd="12" destOrd="0" presId="urn:microsoft.com/office/officeart/2005/8/layout/cycle5"/>
    <dgm:cxn modelId="{D38B24C8-F05C-4952-8252-8D965C126C2B}" type="presParOf" srcId="{A4B272D7-4049-4618-97D0-26C6D190C3F6}" destId="{CE5355A6-3EBA-401D-A838-22E34069070B}" srcOrd="13" destOrd="0" presId="urn:microsoft.com/office/officeart/2005/8/layout/cycle5"/>
    <dgm:cxn modelId="{DF7C39A8-FB9D-45A9-B83F-66CFC0BB0D8C}" type="presParOf" srcId="{A4B272D7-4049-4618-97D0-26C6D190C3F6}" destId="{076F9303-5B89-4ED9-9DF6-FCB069F83C1D}"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AC0C31-B35A-44AB-ABEE-B098095758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4105E5F1-055A-495A-A950-EF8DA6049906}">
      <dgm:prSet phldrT="[Κείμενο]" custT="1"/>
      <dgm:spPr>
        <a:solidFill>
          <a:schemeClr val="accent5">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Κάτοικοι και Παραγωγοί Ορεινών Χωριών</a:t>
          </a:r>
        </a:p>
      </dgm:t>
    </dgm:pt>
    <dgm:pt modelId="{3EE43AEB-5D08-4A32-AA5A-C2DB4EFC4F33}" type="parTrans" cxnId="{BF78B48B-34C2-484D-BBBD-90FEBE35B3E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251E4D8-6091-47F8-88B0-278901538E28}" type="sibTrans" cxnId="{BF78B48B-34C2-484D-BBBD-90FEBE35B3E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2BA09C9-7DF0-435C-8761-6DF4E963DAC4}">
      <dgm:prSet phldrT="[Κείμενο]" custT="1"/>
      <dgm:spPr>
        <a:solidFill>
          <a:schemeClr val="accent5">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Εγκατάσταση ΑΠΕ σε γεωργικά και κτηνοτροφικά κτίρια </a:t>
          </a:r>
        </a:p>
      </dgm:t>
    </dgm:pt>
    <dgm:pt modelId="{C72EEF55-2D2A-410A-9F12-3788CED11D7B}" type="parTrans" cxnId="{BEAA4E38-31E1-46B5-A13E-FAC9AEF4964B}">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B3AEA7A-1AE4-4469-8B27-6224BF9489C9}" type="sibTrans" cxnId="{BEAA4E38-31E1-46B5-A13E-FAC9AEF4964B}">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6E2CB039-CDA1-4DBC-84F6-270375C917B1}">
      <dgm:prSet phldrT="[Κείμενο]" custT="1"/>
      <dgm:spPr>
        <a:solidFill>
          <a:schemeClr val="accent5">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Παραγωγή καθαρών τροφίμων</a:t>
          </a:r>
        </a:p>
      </dgm:t>
    </dgm:pt>
    <dgm:pt modelId="{0DA586B2-D883-46B3-BFA7-62220CC52011}" type="parTrans" cxnId="{CF94AB69-5047-4BDE-9744-DB5D227F5662}">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5E77E27-803E-4CDD-B4EF-3C7DAB66A5FC}" type="sibTrans" cxnId="{CF94AB69-5047-4BDE-9744-DB5D227F5662}">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2983319B-9D3D-4F58-B4DE-5E46EA42C5EB}">
      <dgm:prSet phldrT="[Κείμενο]" custT="1"/>
      <dgm:spPr>
        <a:solidFill>
          <a:schemeClr val="accent5">
            <a:lumMod val="75000"/>
          </a:schemeClr>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Περιβαλλοντικό Σήμα</a:t>
          </a:r>
        </a:p>
        <a:p>
          <a:r>
            <a:rPr lang="el-GR" sz="1800" b="1" dirty="0">
              <a:latin typeface="Segoe UI" panose="020B0502040204020203" pitchFamily="34" charset="0"/>
              <a:ea typeface="Segoe UI" panose="020B0502040204020203" pitchFamily="34" charset="0"/>
              <a:cs typeface="Segoe UI" panose="020B0502040204020203" pitchFamily="34" charset="0"/>
            </a:rPr>
            <a:t>Σήμα Ποιότητας Ορεινών τροφίμων</a:t>
          </a:r>
        </a:p>
      </dgm:t>
    </dgm:pt>
    <dgm:pt modelId="{915D13D4-0DF2-4514-A122-FBFAA4D09DDB}" type="parTrans" cxnId="{74D5AE03-5B0F-4290-8598-5BAA21D9EEFD}">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7F004345-5DD8-42E8-A412-C26C83E5F8D2}" type="sibTrans" cxnId="{74D5AE03-5B0F-4290-8598-5BAA21D9EEFD}">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91B5C9E-69B2-43DC-8088-E2145438247C}">
      <dgm:prSet phldrT="[Κείμενο]" custT="1"/>
      <dgm:spPr>
        <a:solidFill>
          <a:schemeClr val="accent5">
            <a:lumMod val="75000"/>
          </a:schemeClr>
        </a:solidFill>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Marketing – </a:t>
          </a:r>
          <a:r>
            <a:rPr lang="el-GR" sz="1800" b="1" dirty="0">
              <a:latin typeface="Segoe UI" panose="020B0502040204020203" pitchFamily="34" charset="0"/>
              <a:ea typeface="Segoe UI" panose="020B0502040204020203" pitchFamily="34" charset="0"/>
              <a:cs typeface="Segoe UI" panose="020B0502040204020203" pitchFamily="34" charset="0"/>
            </a:rPr>
            <a:t>Δίκτυο Διανομής</a:t>
          </a:r>
        </a:p>
      </dgm:t>
    </dgm:pt>
    <dgm:pt modelId="{2FDFCE9F-2ED9-4892-870C-724756D0CBAC}" type="parTrans" cxnId="{9271A2AB-C3F7-46C4-B574-94252512B0C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7027F87-AFAA-473F-9BD9-D91D9EC34CDE}" type="sibTrans" cxnId="{9271A2AB-C3F7-46C4-B574-94252512B0C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4B272D7-4049-4618-97D0-26C6D190C3F6}" type="pres">
      <dgm:prSet presAssocID="{18AC0C31-B35A-44AB-ABEE-B0980957586C}" presName="cycle" presStyleCnt="0">
        <dgm:presLayoutVars>
          <dgm:dir/>
          <dgm:resizeHandles val="exact"/>
        </dgm:presLayoutVars>
      </dgm:prSet>
      <dgm:spPr/>
    </dgm:pt>
    <dgm:pt modelId="{451FEB21-6F5A-4DE6-BC11-B2C9FF4FE4BC}" type="pres">
      <dgm:prSet presAssocID="{4105E5F1-055A-495A-A950-EF8DA6049906}" presName="node" presStyleLbl="node1" presStyleIdx="0" presStyleCnt="5">
        <dgm:presLayoutVars>
          <dgm:bulletEnabled val="1"/>
        </dgm:presLayoutVars>
      </dgm:prSet>
      <dgm:spPr/>
    </dgm:pt>
    <dgm:pt modelId="{298B3C9E-B269-4AED-ABBF-A897EBF8807B}" type="pres">
      <dgm:prSet presAssocID="{4105E5F1-055A-495A-A950-EF8DA6049906}" presName="spNode" presStyleCnt="0"/>
      <dgm:spPr/>
    </dgm:pt>
    <dgm:pt modelId="{AD95740A-3737-4AB6-AF42-4528256BE283}" type="pres">
      <dgm:prSet presAssocID="{9251E4D8-6091-47F8-88B0-278901538E28}" presName="sibTrans" presStyleLbl="sibTrans1D1" presStyleIdx="0" presStyleCnt="5"/>
      <dgm:spPr/>
    </dgm:pt>
    <dgm:pt modelId="{66DAEC8F-82BE-4126-9FCC-D22D0B983394}" type="pres">
      <dgm:prSet presAssocID="{12BA09C9-7DF0-435C-8761-6DF4E963DAC4}" presName="node" presStyleLbl="node1" presStyleIdx="1" presStyleCnt="5" custScaleX="115121" custScaleY="118817">
        <dgm:presLayoutVars>
          <dgm:bulletEnabled val="1"/>
        </dgm:presLayoutVars>
      </dgm:prSet>
      <dgm:spPr/>
    </dgm:pt>
    <dgm:pt modelId="{1C187544-3586-4917-86AB-E7B13CA61E47}" type="pres">
      <dgm:prSet presAssocID="{12BA09C9-7DF0-435C-8761-6DF4E963DAC4}" presName="spNode" presStyleCnt="0"/>
      <dgm:spPr/>
    </dgm:pt>
    <dgm:pt modelId="{8C1DD5AB-06C3-4AAE-B63A-C60C00BC550E}" type="pres">
      <dgm:prSet presAssocID="{AB3AEA7A-1AE4-4469-8B27-6224BF9489C9}" presName="sibTrans" presStyleLbl="sibTrans1D1" presStyleIdx="1" presStyleCnt="5"/>
      <dgm:spPr/>
    </dgm:pt>
    <dgm:pt modelId="{47180C07-F241-4FFD-8DA4-5F09DA01E799}" type="pres">
      <dgm:prSet presAssocID="{6E2CB039-CDA1-4DBC-84F6-270375C917B1}" presName="node" presStyleLbl="node1" presStyleIdx="2" presStyleCnt="5">
        <dgm:presLayoutVars>
          <dgm:bulletEnabled val="1"/>
        </dgm:presLayoutVars>
      </dgm:prSet>
      <dgm:spPr/>
    </dgm:pt>
    <dgm:pt modelId="{F430FCD1-18CA-4D5D-8625-D2D5108584A7}" type="pres">
      <dgm:prSet presAssocID="{6E2CB039-CDA1-4DBC-84F6-270375C917B1}" presName="spNode" presStyleCnt="0"/>
      <dgm:spPr/>
    </dgm:pt>
    <dgm:pt modelId="{AAFCF612-25A6-443D-97A3-651ADAEB4E4C}" type="pres">
      <dgm:prSet presAssocID="{95E77E27-803E-4CDD-B4EF-3C7DAB66A5FC}" presName="sibTrans" presStyleLbl="sibTrans1D1" presStyleIdx="2" presStyleCnt="5"/>
      <dgm:spPr/>
    </dgm:pt>
    <dgm:pt modelId="{DB8D90C9-BDAF-4314-8115-12084496AB8C}" type="pres">
      <dgm:prSet presAssocID="{2983319B-9D3D-4F58-B4DE-5E46EA42C5EB}" presName="node" presStyleLbl="node1" presStyleIdx="3" presStyleCnt="5" custScaleX="120336" custScaleY="135156" custRadScaleRad="97032" custRadScaleInc="3464">
        <dgm:presLayoutVars>
          <dgm:bulletEnabled val="1"/>
        </dgm:presLayoutVars>
      </dgm:prSet>
      <dgm:spPr/>
    </dgm:pt>
    <dgm:pt modelId="{C8E56D30-851D-4C7B-8C62-5CE9694106C8}" type="pres">
      <dgm:prSet presAssocID="{2983319B-9D3D-4F58-B4DE-5E46EA42C5EB}" presName="spNode" presStyleCnt="0"/>
      <dgm:spPr/>
    </dgm:pt>
    <dgm:pt modelId="{827B3B58-46E2-4C35-8E04-C39E7510C933}" type="pres">
      <dgm:prSet presAssocID="{7F004345-5DD8-42E8-A412-C26C83E5F8D2}" presName="sibTrans" presStyleLbl="sibTrans1D1" presStyleIdx="3" presStyleCnt="5"/>
      <dgm:spPr/>
    </dgm:pt>
    <dgm:pt modelId="{9A52FEC5-2E7A-44FF-AAFB-BC591D381C8F}" type="pres">
      <dgm:prSet presAssocID="{191B5C9E-69B2-43DC-8088-E2145438247C}" presName="node" presStyleLbl="node1" presStyleIdx="4" presStyleCnt="5">
        <dgm:presLayoutVars>
          <dgm:bulletEnabled val="1"/>
        </dgm:presLayoutVars>
      </dgm:prSet>
      <dgm:spPr/>
    </dgm:pt>
    <dgm:pt modelId="{CE5355A6-3EBA-401D-A838-22E34069070B}" type="pres">
      <dgm:prSet presAssocID="{191B5C9E-69B2-43DC-8088-E2145438247C}" presName="spNode" presStyleCnt="0"/>
      <dgm:spPr/>
    </dgm:pt>
    <dgm:pt modelId="{076F9303-5B89-4ED9-9DF6-FCB069F83C1D}" type="pres">
      <dgm:prSet presAssocID="{17027F87-AFAA-473F-9BD9-D91D9EC34CDE}" presName="sibTrans" presStyleLbl="sibTrans1D1" presStyleIdx="4" presStyleCnt="5"/>
      <dgm:spPr/>
    </dgm:pt>
  </dgm:ptLst>
  <dgm:cxnLst>
    <dgm:cxn modelId="{74D5AE03-5B0F-4290-8598-5BAA21D9EEFD}" srcId="{18AC0C31-B35A-44AB-ABEE-B0980957586C}" destId="{2983319B-9D3D-4F58-B4DE-5E46EA42C5EB}" srcOrd="3" destOrd="0" parTransId="{915D13D4-0DF2-4514-A122-FBFAA4D09DDB}" sibTransId="{7F004345-5DD8-42E8-A412-C26C83E5F8D2}"/>
    <dgm:cxn modelId="{2FEFF831-7B14-47E3-90E4-59CC47E2E07C}" type="presOf" srcId="{2983319B-9D3D-4F58-B4DE-5E46EA42C5EB}" destId="{DB8D90C9-BDAF-4314-8115-12084496AB8C}" srcOrd="0" destOrd="0" presId="urn:microsoft.com/office/officeart/2005/8/layout/cycle5"/>
    <dgm:cxn modelId="{BEAA4E38-31E1-46B5-A13E-FAC9AEF4964B}" srcId="{18AC0C31-B35A-44AB-ABEE-B0980957586C}" destId="{12BA09C9-7DF0-435C-8761-6DF4E963DAC4}" srcOrd="1" destOrd="0" parTransId="{C72EEF55-2D2A-410A-9F12-3788CED11D7B}" sibTransId="{AB3AEA7A-1AE4-4469-8B27-6224BF9489C9}"/>
    <dgm:cxn modelId="{78906566-AB7A-4AB7-B813-1EB86E90DB52}" type="presOf" srcId="{AB3AEA7A-1AE4-4469-8B27-6224BF9489C9}" destId="{8C1DD5AB-06C3-4AAE-B63A-C60C00BC550E}" srcOrd="0" destOrd="0" presId="urn:microsoft.com/office/officeart/2005/8/layout/cycle5"/>
    <dgm:cxn modelId="{CF94AB69-5047-4BDE-9744-DB5D227F5662}" srcId="{18AC0C31-B35A-44AB-ABEE-B0980957586C}" destId="{6E2CB039-CDA1-4DBC-84F6-270375C917B1}" srcOrd="2" destOrd="0" parTransId="{0DA586B2-D883-46B3-BFA7-62220CC52011}" sibTransId="{95E77E27-803E-4CDD-B4EF-3C7DAB66A5FC}"/>
    <dgm:cxn modelId="{A18AEF6C-A095-46A1-AD11-5669BADEC25C}" type="presOf" srcId="{4105E5F1-055A-495A-A950-EF8DA6049906}" destId="{451FEB21-6F5A-4DE6-BC11-B2C9FF4FE4BC}" srcOrd="0" destOrd="0" presId="urn:microsoft.com/office/officeart/2005/8/layout/cycle5"/>
    <dgm:cxn modelId="{F67D8B6E-9BA0-4E07-A7C8-0145A4341E3D}" type="presOf" srcId="{7F004345-5DD8-42E8-A412-C26C83E5F8D2}" destId="{827B3B58-46E2-4C35-8E04-C39E7510C933}" srcOrd="0" destOrd="0" presId="urn:microsoft.com/office/officeart/2005/8/layout/cycle5"/>
    <dgm:cxn modelId="{066D5675-2B50-4D68-95D1-4435C27BA535}" type="presOf" srcId="{95E77E27-803E-4CDD-B4EF-3C7DAB66A5FC}" destId="{AAFCF612-25A6-443D-97A3-651ADAEB4E4C}" srcOrd="0" destOrd="0" presId="urn:microsoft.com/office/officeart/2005/8/layout/cycle5"/>
    <dgm:cxn modelId="{26F5838A-266F-4698-920E-DF8A1A324419}" type="presOf" srcId="{191B5C9E-69B2-43DC-8088-E2145438247C}" destId="{9A52FEC5-2E7A-44FF-AAFB-BC591D381C8F}" srcOrd="0" destOrd="0" presId="urn:microsoft.com/office/officeart/2005/8/layout/cycle5"/>
    <dgm:cxn modelId="{BF78B48B-34C2-484D-BBBD-90FEBE35B3E1}" srcId="{18AC0C31-B35A-44AB-ABEE-B0980957586C}" destId="{4105E5F1-055A-495A-A950-EF8DA6049906}" srcOrd="0" destOrd="0" parTransId="{3EE43AEB-5D08-4A32-AA5A-C2DB4EFC4F33}" sibTransId="{9251E4D8-6091-47F8-88B0-278901538E28}"/>
    <dgm:cxn modelId="{A0E18F99-1EBF-4060-8F32-CD0509E68C4C}" type="presOf" srcId="{6E2CB039-CDA1-4DBC-84F6-270375C917B1}" destId="{47180C07-F241-4FFD-8DA4-5F09DA01E799}" srcOrd="0" destOrd="0" presId="urn:microsoft.com/office/officeart/2005/8/layout/cycle5"/>
    <dgm:cxn modelId="{9DC34C9A-CC44-4561-8F09-2E809496FE5A}" type="presOf" srcId="{18AC0C31-B35A-44AB-ABEE-B0980957586C}" destId="{A4B272D7-4049-4618-97D0-26C6D190C3F6}" srcOrd="0" destOrd="0" presId="urn:microsoft.com/office/officeart/2005/8/layout/cycle5"/>
    <dgm:cxn modelId="{5D275DA5-B1D7-4830-A78A-467398DF3D13}" type="presOf" srcId="{17027F87-AFAA-473F-9BD9-D91D9EC34CDE}" destId="{076F9303-5B89-4ED9-9DF6-FCB069F83C1D}" srcOrd="0" destOrd="0" presId="urn:microsoft.com/office/officeart/2005/8/layout/cycle5"/>
    <dgm:cxn modelId="{9271A2AB-C3F7-46C4-B574-94252512B0C1}" srcId="{18AC0C31-B35A-44AB-ABEE-B0980957586C}" destId="{191B5C9E-69B2-43DC-8088-E2145438247C}" srcOrd="4" destOrd="0" parTransId="{2FDFCE9F-2ED9-4892-870C-724756D0CBAC}" sibTransId="{17027F87-AFAA-473F-9BD9-D91D9EC34CDE}"/>
    <dgm:cxn modelId="{C2727CC3-D024-40A7-B09D-1CE12E40B01E}" type="presOf" srcId="{12BA09C9-7DF0-435C-8761-6DF4E963DAC4}" destId="{66DAEC8F-82BE-4126-9FCC-D22D0B983394}" srcOrd="0" destOrd="0" presId="urn:microsoft.com/office/officeart/2005/8/layout/cycle5"/>
    <dgm:cxn modelId="{00E1B5DF-65AF-44F5-B7BA-AB6AEBA37DCA}" type="presOf" srcId="{9251E4D8-6091-47F8-88B0-278901538E28}" destId="{AD95740A-3737-4AB6-AF42-4528256BE283}" srcOrd="0" destOrd="0" presId="urn:microsoft.com/office/officeart/2005/8/layout/cycle5"/>
    <dgm:cxn modelId="{8C7310C7-4C77-44B1-938D-FA22BDCB8C02}" type="presParOf" srcId="{A4B272D7-4049-4618-97D0-26C6D190C3F6}" destId="{451FEB21-6F5A-4DE6-BC11-B2C9FF4FE4BC}" srcOrd="0" destOrd="0" presId="urn:microsoft.com/office/officeart/2005/8/layout/cycle5"/>
    <dgm:cxn modelId="{CC8A3B91-94FC-4130-93B5-D8914E5A9504}" type="presParOf" srcId="{A4B272D7-4049-4618-97D0-26C6D190C3F6}" destId="{298B3C9E-B269-4AED-ABBF-A897EBF8807B}" srcOrd="1" destOrd="0" presId="urn:microsoft.com/office/officeart/2005/8/layout/cycle5"/>
    <dgm:cxn modelId="{CF18C15F-86BA-4D1F-9B95-857660FDBDB2}" type="presParOf" srcId="{A4B272D7-4049-4618-97D0-26C6D190C3F6}" destId="{AD95740A-3737-4AB6-AF42-4528256BE283}" srcOrd="2" destOrd="0" presId="urn:microsoft.com/office/officeart/2005/8/layout/cycle5"/>
    <dgm:cxn modelId="{20E9E911-4942-4FE8-9D59-6C10C5479C63}" type="presParOf" srcId="{A4B272D7-4049-4618-97D0-26C6D190C3F6}" destId="{66DAEC8F-82BE-4126-9FCC-D22D0B983394}" srcOrd="3" destOrd="0" presId="urn:microsoft.com/office/officeart/2005/8/layout/cycle5"/>
    <dgm:cxn modelId="{F0531FF7-00CE-4BED-A663-7812A753C24A}" type="presParOf" srcId="{A4B272D7-4049-4618-97D0-26C6D190C3F6}" destId="{1C187544-3586-4917-86AB-E7B13CA61E47}" srcOrd="4" destOrd="0" presId="urn:microsoft.com/office/officeart/2005/8/layout/cycle5"/>
    <dgm:cxn modelId="{1D040784-DB26-4994-891C-9464BDB08813}" type="presParOf" srcId="{A4B272D7-4049-4618-97D0-26C6D190C3F6}" destId="{8C1DD5AB-06C3-4AAE-B63A-C60C00BC550E}" srcOrd="5" destOrd="0" presId="urn:microsoft.com/office/officeart/2005/8/layout/cycle5"/>
    <dgm:cxn modelId="{246AAA75-B7F4-4F3A-A4E6-F694660BBED0}" type="presParOf" srcId="{A4B272D7-4049-4618-97D0-26C6D190C3F6}" destId="{47180C07-F241-4FFD-8DA4-5F09DA01E799}" srcOrd="6" destOrd="0" presId="urn:microsoft.com/office/officeart/2005/8/layout/cycle5"/>
    <dgm:cxn modelId="{7F7E7BF2-63DE-46BA-BBF9-87815F89FD61}" type="presParOf" srcId="{A4B272D7-4049-4618-97D0-26C6D190C3F6}" destId="{F430FCD1-18CA-4D5D-8625-D2D5108584A7}" srcOrd="7" destOrd="0" presId="urn:microsoft.com/office/officeart/2005/8/layout/cycle5"/>
    <dgm:cxn modelId="{41A1C6C3-5112-4BD2-94CC-359E0E6A482B}" type="presParOf" srcId="{A4B272D7-4049-4618-97D0-26C6D190C3F6}" destId="{AAFCF612-25A6-443D-97A3-651ADAEB4E4C}" srcOrd="8" destOrd="0" presId="urn:microsoft.com/office/officeart/2005/8/layout/cycle5"/>
    <dgm:cxn modelId="{5D007631-D469-4652-8965-25E3C55DDE5E}" type="presParOf" srcId="{A4B272D7-4049-4618-97D0-26C6D190C3F6}" destId="{DB8D90C9-BDAF-4314-8115-12084496AB8C}" srcOrd="9" destOrd="0" presId="urn:microsoft.com/office/officeart/2005/8/layout/cycle5"/>
    <dgm:cxn modelId="{6240438F-905B-4E1E-BCCA-CF440F273B86}" type="presParOf" srcId="{A4B272D7-4049-4618-97D0-26C6D190C3F6}" destId="{C8E56D30-851D-4C7B-8C62-5CE9694106C8}" srcOrd="10" destOrd="0" presId="urn:microsoft.com/office/officeart/2005/8/layout/cycle5"/>
    <dgm:cxn modelId="{9B995CD5-6CAD-47F3-990C-9C8312F0FCE6}" type="presParOf" srcId="{A4B272D7-4049-4618-97D0-26C6D190C3F6}" destId="{827B3B58-46E2-4C35-8E04-C39E7510C933}" srcOrd="11" destOrd="0" presId="urn:microsoft.com/office/officeart/2005/8/layout/cycle5"/>
    <dgm:cxn modelId="{A4D0117A-DFC7-4A14-BBA3-6B22B58849EC}" type="presParOf" srcId="{A4B272D7-4049-4618-97D0-26C6D190C3F6}" destId="{9A52FEC5-2E7A-44FF-AAFB-BC591D381C8F}" srcOrd="12" destOrd="0" presId="urn:microsoft.com/office/officeart/2005/8/layout/cycle5"/>
    <dgm:cxn modelId="{D38B24C8-F05C-4952-8252-8D965C126C2B}" type="presParOf" srcId="{A4B272D7-4049-4618-97D0-26C6D190C3F6}" destId="{CE5355A6-3EBA-401D-A838-22E34069070B}" srcOrd="13" destOrd="0" presId="urn:microsoft.com/office/officeart/2005/8/layout/cycle5"/>
    <dgm:cxn modelId="{DF7C39A8-FB9D-45A9-B83F-66CFC0BB0D8C}" type="presParOf" srcId="{A4B272D7-4049-4618-97D0-26C6D190C3F6}" destId="{076F9303-5B89-4ED9-9DF6-FCB069F83C1D}"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AC0C31-B35A-44AB-ABEE-B098095758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4105E5F1-055A-495A-A950-EF8DA6049906}">
      <dgm:prSet phldrT="[Κείμενο]"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Πακέτων Περιπέτειας</a:t>
          </a:r>
        </a:p>
      </dgm:t>
    </dgm:pt>
    <dgm:pt modelId="{3EE43AEB-5D08-4A32-AA5A-C2DB4EFC4F33}" type="parTrans" cxnId="{BF78B48B-34C2-484D-BBBD-90FEBE35B3E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251E4D8-6091-47F8-88B0-278901538E28}" type="sibTrans" cxnId="{BF78B48B-34C2-484D-BBBD-90FEBE35B3E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2BA09C9-7DF0-435C-8761-6DF4E963DAC4}">
      <dgm:prSet phldrT="[Κείμενο]"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Εκπαιδευτικών</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Πακέτων Φυσικού Περιβάλλοντος</a:t>
          </a:r>
        </a:p>
      </dgm:t>
    </dgm:pt>
    <dgm:pt modelId="{C72EEF55-2D2A-410A-9F12-3788CED11D7B}" type="parTrans" cxnId="{BEAA4E38-31E1-46B5-A13E-FAC9AEF4964B}">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B3AEA7A-1AE4-4469-8B27-6224BF9489C9}" type="sibTrans" cxnId="{BEAA4E38-31E1-46B5-A13E-FAC9AEF4964B}">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6E2CB039-CDA1-4DBC-84F6-270375C917B1}">
      <dgm:prSet phldrT="[Κείμενο]"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Εκπαιδευτικών</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Πακέτων Ιστορίας, Πολιτισμού</a:t>
          </a:r>
        </a:p>
      </dgm:t>
    </dgm:pt>
    <dgm:pt modelId="{0DA586B2-D883-46B3-BFA7-62220CC52011}" type="parTrans" cxnId="{CF94AB69-5047-4BDE-9744-DB5D227F5662}">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5E77E27-803E-4CDD-B4EF-3C7DAB66A5FC}" type="sibTrans" cxnId="{CF94AB69-5047-4BDE-9744-DB5D227F5662}">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2983319B-9D3D-4F58-B4DE-5E46EA42C5EB}">
      <dgm:prSet phldrT="[Κείμενο]"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Εκπαιδευτικά Ιδρύματα</a:t>
          </a:r>
        </a:p>
      </dgm:t>
    </dgm:pt>
    <dgm:pt modelId="{915D13D4-0DF2-4514-A122-FBFAA4D09DDB}" type="parTrans" cxnId="{74D5AE03-5B0F-4290-8598-5BAA21D9EEFD}">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7F004345-5DD8-42E8-A412-C26C83E5F8D2}" type="sibTrans" cxnId="{74D5AE03-5B0F-4290-8598-5BAA21D9EEFD}">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91B5C9E-69B2-43DC-8088-E2145438247C}">
      <dgm:prSet phldrT="[Κείμενο]"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Εταιρείες Αθλημάτων Βουνού </a:t>
          </a:r>
        </a:p>
      </dgm:t>
    </dgm:pt>
    <dgm:pt modelId="{2FDFCE9F-2ED9-4892-870C-724756D0CBAC}" type="parTrans" cxnId="{9271A2AB-C3F7-46C4-B574-94252512B0C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7027F87-AFAA-473F-9BD9-D91D9EC34CDE}" type="sibTrans" cxnId="{9271A2AB-C3F7-46C4-B574-94252512B0C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CB3744E5-C2E8-488C-983E-AD575B4A3BDB}">
      <dgm:prSet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Οδηγοί / Ξεναγοί</a:t>
          </a:r>
        </a:p>
      </dgm:t>
    </dgm:pt>
    <dgm:pt modelId="{B3D1EF2E-0F02-4748-8954-7343CDCC58DD}" type="parTrans" cxnId="{D6EA68DF-8F96-4360-95A5-3164F5A5F48D}">
      <dgm:prSet/>
      <dgm:spPr/>
      <dgm:t>
        <a:bodyPr/>
        <a:lstStyle/>
        <a:p>
          <a:endParaRPr lang="el-GR"/>
        </a:p>
      </dgm:t>
    </dgm:pt>
    <dgm:pt modelId="{FDE6061C-DE80-4835-AF83-D4C38B33D8A3}" type="sibTrans" cxnId="{D6EA68DF-8F96-4360-95A5-3164F5A5F48D}">
      <dgm:prSet/>
      <dgm:spPr>
        <a:ln w="25400"/>
      </dgm:spPr>
      <dgm:t>
        <a:bodyPr/>
        <a:lstStyle/>
        <a:p>
          <a:endParaRPr lang="el-GR"/>
        </a:p>
      </dgm:t>
    </dgm:pt>
    <dgm:pt modelId="{DB2F0A59-2FA4-402A-863F-FFAFEA0A5EDC}">
      <dgm:prSet custT="1"/>
      <dgm:spPr>
        <a:solidFill>
          <a:srgbClr val="FF99FF"/>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Καταλύματα, Εστίαση</a:t>
          </a:r>
        </a:p>
      </dgm:t>
    </dgm:pt>
    <dgm:pt modelId="{DC49F662-F46A-48F5-B933-0AD53739201B}" type="parTrans" cxnId="{A69AD67D-EAD5-412E-A009-897B3D43668B}">
      <dgm:prSet/>
      <dgm:spPr/>
      <dgm:t>
        <a:bodyPr/>
        <a:lstStyle/>
        <a:p>
          <a:endParaRPr lang="el-GR"/>
        </a:p>
      </dgm:t>
    </dgm:pt>
    <dgm:pt modelId="{85DCE70A-CEB8-4FE2-827A-C7CF73067443}" type="sibTrans" cxnId="{A69AD67D-EAD5-412E-A009-897B3D43668B}">
      <dgm:prSet/>
      <dgm:spPr>
        <a:ln w="25400"/>
      </dgm:spPr>
      <dgm:t>
        <a:bodyPr/>
        <a:lstStyle/>
        <a:p>
          <a:endParaRPr lang="el-GR"/>
        </a:p>
      </dgm:t>
    </dgm:pt>
    <dgm:pt modelId="{A4B272D7-4049-4618-97D0-26C6D190C3F6}" type="pres">
      <dgm:prSet presAssocID="{18AC0C31-B35A-44AB-ABEE-B0980957586C}" presName="cycle" presStyleCnt="0">
        <dgm:presLayoutVars>
          <dgm:dir/>
          <dgm:resizeHandles val="exact"/>
        </dgm:presLayoutVars>
      </dgm:prSet>
      <dgm:spPr/>
    </dgm:pt>
    <dgm:pt modelId="{451FEB21-6F5A-4DE6-BC11-B2C9FF4FE4BC}" type="pres">
      <dgm:prSet presAssocID="{4105E5F1-055A-495A-A950-EF8DA6049906}" presName="node" presStyleLbl="node1" presStyleIdx="0" presStyleCnt="7" custScaleX="162311">
        <dgm:presLayoutVars>
          <dgm:bulletEnabled val="1"/>
        </dgm:presLayoutVars>
      </dgm:prSet>
      <dgm:spPr/>
    </dgm:pt>
    <dgm:pt modelId="{298B3C9E-B269-4AED-ABBF-A897EBF8807B}" type="pres">
      <dgm:prSet presAssocID="{4105E5F1-055A-495A-A950-EF8DA6049906}" presName="spNode" presStyleCnt="0"/>
      <dgm:spPr/>
    </dgm:pt>
    <dgm:pt modelId="{AD95740A-3737-4AB6-AF42-4528256BE283}" type="pres">
      <dgm:prSet presAssocID="{9251E4D8-6091-47F8-88B0-278901538E28}" presName="sibTrans" presStyleLbl="sibTrans1D1" presStyleIdx="0" presStyleCnt="7"/>
      <dgm:spPr/>
    </dgm:pt>
    <dgm:pt modelId="{66DAEC8F-82BE-4126-9FCC-D22D0B983394}" type="pres">
      <dgm:prSet presAssocID="{12BA09C9-7DF0-435C-8761-6DF4E963DAC4}" presName="node" presStyleLbl="node1" presStyleIdx="1" presStyleCnt="7" custScaleX="183355" custScaleY="118817" custRadScaleRad="106837" custRadScaleInc="43863">
        <dgm:presLayoutVars>
          <dgm:bulletEnabled val="1"/>
        </dgm:presLayoutVars>
      </dgm:prSet>
      <dgm:spPr/>
    </dgm:pt>
    <dgm:pt modelId="{1C187544-3586-4917-86AB-E7B13CA61E47}" type="pres">
      <dgm:prSet presAssocID="{12BA09C9-7DF0-435C-8761-6DF4E963DAC4}" presName="spNode" presStyleCnt="0"/>
      <dgm:spPr/>
    </dgm:pt>
    <dgm:pt modelId="{8C1DD5AB-06C3-4AAE-B63A-C60C00BC550E}" type="pres">
      <dgm:prSet presAssocID="{AB3AEA7A-1AE4-4469-8B27-6224BF9489C9}" presName="sibTrans" presStyleLbl="sibTrans1D1" presStyleIdx="1" presStyleCnt="7"/>
      <dgm:spPr/>
    </dgm:pt>
    <dgm:pt modelId="{47180C07-F241-4FFD-8DA4-5F09DA01E799}" type="pres">
      <dgm:prSet presAssocID="{6E2CB039-CDA1-4DBC-84F6-270375C917B1}" presName="node" presStyleLbl="node1" presStyleIdx="2" presStyleCnt="7" custScaleX="193527" custScaleY="119730" custRadScaleRad="98807" custRadScaleInc="-18319">
        <dgm:presLayoutVars>
          <dgm:bulletEnabled val="1"/>
        </dgm:presLayoutVars>
      </dgm:prSet>
      <dgm:spPr/>
    </dgm:pt>
    <dgm:pt modelId="{F430FCD1-18CA-4D5D-8625-D2D5108584A7}" type="pres">
      <dgm:prSet presAssocID="{6E2CB039-CDA1-4DBC-84F6-270375C917B1}" presName="spNode" presStyleCnt="0"/>
      <dgm:spPr/>
    </dgm:pt>
    <dgm:pt modelId="{AAFCF612-25A6-443D-97A3-651ADAEB4E4C}" type="pres">
      <dgm:prSet presAssocID="{95E77E27-803E-4CDD-B4EF-3C7DAB66A5FC}" presName="sibTrans" presStyleLbl="sibTrans1D1" presStyleIdx="2" presStyleCnt="7"/>
      <dgm:spPr/>
    </dgm:pt>
    <dgm:pt modelId="{DB8D90C9-BDAF-4314-8115-12084496AB8C}" type="pres">
      <dgm:prSet presAssocID="{2983319B-9D3D-4F58-B4DE-5E46EA42C5EB}" presName="node" presStyleLbl="node1" presStyleIdx="3" presStyleCnt="7" custScaleX="139960" custScaleY="107225" custRadScaleRad="97837" custRadScaleInc="-43147">
        <dgm:presLayoutVars>
          <dgm:bulletEnabled val="1"/>
        </dgm:presLayoutVars>
      </dgm:prSet>
      <dgm:spPr/>
    </dgm:pt>
    <dgm:pt modelId="{C8E56D30-851D-4C7B-8C62-5CE9694106C8}" type="pres">
      <dgm:prSet presAssocID="{2983319B-9D3D-4F58-B4DE-5E46EA42C5EB}" presName="spNode" presStyleCnt="0"/>
      <dgm:spPr/>
    </dgm:pt>
    <dgm:pt modelId="{827B3B58-46E2-4C35-8E04-C39E7510C933}" type="pres">
      <dgm:prSet presAssocID="{7F004345-5DD8-42E8-A412-C26C83E5F8D2}" presName="sibTrans" presStyleLbl="sibTrans1D1" presStyleIdx="3" presStyleCnt="7"/>
      <dgm:spPr/>
    </dgm:pt>
    <dgm:pt modelId="{EDFD592F-EBEC-4A45-A23B-C6969B6B1D42}" type="pres">
      <dgm:prSet presAssocID="{CB3744E5-C2E8-488C-983E-AD575B4A3BDB}" presName="node" presStyleLbl="node1" presStyleIdx="4" presStyleCnt="7" custRadScaleRad="99924" custRadScaleInc="29387">
        <dgm:presLayoutVars>
          <dgm:bulletEnabled val="1"/>
        </dgm:presLayoutVars>
      </dgm:prSet>
      <dgm:spPr/>
    </dgm:pt>
    <dgm:pt modelId="{143F6AA1-6853-44E3-A12B-3A7EA4CF594B}" type="pres">
      <dgm:prSet presAssocID="{CB3744E5-C2E8-488C-983E-AD575B4A3BDB}" presName="spNode" presStyleCnt="0"/>
      <dgm:spPr/>
    </dgm:pt>
    <dgm:pt modelId="{071855E4-DF2C-4555-8D7F-B2408C416478}" type="pres">
      <dgm:prSet presAssocID="{FDE6061C-DE80-4835-AF83-D4C38B33D8A3}" presName="sibTrans" presStyleLbl="sibTrans1D1" presStyleIdx="4" presStyleCnt="7"/>
      <dgm:spPr/>
    </dgm:pt>
    <dgm:pt modelId="{9A52FEC5-2E7A-44FF-AAFB-BC591D381C8F}" type="pres">
      <dgm:prSet presAssocID="{191B5C9E-69B2-43DC-8088-E2145438247C}" presName="node" presStyleLbl="node1" presStyleIdx="5" presStyleCnt="7" custScaleX="132195">
        <dgm:presLayoutVars>
          <dgm:bulletEnabled val="1"/>
        </dgm:presLayoutVars>
      </dgm:prSet>
      <dgm:spPr/>
    </dgm:pt>
    <dgm:pt modelId="{CE5355A6-3EBA-401D-A838-22E34069070B}" type="pres">
      <dgm:prSet presAssocID="{191B5C9E-69B2-43DC-8088-E2145438247C}" presName="spNode" presStyleCnt="0"/>
      <dgm:spPr/>
    </dgm:pt>
    <dgm:pt modelId="{076F9303-5B89-4ED9-9DF6-FCB069F83C1D}" type="pres">
      <dgm:prSet presAssocID="{17027F87-AFAA-473F-9BD9-D91D9EC34CDE}" presName="sibTrans" presStyleLbl="sibTrans1D1" presStyleIdx="5" presStyleCnt="7"/>
      <dgm:spPr/>
    </dgm:pt>
    <dgm:pt modelId="{EE692C83-97B6-4F48-966F-8505087098EE}" type="pres">
      <dgm:prSet presAssocID="{DB2F0A59-2FA4-402A-863F-FFAFEA0A5EDC}" presName="node" presStyleLbl="node1" presStyleIdx="6" presStyleCnt="7" custScaleX="131167" custRadScaleRad="99384" custRadScaleInc="-38227">
        <dgm:presLayoutVars>
          <dgm:bulletEnabled val="1"/>
        </dgm:presLayoutVars>
      </dgm:prSet>
      <dgm:spPr/>
    </dgm:pt>
    <dgm:pt modelId="{8BB9D4E1-6B44-4E16-B094-FEF024CB2BA2}" type="pres">
      <dgm:prSet presAssocID="{DB2F0A59-2FA4-402A-863F-FFAFEA0A5EDC}" presName="spNode" presStyleCnt="0"/>
      <dgm:spPr/>
    </dgm:pt>
    <dgm:pt modelId="{DD0DAF27-6EFF-4771-A5FF-3BC1C80F8DE2}" type="pres">
      <dgm:prSet presAssocID="{85DCE70A-CEB8-4FE2-827A-C7CF73067443}" presName="sibTrans" presStyleLbl="sibTrans1D1" presStyleIdx="6" presStyleCnt="7"/>
      <dgm:spPr/>
    </dgm:pt>
  </dgm:ptLst>
  <dgm:cxnLst>
    <dgm:cxn modelId="{74D5AE03-5B0F-4290-8598-5BAA21D9EEFD}" srcId="{18AC0C31-B35A-44AB-ABEE-B0980957586C}" destId="{2983319B-9D3D-4F58-B4DE-5E46EA42C5EB}" srcOrd="3" destOrd="0" parTransId="{915D13D4-0DF2-4514-A122-FBFAA4D09DDB}" sibTransId="{7F004345-5DD8-42E8-A412-C26C83E5F8D2}"/>
    <dgm:cxn modelId="{F96E6C19-C468-4165-A4D8-A904355EA429}" type="presOf" srcId="{FDE6061C-DE80-4835-AF83-D4C38B33D8A3}" destId="{071855E4-DF2C-4555-8D7F-B2408C416478}" srcOrd="0" destOrd="0" presId="urn:microsoft.com/office/officeart/2005/8/layout/cycle5"/>
    <dgm:cxn modelId="{2FEFF831-7B14-47E3-90E4-59CC47E2E07C}" type="presOf" srcId="{2983319B-9D3D-4F58-B4DE-5E46EA42C5EB}" destId="{DB8D90C9-BDAF-4314-8115-12084496AB8C}" srcOrd="0" destOrd="0" presId="urn:microsoft.com/office/officeart/2005/8/layout/cycle5"/>
    <dgm:cxn modelId="{BEAA4E38-31E1-46B5-A13E-FAC9AEF4964B}" srcId="{18AC0C31-B35A-44AB-ABEE-B0980957586C}" destId="{12BA09C9-7DF0-435C-8761-6DF4E963DAC4}" srcOrd="1" destOrd="0" parTransId="{C72EEF55-2D2A-410A-9F12-3788CED11D7B}" sibTransId="{AB3AEA7A-1AE4-4469-8B27-6224BF9489C9}"/>
    <dgm:cxn modelId="{78906566-AB7A-4AB7-B813-1EB86E90DB52}" type="presOf" srcId="{AB3AEA7A-1AE4-4469-8B27-6224BF9489C9}" destId="{8C1DD5AB-06C3-4AAE-B63A-C60C00BC550E}" srcOrd="0" destOrd="0" presId="urn:microsoft.com/office/officeart/2005/8/layout/cycle5"/>
    <dgm:cxn modelId="{CF94AB69-5047-4BDE-9744-DB5D227F5662}" srcId="{18AC0C31-B35A-44AB-ABEE-B0980957586C}" destId="{6E2CB039-CDA1-4DBC-84F6-270375C917B1}" srcOrd="2" destOrd="0" parTransId="{0DA586B2-D883-46B3-BFA7-62220CC52011}" sibTransId="{95E77E27-803E-4CDD-B4EF-3C7DAB66A5FC}"/>
    <dgm:cxn modelId="{A18AEF6C-A095-46A1-AD11-5669BADEC25C}" type="presOf" srcId="{4105E5F1-055A-495A-A950-EF8DA6049906}" destId="{451FEB21-6F5A-4DE6-BC11-B2C9FF4FE4BC}" srcOrd="0" destOrd="0" presId="urn:microsoft.com/office/officeart/2005/8/layout/cycle5"/>
    <dgm:cxn modelId="{F67D8B6E-9BA0-4E07-A7C8-0145A4341E3D}" type="presOf" srcId="{7F004345-5DD8-42E8-A412-C26C83E5F8D2}" destId="{827B3B58-46E2-4C35-8E04-C39E7510C933}" srcOrd="0" destOrd="0" presId="urn:microsoft.com/office/officeart/2005/8/layout/cycle5"/>
    <dgm:cxn modelId="{066D5675-2B50-4D68-95D1-4435C27BA535}" type="presOf" srcId="{95E77E27-803E-4CDD-B4EF-3C7DAB66A5FC}" destId="{AAFCF612-25A6-443D-97A3-651ADAEB4E4C}" srcOrd="0" destOrd="0" presId="urn:microsoft.com/office/officeart/2005/8/layout/cycle5"/>
    <dgm:cxn modelId="{A69AD67D-EAD5-412E-A009-897B3D43668B}" srcId="{18AC0C31-B35A-44AB-ABEE-B0980957586C}" destId="{DB2F0A59-2FA4-402A-863F-FFAFEA0A5EDC}" srcOrd="6" destOrd="0" parTransId="{DC49F662-F46A-48F5-B933-0AD53739201B}" sibTransId="{85DCE70A-CEB8-4FE2-827A-C7CF73067443}"/>
    <dgm:cxn modelId="{B2B89484-D511-444C-86FB-445772E05323}" type="presOf" srcId="{85DCE70A-CEB8-4FE2-827A-C7CF73067443}" destId="{DD0DAF27-6EFF-4771-A5FF-3BC1C80F8DE2}" srcOrd="0" destOrd="0" presId="urn:microsoft.com/office/officeart/2005/8/layout/cycle5"/>
    <dgm:cxn modelId="{26F5838A-266F-4698-920E-DF8A1A324419}" type="presOf" srcId="{191B5C9E-69B2-43DC-8088-E2145438247C}" destId="{9A52FEC5-2E7A-44FF-AAFB-BC591D381C8F}" srcOrd="0" destOrd="0" presId="urn:microsoft.com/office/officeart/2005/8/layout/cycle5"/>
    <dgm:cxn modelId="{BF78B48B-34C2-484D-BBBD-90FEBE35B3E1}" srcId="{18AC0C31-B35A-44AB-ABEE-B0980957586C}" destId="{4105E5F1-055A-495A-A950-EF8DA6049906}" srcOrd="0" destOrd="0" parTransId="{3EE43AEB-5D08-4A32-AA5A-C2DB4EFC4F33}" sibTransId="{9251E4D8-6091-47F8-88B0-278901538E28}"/>
    <dgm:cxn modelId="{A0E18F99-1EBF-4060-8F32-CD0509E68C4C}" type="presOf" srcId="{6E2CB039-CDA1-4DBC-84F6-270375C917B1}" destId="{47180C07-F241-4FFD-8DA4-5F09DA01E799}" srcOrd="0" destOrd="0" presId="urn:microsoft.com/office/officeart/2005/8/layout/cycle5"/>
    <dgm:cxn modelId="{9DC34C9A-CC44-4561-8F09-2E809496FE5A}" type="presOf" srcId="{18AC0C31-B35A-44AB-ABEE-B0980957586C}" destId="{A4B272D7-4049-4618-97D0-26C6D190C3F6}" srcOrd="0" destOrd="0" presId="urn:microsoft.com/office/officeart/2005/8/layout/cycle5"/>
    <dgm:cxn modelId="{5D275DA5-B1D7-4830-A78A-467398DF3D13}" type="presOf" srcId="{17027F87-AFAA-473F-9BD9-D91D9EC34CDE}" destId="{076F9303-5B89-4ED9-9DF6-FCB069F83C1D}" srcOrd="0" destOrd="0" presId="urn:microsoft.com/office/officeart/2005/8/layout/cycle5"/>
    <dgm:cxn modelId="{75FC02A9-E3F0-4BBD-9681-37125EB65C6F}" type="presOf" srcId="{DB2F0A59-2FA4-402A-863F-FFAFEA0A5EDC}" destId="{EE692C83-97B6-4F48-966F-8505087098EE}" srcOrd="0" destOrd="0" presId="urn:microsoft.com/office/officeart/2005/8/layout/cycle5"/>
    <dgm:cxn modelId="{9271A2AB-C3F7-46C4-B574-94252512B0C1}" srcId="{18AC0C31-B35A-44AB-ABEE-B0980957586C}" destId="{191B5C9E-69B2-43DC-8088-E2145438247C}" srcOrd="5" destOrd="0" parTransId="{2FDFCE9F-2ED9-4892-870C-724756D0CBAC}" sibTransId="{17027F87-AFAA-473F-9BD9-D91D9EC34CDE}"/>
    <dgm:cxn modelId="{C2727CC3-D024-40A7-B09D-1CE12E40B01E}" type="presOf" srcId="{12BA09C9-7DF0-435C-8761-6DF4E963DAC4}" destId="{66DAEC8F-82BE-4126-9FCC-D22D0B983394}" srcOrd="0" destOrd="0" presId="urn:microsoft.com/office/officeart/2005/8/layout/cycle5"/>
    <dgm:cxn modelId="{D6EA68DF-8F96-4360-95A5-3164F5A5F48D}" srcId="{18AC0C31-B35A-44AB-ABEE-B0980957586C}" destId="{CB3744E5-C2E8-488C-983E-AD575B4A3BDB}" srcOrd="4" destOrd="0" parTransId="{B3D1EF2E-0F02-4748-8954-7343CDCC58DD}" sibTransId="{FDE6061C-DE80-4835-AF83-D4C38B33D8A3}"/>
    <dgm:cxn modelId="{00E1B5DF-65AF-44F5-B7BA-AB6AEBA37DCA}" type="presOf" srcId="{9251E4D8-6091-47F8-88B0-278901538E28}" destId="{AD95740A-3737-4AB6-AF42-4528256BE283}" srcOrd="0" destOrd="0" presId="urn:microsoft.com/office/officeart/2005/8/layout/cycle5"/>
    <dgm:cxn modelId="{90787DF3-AD80-4E79-A3B7-1589DDE7F87A}" type="presOf" srcId="{CB3744E5-C2E8-488C-983E-AD575B4A3BDB}" destId="{EDFD592F-EBEC-4A45-A23B-C6969B6B1D42}" srcOrd="0" destOrd="0" presId="urn:microsoft.com/office/officeart/2005/8/layout/cycle5"/>
    <dgm:cxn modelId="{8C7310C7-4C77-44B1-938D-FA22BDCB8C02}" type="presParOf" srcId="{A4B272D7-4049-4618-97D0-26C6D190C3F6}" destId="{451FEB21-6F5A-4DE6-BC11-B2C9FF4FE4BC}" srcOrd="0" destOrd="0" presId="urn:microsoft.com/office/officeart/2005/8/layout/cycle5"/>
    <dgm:cxn modelId="{CC8A3B91-94FC-4130-93B5-D8914E5A9504}" type="presParOf" srcId="{A4B272D7-4049-4618-97D0-26C6D190C3F6}" destId="{298B3C9E-B269-4AED-ABBF-A897EBF8807B}" srcOrd="1" destOrd="0" presId="urn:microsoft.com/office/officeart/2005/8/layout/cycle5"/>
    <dgm:cxn modelId="{CF18C15F-86BA-4D1F-9B95-857660FDBDB2}" type="presParOf" srcId="{A4B272D7-4049-4618-97D0-26C6D190C3F6}" destId="{AD95740A-3737-4AB6-AF42-4528256BE283}" srcOrd="2" destOrd="0" presId="urn:microsoft.com/office/officeart/2005/8/layout/cycle5"/>
    <dgm:cxn modelId="{20E9E911-4942-4FE8-9D59-6C10C5479C63}" type="presParOf" srcId="{A4B272D7-4049-4618-97D0-26C6D190C3F6}" destId="{66DAEC8F-82BE-4126-9FCC-D22D0B983394}" srcOrd="3" destOrd="0" presId="urn:microsoft.com/office/officeart/2005/8/layout/cycle5"/>
    <dgm:cxn modelId="{F0531FF7-00CE-4BED-A663-7812A753C24A}" type="presParOf" srcId="{A4B272D7-4049-4618-97D0-26C6D190C3F6}" destId="{1C187544-3586-4917-86AB-E7B13CA61E47}" srcOrd="4" destOrd="0" presId="urn:microsoft.com/office/officeart/2005/8/layout/cycle5"/>
    <dgm:cxn modelId="{1D040784-DB26-4994-891C-9464BDB08813}" type="presParOf" srcId="{A4B272D7-4049-4618-97D0-26C6D190C3F6}" destId="{8C1DD5AB-06C3-4AAE-B63A-C60C00BC550E}" srcOrd="5" destOrd="0" presId="urn:microsoft.com/office/officeart/2005/8/layout/cycle5"/>
    <dgm:cxn modelId="{246AAA75-B7F4-4F3A-A4E6-F694660BBED0}" type="presParOf" srcId="{A4B272D7-4049-4618-97D0-26C6D190C3F6}" destId="{47180C07-F241-4FFD-8DA4-5F09DA01E799}" srcOrd="6" destOrd="0" presId="urn:microsoft.com/office/officeart/2005/8/layout/cycle5"/>
    <dgm:cxn modelId="{7F7E7BF2-63DE-46BA-BBF9-87815F89FD61}" type="presParOf" srcId="{A4B272D7-4049-4618-97D0-26C6D190C3F6}" destId="{F430FCD1-18CA-4D5D-8625-D2D5108584A7}" srcOrd="7" destOrd="0" presId="urn:microsoft.com/office/officeart/2005/8/layout/cycle5"/>
    <dgm:cxn modelId="{41A1C6C3-5112-4BD2-94CC-359E0E6A482B}" type="presParOf" srcId="{A4B272D7-4049-4618-97D0-26C6D190C3F6}" destId="{AAFCF612-25A6-443D-97A3-651ADAEB4E4C}" srcOrd="8" destOrd="0" presId="urn:microsoft.com/office/officeart/2005/8/layout/cycle5"/>
    <dgm:cxn modelId="{5D007631-D469-4652-8965-25E3C55DDE5E}" type="presParOf" srcId="{A4B272D7-4049-4618-97D0-26C6D190C3F6}" destId="{DB8D90C9-BDAF-4314-8115-12084496AB8C}" srcOrd="9" destOrd="0" presId="urn:microsoft.com/office/officeart/2005/8/layout/cycle5"/>
    <dgm:cxn modelId="{6240438F-905B-4E1E-BCCA-CF440F273B86}" type="presParOf" srcId="{A4B272D7-4049-4618-97D0-26C6D190C3F6}" destId="{C8E56D30-851D-4C7B-8C62-5CE9694106C8}" srcOrd="10" destOrd="0" presId="urn:microsoft.com/office/officeart/2005/8/layout/cycle5"/>
    <dgm:cxn modelId="{9B995CD5-6CAD-47F3-990C-9C8312F0FCE6}" type="presParOf" srcId="{A4B272D7-4049-4618-97D0-26C6D190C3F6}" destId="{827B3B58-46E2-4C35-8E04-C39E7510C933}" srcOrd="11" destOrd="0" presId="urn:microsoft.com/office/officeart/2005/8/layout/cycle5"/>
    <dgm:cxn modelId="{D36FCCA8-453C-41A0-B196-2A830CEA722B}" type="presParOf" srcId="{A4B272D7-4049-4618-97D0-26C6D190C3F6}" destId="{EDFD592F-EBEC-4A45-A23B-C6969B6B1D42}" srcOrd="12" destOrd="0" presId="urn:microsoft.com/office/officeart/2005/8/layout/cycle5"/>
    <dgm:cxn modelId="{4188A401-7373-4833-8751-C1CA31676055}" type="presParOf" srcId="{A4B272D7-4049-4618-97D0-26C6D190C3F6}" destId="{143F6AA1-6853-44E3-A12B-3A7EA4CF594B}" srcOrd="13" destOrd="0" presId="urn:microsoft.com/office/officeart/2005/8/layout/cycle5"/>
    <dgm:cxn modelId="{15F38568-0AA4-4EA6-9B22-D6FF519E9968}" type="presParOf" srcId="{A4B272D7-4049-4618-97D0-26C6D190C3F6}" destId="{071855E4-DF2C-4555-8D7F-B2408C416478}" srcOrd="14" destOrd="0" presId="urn:microsoft.com/office/officeart/2005/8/layout/cycle5"/>
    <dgm:cxn modelId="{A4D0117A-DFC7-4A14-BBA3-6B22B58849EC}" type="presParOf" srcId="{A4B272D7-4049-4618-97D0-26C6D190C3F6}" destId="{9A52FEC5-2E7A-44FF-AAFB-BC591D381C8F}" srcOrd="15" destOrd="0" presId="urn:microsoft.com/office/officeart/2005/8/layout/cycle5"/>
    <dgm:cxn modelId="{D38B24C8-F05C-4952-8252-8D965C126C2B}" type="presParOf" srcId="{A4B272D7-4049-4618-97D0-26C6D190C3F6}" destId="{CE5355A6-3EBA-401D-A838-22E34069070B}" srcOrd="16" destOrd="0" presId="urn:microsoft.com/office/officeart/2005/8/layout/cycle5"/>
    <dgm:cxn modelId="{DF7C39A8-FB9D-45A9-B83F-66CFC0BB0D8C}" type="presParOf" srcId="{A4B272D7-4049-4618-97D0-26C6D190C3F6}" destId="{076F9303-5B89-4ED9-9DF6-FCB069F83C1D}" srcOrd="17" destOrd="0" presId="urn:microsoft.com/office/officeart/2005/8/layout/cycle5"/>
    <dgm:cxn modelId="{738F5145-164F-4672-AAF2-773C1F08E19B}" type="presParOf" srcId="{A4B272D7-4049-4618-97D0-26C6D190C3F6}" destId="{EE692C83-97B6-4F48-966F-8505087098EE}" srcOrd="18" destOrd="0" presId="urn:microsoft.com/office/officeart/2005/8/layout/cycle5"/>
    <dgm:cxn modelId="{2A71CD16-8A1E-4F2E-976E-DD49C365C3F5}" type="presParOf" srcId="{A4B272D7-4049-4618-97D0-26C6D190C3F6}" destId="{8BB9D4E1-6B44-4E16-B094-FEF024CB2BA2}" srcOrd="19" destOrd="0" presId="urn:microsoft.com/office/officeart/2005/8/layout/cycle5"/>
    <dgm:cxn modelId="{CD9BE722-8E23-4686-8F6C-0DBE59CB567A}" type="presParOf" srcId="{A4B272D7-4049-4618-97D0-26C6D190C3F6}" destId="{DD0DAF27-6EFF-4771-A5FF-3BC1C80F8DE2}"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AC0C31-B35A-44AB-ABEE-B098095758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4105E5F1-055A-495A-A950-EF8DA6049906}">
      <dgm:prSet phldrT="[Κείμενο]" custT="1"/>
      <dgm:spPr>
        <a:solidFill>
          <a:srgbClr val="00FF99"/>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Παραγωγοί, Υλοτόμοι </a:t>
          </a:r>
        </a:p>
      </dgm:t>
    </dgm:pt>
    <dgm:pt modelId="{3EE43AEB-5D08-4A32-AA5A-C2DB4EFC4F33}" type="parTrans" cxnId="{BF78B48B-34C2-484D-BBBD-90FEBE35B3E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251E4D8-6091-47F8-88B0-278901538E28}" type="sibTrans" cxnId="{BF78B48B-34C2-484D-BBBD-90FEBE35B3E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2BA09C9-7DF0-435C-8761-6DF4E963DAC4}">
      <dgm:prSet phldrT="[Κείμενο]" custT="1"/>
      <dgm:spPr>
        <a:solidFill>
          <a:srgbClr val="00FF99"/>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Σφαγείο </a:t>
          </a:r>
        </a:p>
      </dgm:t>
    </dgm:pt>
    <dgm:pt modelId="{C72EEF55-2D2A-410A-9F12-3788CED11D7B}" type="parTrans" cxnId="{BEAA4E38-31E1-46B5-A13E-FAC9AEF4964B}">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AB3AEA7A-1AE4-4469-8B27-6224BF9489C9}" type="sibTrans" cxnId="{BEAA4E38-31E1-46B5-A13E-FAC9AEF4964B}">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6E2CB039-CDA1-4DBC-84F6-270375C917B1}">
      <dgm:prSet phldrT="[Κείμενο]" custT="1"/>
      <dgm:spPr>
        <a:solidFill>
          <a:srgbClr val="00FF99"/>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Επεξεργασία / Συσκευασία Κρέατος και Αυγών</a:t>
          </a:r>
        </a:p>
      </dgm:t>
    </dgm:pt>
    <dgm:pt modelId="{0DA586B2-D883-46B3-BFA7-62220CC52011}" type="parTrans" cxnId="{CF94AB69-5047-4BDE-9744-DB5D227F5662}">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95E77E27-803E-4CDD-B4EF-3C7DAB66A5FC}" type="sibTrans" cxnId="{CF94AB69-5047-4BDE-9744-DB5D227F5662}">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2983319B-9D3D-4F58-B4DE-5E46EA42C5EB}">
      <dgm:prSet phldrT="[Κείμενο]" custT="1"/>
      <dgm:spPr>
        <a:solidFill>
          <a:srgbClr val="00FF99"/>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Μονάδα ξύλου, πολτού ή καυσόξυλου</a:t>
          </a:r>
        </a:p>
      </dgm:t>
    </dgm:pt>
    <dgm:pt modelId="{915D13D4-0DF2-4514-A122-FBFAA4D09DDB}" type="parTrans" cxnId="{74D5AE03-5B0F-4290-8598-5BAA21D9EEFD}">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7F004345-5DD8-42E8-A412-C26C83E5F8D2}" type="sibTrans" cxnId="{74D5AE03-5B0F-4290-8598-5BAA21D9EEFD}">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91B5C9E-69B2-43DC-8088-E2145438247C}">
      <dgm:prSet phldrT="[Κείμενο]" custT="1"/>
      <dgm:spPr>
        <a:solidFill>
          <a:srgbClr val="00FF99"/>
        </a:solidFill>
      </dgm:spPr>
      <dgm:t>
        <a:bodyPr/>
        <a:lstStyle/>
        <a:p>
          <a:r>
            <a:rPr lang="en-US"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Marketing – </a:t>
          </a:r>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Δίκτυο Διανομής</a:t>
          </a:r>
        </a:p>
      </dgm:t>
    </dgm:pt>
    <dgm:pt modelId="{2FDFCE9F-2ED9-4892-870C-724756D0CBAC}" type="parTrans" cxnId="{9271A2AB-C3F7-46C4-B574-94252512B0C1}">
      <dgm:prSet/>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17027F87-AFAA-473F-9BD9-D91D9EC34CDE}" type="sibTrans" cxnId="{9271A2AB-C3F7-46C4-B574-94252512B0C1}">
      <dgm:prSet/>
      <dgm:spPr>
        <a:ln w="25400"/>
      </dgm:spPr>
      <dgm:t>
        <a:bodyPr/>
        <a:lstStyle/>
        <a:p>
          <a:endParaRPr lang="el-GR" b="1">
            <a:latin typeface="Segoe UI" panose="020B0502040204020203" pitchFamily="34" charset="0"/>
            <a:ea typeface="Segoe UI" panose="020B0502040204020203" pitchFamily="34" charset="0"/>
            <a:cs typeface="Segoe UI" panose="020B0502040204020203" pitchFamily="34" charset="0"/>
          </a:endParaRPr>
        </a:p>
      </dgm:t>
    </dgm:pt>
    <dgm:pt modelId="{D235143E-D1EA-4B19-A07E-6792B2C398C3}">
      <dgm:prSet custT="1"/>
      <dgm:spPr>
        <a:solidFill>
          <a:srgbClr val="00FF99"/>
        </a:solidFill>
      </dgm:spPr>
      <dgm:t>
        <a:bodyPr/>
        <a:lstStyle/>
        <a:p>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Αγορές, Επιχειρήσεις, Νοικοκυριά</a:t>
          </a:r>
        </a:p>
      </dgm:t>
    </dgm:pt>
    <dgm:pt modelId="{84825FCC-E146-4DA8-9D6A-4CC15E1B47B2}" type="parTrans" cxnId="{C6FAC3E7-6B2D-423F-8558-EBF1AEBABE10}">
      <dgm:prSet/>
      <dgm:spPr/>
      <dgm:t>
        <a:bodyPr/>
        <a:lstStyle/>
        <a:p>
          <a:endParaRPr lang="el-GR"/>
        </a:p>
      </dgm:t>
    </dgm:pt>
    <dgm:pt modelId="{09668F7B-2AFE-4C69-B1E5-692490F78EF0}" type="sibTrans" cxnId="{C6FAC3E7-6B2D-423F-8558-EBF1AEBABE10}">
      <dgm:prSet/>
      <dgm:spPr>
        <a:ln w="25400"/>
      </dgm:spPr>
      <dgm:t>
        <a:bodyPr/>
        <a:lstStyle/>
        <a:p>
          <a:endParaRPr lang="el-GR"/>
        </a:p>
      </dgm:t>
    </dgm:pt>
    <dgm:pt modelId="{A4B272D7-4049-4618-97D0-26C6D190C3F6}" type="pres">
      <dgm:prSet presAssocID="{18AC0C31-B35A-44AB-ABEE-B0980957586C}" presName="cycle" presStyleCnt="0">
        <dgm:presLayoutVars>
          <dgm:dir/>
          <dgm:resizeHandles val="exact"/>
        </dgm:presLayoutVars>
      </dgm:prSet>
      <dgm:spPr/>
    </dgm:pt>
    <dgm:pt modelId="{451FEB21-6F5A-4DE6-BC11-B2C9FF4FE4BC}" type="pres">
      <dgm:prSet presAssocID="{4105E5F1-055A-495A-A950-EF8DA6049906}" presName="node" presStyleLbl="node1" presStyleIdx="0" presStyleCnt="6" custScaleX="118212" custScaleY="78606">
        <dgm:presLayoutVars>
          <dgm:bulletEnabled val="1"/>
        </dgm:presLayoutVars>
      </dgm:prSet>
      <dgm:spPr/>
    </dgm:pt>
    <dgm:pt modelId="{298B3C9E-B269-4AED-ABBF-A897EBF8807B}" type="pres">
      <dgm:prSet presAssocID="{4105E5F1-055A-495A-A950-EF8DA6049906}" presName="spNode" presStyleCnt="0"/>
      <dgm:spPr/>
    </dgm:pt>
    <dgm:pt modelId="{AD95740A-3737-4AB6-AF42-4528256BE283}" type="pres">
      <dgm:prSet presAssocID="{9251E4D8-6091-47F8-88B0-278901538E28}" presName="sibTrans" presStyleLbl="sibTrans1D1" presStyleIdx="0" presStyleCnt="6"/>
      <dgm:spPr/>
    </dgm:pt>
    <dgm:pt modelId="{66DAEC8F-82BE-4126-9FCC-D22D0B983394}" type="pres">
      <dgm:prSet presAssocID="{12BA09C9-7DF0-435C-8761-6DF4E963DAC4}" presName="node" presStyleLbl="node1" presStyleIdx="1" presStyleCnt="6" custScaleX="98082" custScaleY="49116" custRadScaleRad="104986" custRadScaleInc="-26068">
        <dgm:presLayoutVars>
          <dgm:bulletEnabled val="1"/>
        </dgm:presLayoutVars>
      </dgm:prSet>
      <dgm:spPr/>
    </dgm:pt>
    <dgm:pt modelId="{1C187544-3586-4917-86AB-E7B13CA61E47}" type="pres">
      <dgm:prSet presAssocID="{12BA09C9-7DF0-435C-8761-6DF4E963DAC4}" presName="spNode" presStyleCnt="0"/>
      <dgm:spPr/>
    </dgm:pt>
    <dgm:pt modelId="{8C1DD5AB-06C3-4AAE-B63A-C60C00BC550E}" type="pres">
      <dgm:prSet presAssocID="{AB3AEA7A-1AE4-4469-8B27-6224BF9489C9}" presName="sibTrans" presStyleLbl="sibTrans1D1" presStyleIdx="1" presStyleCnt="6"/>
      <dgm:spPr/>
    </dgm:pt>
    <dgm:pt modelId="{47180C07-F241-4FFD-8DA4-5F09DA01E799}" type="pres">
      <dgm:prSet presAssocID="{6E2CB039-CDA1-4DBC-84F6-270375C917B1}" presName="node" presStyleLbl="node1" presStyleIdx="2" presStyleCnt="6" custScaleX="118834" custScaleY="111249" custRadScaleRad="107134" custRadScaleInc="-119595">
        <dgm:presLayoutVars>
          <dgm:bulletEnabled val="1"/>
        </dgm:presLayoutVars>
      </dgm:prSet>
      <dgm:spPr/>
    </dgm:pt>
    <dgm:pt modelId="{F430FCD1-18CA-4D5D-8625-D2D5108584A7}" type="pres">
      <dgm:prSet presAssocID="{6E2CB039-CDA1-4DBC-84F6-270375C917B1}" presName="spNode" presStyleCnt="0"/>
      <dgm:spPr/>
    </dgm:pt>
    <dgm:pt modelId="{AAFCF612-25A6-443D-97A3-651ADAEB4E4C}" type="pres">
      <dgm:prSet presAssocID="{95E77E27-803E-4CDD-B4EF-3C7DAB66A5FC}" presName="sibTrans" presStyleLbl="sibTrans1D1" presStyleIdx="2" presStyleCnt="6"/>
      <dgm:spPr/>
    </dgm:pt>
    <dgm:pt modelId="{DB8D90C9-BDAF-4314-8115-12084496AB8C}" type="pres">
      <dgm:prSet presAssocID="{2983319B-9D3D-4F58-B4DE-5E46EA42C5EB}" presName="node" presStyleLbl="node1" presStyleIdx="3" presStyleCnt="6" custScaleX="130566" custScaleY="105301" custRadScaleRad="82568" custRadScaleInc="-88864">
        <dgm:presLayoutVars>
          <dgm:bulletEnabled val="1"/>
        </dgm:presLayoutVars>
      </dgm:prSet>
      <dgm:spPr/>
    </dgm:pt>
    <dgm:pt modelId="{C8E56D30-851D-4C7B-8C62-5CE9694106C8}" type="pres">
      <dgm:prSet presAssocID="{2983319B-9D3D-4F58-B4DE-5E46EA42C5EB}" presName="spNode" presStyleCnt="0"/>
      <dgm:spPr/>
    </dgm:pt>
    <dgm:pt modelId="{827B3B58-46E2-4C35-8E04-C39E7510C933}" type="pres">
      <dgm:prSet presAssocID="{7F004345-5DD8-42E8-A412-C26C83E5F8D2}" presName="sibTrans" presStyleLbl="sibTrans1D1" presStyleIdx="3" presStyleCnt="6"/>
      <dgm:spPr/>
    </dgm:pt>
    <dgm:pt modelId="{9A52FEC5-2E7A-44FF-AAFB-BC591D381C8F}" type="pres">
      <dgm:prSet presAssocID="{191B5C9E-69B2-43DC-8088-E2145438247C}" presName="node" presStyleLbl="node1" presStyleIdx="4" presStyleCnt="6">
        <dgm:presLayoutVars>
          <dgm:bulletEnabled val="1"/>
        </dgm:presLayoutVars>
      </dgm:prSet>
      <dgm:spPr/>
    </dgm:pt>
    <dgm:pt modelId="{CE5355A6-3EBA-401D-A838-22E34069070B}" type="pres">
      <dgm:prSet presAssocID="{191B5C9E-69B2-43DC-8088-E2145438247C}" presName="spNode" presStyleCnt="0"/>
      <dgm:spPr/>
    </dgm:pt>
    <dgm:pt modelId="{076F9303-5B89-4ED9-9DF6-FCB069F83C1D}" type="pres">
      <dgm:prSet presAssocID="{17027F87-AFAA-473F-9BD9-D91D9EC34CDE}" presName="sibTrans" presStyleLbl="sibTrans1D1" presStyleIdx="4" presStyleCnt="6"/>
      <dgm:spPr/>
    </dgm:pt>
    <dgm:pt modelId="{13967143-0CA5-429E-B603-E2EF69079D92}" type="pres">
      <dgm:prSet presAssocID="{D235143E-D1EA-4B19-A07E-6792B2C398C3}" presName="node" presStyleLbl="node1" presStyleIdx="5" presStyleCnt="6" custScaleX="124676">
        <dgm:presLayoutVars>
          <dgm:bulletEnabled val="1"/>
        </dgm:presLayoutVars>
      </dgm:prSet>
      <dgm:spPr/>
    </dgm:pt>
    <dgm:pt modelId="{100652F6-3497-4D82-8584-419EC556C421}" type="pres">
      <dgm:prSet presAssocID="{D235143E-D1EA-4B19-A07E-6792B2C398C3}" presName="spNode" presStyleCnt="0"/>
      <dgm:spPr/>
    </dgm:pt>
    <dgm:pt modelId="{62D0B700-7429-454C-ACC3-677052CDABBD}" type="pres">
      <dgm:prSet presAssocID="{09668F7B-2AFE-4C69-B1E5-692490F78EF0}" presName="sibTrans" presStyleLbl="sibTrans1D1" presStyleIdx="5" presStyleCnt="6"/>
      <dgm:spPr/>
    </dgm:pt>
  </dgm:ptLst>
  <dgm:cxnLst>
    <dgm:cxn modelId="{74D5AE03-5B0F-4290-8598-5BAA21D9EEFD}" srcId="{18AC0C31-B35A-44AB-ABEE-B0980957586C}" destId="{2983319B-9D3D-4F58-B4DE-5E46EA42C5EB}" srcOrd="3" destOrd="0" parTransId="{915D13D4-0DF2-4514-A122-FBFAA4D09DDB}" sibTransId="{7F004345-5DD8-42E8-A412-C26C83E5F8D2}"/>
    <dgm:cxn modelId="{2FEFF831-7B14-47E3-90E4-59CC47E2E07C}" type="presOf" srcId="{2983319B-9D3D-4F58-B4DE-5E46EA42C5EB}" destId="{DB8D90C9-BDAF-4314-8115-12084496AB8C}" srcOrd="0" destOrd="0" presId="urn:microsoft.com/office/officeart/2005/8/layout/cycle5"/>
    <dgm:cxn modelId="{C4F88A32-99BD-49ED-99E3-5518839D38DE}" type="presOf" srcId="{09668F7B-2AFE-4C69-B1E5-692490F78EF0}" destId="{62D0B700-7429-454C-ACC3-677052CDABBD}" srcOrd="0" destOrd="0" presId="urn:microsoft.com/office/officeart/2005/8/layout/cycle5"/>
    <dgm:cxn modelId="{BEAA4E38-31E1-46B5-A13E-FAC9AEF4964B}" srcId="{18AC0C31-B35A-44AB-ABEE-B0980957586C}" destId="{12BA09C9-7DF0-435C-8761-6DF4E963DAC4}" srcOrd="1" destOrd="0" parTransId="{C72EEF55-2D2A-410A-9F12-3788CED11D7B}" sibTransId="{AB3AEA7A-1AE4-4469-8B27-6224BF9489C9}"/>
    <dgm:cxn modelId="{78906566-AB7A-4AB7-B813-1EB86E90DB52}" type="presOf" srcId="{AB3AEA7A-1AE4-4469-8B27-6224BF9489C9}" destId="{8C1DD5AB-06C3-4AAE-B63A-C60C00BC550E}" srcOrd="0" destOrd="0" presId="urn:microsoft.com/office/officeart/2005/8/layout/cycle5"/>
    <dgm:cxn modelId="{CF94AB69-5047-4BDE-9744-DB5D227F5662}" srcId="{18AC0C31-B35A-44AB-ABEE-B0980957586C}" destId="{6E2CB039-CDA1-4DBC-84F6-270375C917B1}" srcOrd="2" destOrd="0" parTransId="{0DA586B2-D883-46B3-BFA7-62220CC52011}" sibTransId="{95E77E27-803E-4CDD-B4EF-3C7DAB66A5FC}"/>
    <dgm:cxn modelId="{A18AEF6C-A095-46A1-AD11-5669BADEC25C}" type="presOf" srcId="{4105E5F1-055A-495A-A950-EF8DA6049906}" destId="{451FEB21-6F5A-4DE6-BC11-B2C9FF4FE4BC}" srcOrd="0" destOrd="0" presId="urn:microsoft.com/office/officeart/2005/8/layout/cycle5"/>
    <dgm:cxn modelId="{F67D8B6E-9BA0-4E07-A7C8-0145A4341E3D}" type="presOf" srcId="{7F004345-5DD8-42E8-A412-C26C83E5F8D2}" destId="{827B3B58-46E2-4C35-8E04-C39E7510C933}" srcOrd="0" destOrd="0" presId="urn:microsoft.com/office/officeart/2005/8/layout/cycle5"/>
    <dgm:cxn modelId="{066D5675-2B50-4D68-95D1-4435C27BA535}" type="presOf" srcId="{95E77E27-803E-4CDD-B4EF-3C7DAB66A5FC}" destId="{AAFCF612-25A6-443D-97A3-651ADAEB4E4C}" srcOrd="0" destOrd="0" presId="urn:microsoft.com/office/officeart/2005/8/layout/cycle5"/>
    <dgm:cxn modelId="{69670656-CCDC-4E6F-95E5-A96E335BD149}" type="presOf" srcId="{D235143E-D1EA-4B19-A07E-6792B2C398C3}" destId="{13967143-0CA5-429E-B603-E2EF69079D92}" srcOrd="0" destOrd="0" presId="urn:microsoft.com/office/officeart/2005/8/layout/cycle5"/>
    <dgm:cxn modelId="{26F5838A-266F-4698-920E-DF8A1A324419}" type="presOf" srcId="{191B5C9E-69B2-43DC-8088-E2145438247C}" destId="{9A52FEC5-2E7A-44FF-AAFB-BC591D381C8F}" srcOrd="0" destOrd="0" presId="urn:microsoft.com/office/officeart/2005/8/layout/cycle5"/>
    <dgm:cxn modelId="{BF78B48B-34C2-484D-BBBD-90FEBE35B3E1}" srcId="{18AC0C31-B35A-44AB-ABEE-B0980957586C}" destId="{4105E5F1-055A-495A-A950-EF8DA6049906}" srcOrd="0" destOrd="0" parTransId="{3EE43AEB-5D08-4A32-AA5A-C2DB4EFC4F33}" sibTransId="{9251E4D8-6091-47F8-88B0-278901538E28}"/>
    <dgm:cxn modelId="{A0E18F99-1EBF-4060-8F32-CD0509E68C4C}" type="presOf" srcId="{6E2CB039-CDA1-4DBC-84F6-270375C917B1}" destId="{47180C07-F241-4FFD-8DA4-5F09DA01E799}" srcOrd="0" destOrd="0" presId="urn:microsoft.com/office/officeart/2005/8/layout/cycle5"/>
    <dgm:cxn modelId="{9DC34C9A-CC44-4561-8F09-2E809496FE5A}" type="presOf" srcId="{18AC0C31-B35A-44AB-ABEE-B0980957586C}" destId="{A4B272D7-4049-4618-97D0-26C6D190C3F6}" srcOrd="0" destOrd="0" presId="urn:microsoft.com/office/officeart/2005/8/layout/cycle5"/>
    <dgm:cxn modelId="{5D275DA5-B1D7-4830-A78A-467398DF3D13}" type="presOf" srcId="{17027F87-AFAA-473F-9BD9-D91D9EC34CDE}" destId="{076F9303-5B89-4ED9-9DF6-FCB069F83C1D}" srcOrd="0" destOrd="0" presId="urn:microsoft.com/office/officeart/2005/8/layout/cycle5"/>
    <dgm:cxn modelId="{9271A2AB-C3F7-46C4-B574-94252512B0C1}" srcId="{18AC0C31-B35A-44AB-ABEE-B0980957586C}" destId="{191B5C9E-69B2-43DC-8088-E2145438247C}" srcOrd="4" destOrd="0" parTransId="{2FDFCE9F-2ED9-4892-870C-724756D0CBAC}" sibTransId="{17027F87-AFAA-473F-9BD9-D91D9EC34CDE}"/>
    <dgm:cxn modelId="{C2727CC3-D024-40A7-B09D-1CE12E40B01E}" type="presOf" srcId="{12BA09C9-7DF0-435C-8761-6DF4E963DAC4}" destId="{66DAEC8F-82BE-4126-9FCC-D22D0B983394}" srcOrd="0" destOrd="0" presId="urn:microsoft.com/office/officeart/2005/8/layout/cycle5"/>
    <dgm:cxn modelId="{00E1B5DF-65AF-44F5-B7BA-AB6AEBA37DCA}" type="presOf" srcId="{9251E4D8-6091-47F8-88B0-278901538E28}" destId="{AD95740A-3737-4AB6-AF42-4528256BE283}" srcOrd="0" destOrd="0" presId="urn:microsoft.com/office/officeart/2005/8/layout/cycle5"/>
    <dgm:cxn modelId="{C6FAC3E7-6B2D-423F-8558-EBF1AEBABE10}" srcId="{18AC0C31-B35A-44AB-ABEE-B0980957586C}" destId="{D235143E-D1EA-4B19-A07E-6792B2C398C3}" srcOrd="5" destOrd="0" parTransId="{84825FCC-E146-4DA8-9D6A-4CC15E1B47B2}" sibTransId="{09668F7B-2AFE-4C69-B1E5-692490F78EF0}"/>
    <dgm:cxn modelId="{8C7310C7-4C77-44B1-938D-FA22BDCB8C02}" type="presParOf" srcId="{A4B272D7-4049-4618-97D0-26C6D190C3F6}" destId="{451FEB21-6F5A-4DE6-BC11-B2C9FF4FE4BC}" srcOrd="0" destOrd="0" presId="urn:microsoft.com/office/officeart/2005/8/layout/cycle5"/>
    <dgm:cxn modelId="{CC8A3B91-94FC-4130-93B5-D8914E5A9504}" type="presParOf" srcId="{A4B272D7-4049-4618-97D0-26C6D190C3F6}" destId="{298B3C9E-B269-4AED-ABBF-A897EBF8807B}" srcOrd="1" destOrd="0" presId="urn:microsoft.com/office/officeart/2005/8/layout/cycle5"/>
    <dgm:cxn modelId="{CF18C15F-86BA-4D1F-9B95-857660FDBDB2}" type="presParOf" srcId="{A4B272D7-4049-4618-97D0-26C6D190C3F6}" destId="{AD95740A-3737-4AB6-AF42-4528256BE283}" srcOrd="2" destOrd="0" presId="urn:microsoft.com/office/officeart/2005/8/layout/cycle5"/>
    <dgm:cxn modelId="{20E9E911-4942-4FE8-9D59-6C10C5479C63}" type="presParOf" srcId="{A4B272D7-4049-4618-97D0-26C6D190C3F6}" destId="{66DAEC8F-82BE-4126-9FCC-D22D0B983394}" srcOrd="3" destOrd="0" presId="urn:microsoft.com/office/officeart/2005/8/layout/cycle5"/>
    <dgm:cxn modelId="{F0531FF7-00CE-4BED-A663-7812A753C24A}" type="presParOf" srcId="{A4B272D7-4049-4618-97D0-26C6D190C3F6}" destId="{1C187544-3586-4917-86AB-E7B13CA61E47}" srcOrd="4" destOrd="0" presId="urn:microsoft.com/office/officeart/2005/8/layout/cycle5"/>
    <dgm:cxn modelId="{1D040784-DB26-4994-891C-9464BDB08813}" type="presParOf" srcId="{A4B272D7-4049-4618-97D0-26C6D190C3F6}" destId="{8C1DD5AB-06C3-4AAE-B63A-C60C00BC550E}" srcOrd="5" destOrd="0" presId="urn:microsoft.com/office/officeart/2005/8/layout/cycle5"/>
    <dgm:cxn modelId="{246AAA75-B7F4-4F3A-A4E6-F694660BBED0}" type="presParOf" srcId="{A4B272D7-4049-4618-97D0-26C6D190C3F6}" destId="{47180C07-F241-4FFD-8DA4-5F09DA01E799}" srcOrd="6" destOrd="0" presId="urn:microsoft.com/office/officeart/2005/8/layout/cycle5"/>
    <dgm:cxn modelId="{7F7E7BF2-63DE-46BA-BBF9-87815F89FD61}" type="presParOf" srcId="{A4B272D7-4049-4618-97D0-26C6D190C3F6}" destId="{F430FCD1-18CA-4D5D-8625-D2D5108584A7}" srcOrd="7" destOrd="0" presId="urn:microsoft.com/office/officeart/2005/8/layout/cycle5"/>
    <dgm:cxn modelId="{41A1C6C3-5112-4BD2-94CC-359E0E6A482B}" type="presParOf" srcId="{A4B272D7-4049-4618-97D0-26C6D190C3F6}" destId="{AAFCF612-25A6-443D-97A3-651ADAEB4E4C}" srcOrd="8" destOrd="0" presId="urn:microsoft.com/office/officeart/2005/8/layout/cycle5"/>
    <dgm:cxn modelId="{5D007631-D469-4652-8965-25E3C55DDE5E}" type="presParOf" srcId="{A4B272D7-4049-4618-97D0-26C6D190C3F6}" destId="{DB8D90C9-BDAF-4314-8115-12084496AB8C}" srcOrd="9" destOrd="0" presId="urn:microsoft.com/office/officeart/2005/8/layout/cycle5"/>
    <dgm:cxn modelId="{6240438F-905B-4E1E-BCCA-CF440F273B86}" type="presParOf" srcId="{A4B272D7-4049-4618-97D0-26C6D190C3F6}" destId="{C8E56D30-851D-4C7B-8C62-5CE9694106C8}" srcOrd="10" destOrd="0" presId="urn:microsoft.com/office/officeart/2005/8/layout/cycle5"/>
    <dgm:cxn modelId="{9B995CD5-6CAD-47F3-990C-9C8312F0FCE6}" type="presParOf" srcId="{A4B272D7-4049-4618-97D0-26C6D190C3F6}" destId="{827B3B58-46E2-4C35-8E04-C39E7510C933}" srcOrd="11" destOrd="0" presId="urn:microsoft.com/office/officeart/2005/8/layout/cycle5"/>
    <dgm:cxn modelId="{A4D0117A-DFC7-4A14-BBA3-6B22B58849EC}" type="presParOf" srcId="{A4B272D7-4049-4618-97D0-26C6D190C3F6}" destId="{9A52FEC5-2E7A-44FF-AAFB-BC591D381C8F}" srcOrd="12" destOrd="0" presId="urn:microsoft.com/office/officeart/2005/8/layout/cycle5"/>
    <dgm:cxn modelId="{D38B24C8-F05C-4952-8252-8D965C126C2B}" type="presParOf" srcId="{A4B272D7-4049-4618-97D0-26C6D190C3F6}" destId="{CE5355A6-3EBA-401D-A838-22E34069070B}" srcOrd="13" destOrd="0" presId="urn:microsoft.com/office/officeart/2005/8/layout/cycle5"/>
    <dgm:cxn modelId="{DF7C39A8-FB9D-45A9-B83F-66CFC0BB0D8C}" type="presParOf" srcId="{A4B272D7-4049-4618-97D0-26C6D190C3F6}" destId="{076F9303-5B89-4ED9-9DF6-FCB069F83C1D}" srcOrd="14" destOrd="0" presId="urn:microsoft.com/office/officeart/2005/8/layout/cycle5"/>
    <dgm:cxn modelId="{7F8B9D2A-41C4-4C09-91DF-13E9DD429425}" type="presParOf" srcId="{A4B272D7-4049-4618-97D0-26C6D190C3F6}" destId="{13967143-0CA5-429E-B603-E2EF69079D92}" srcOrd="15" destOrd="0" presId="urn:microsoft.com/office/officeart/2005/8/layout/cycle5"/>
    <dgm:cxn modelId="{80E6FD70-0A90-4F8C-9C87-B1EFA7A580E7}" type="presParOf" srcId="{A4B272D7-4049-4618-97D0-26C6D190C3F6}" destId="{100652F6-3497-4D82-8584-419EC556C421}" srcOrd="16" destOrd="0" presId="urn:microsoft.com/office/officeart/2005/8/layout/cycle5"/>
    <dgm:cxn modelId="{5434FA1A-BD24-44A8-B281-298F114E9211}" type="presParOf" srcId="{A4B272D7-4049-4618-97D0-26C6D190C3F6}" destId="{62D0B700-7429-454C-ACC3-677052CDABBD}"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0ABBD9-E441-4354-99F8-754469A5051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l-GR"/>
        </a:p>
      </dgm:t>
    </dgm:pt>
    <dgm:pt modelId="{1CD3C985-B6CE-4963-AF57-4807788783AE}">
      <dgm:prSet phldrT="[Κείμενο]" custT="1"/>
      <dgm:spPr/>
      <dgm:t>
        <a:bodyPr/>
        <a:lstStyle/>
        <a:p>
          <a:r>
            <a:rPr lang="el-GR" sz="1800" dirty="0"/>
            <a:t>Ηγετική (συντονιστική) ομάδα </a:t>
          </a:r>
        </a:p>
      </dgm:t>
    </dgm:pt>
    <dgm:pt modelId="{757B3D36-ADB0-419A-954C-B4008AEA60B4}" type="parTrans" cxnId="{BD79EBCC-E2AD-4753-82FD-7C61BBC978D8}">
      <dgm:prSet/>
      <dgm:spPr/>
      <dgm:t>
        <a:bodyPr/>
        <a:lstStyle/>
        <a:p>
          <a:endParaRPr lang="el-GR"/>
        </a:p>
      </dgm:t>
    </dgm:pt>
    <dgm:pt modelId="{9C90E3A5-2E5D-4B0A-AC72-1BEFAF449DFF}" type="sibTrans" cxnId="{BD79EBCC-E2AD-4753-82FD-7C61BBC978D8}">
      <dgm:prSet/>
      <dgm:spPr/>
      <dgm:t>
        <a:bodyPr/>
        <a:lstStyle/>
        <a:p>
          <a:endParaRPr lang="el-GR"/>
        </a:p>
      </dgm:t>
    </dgm:pt>
    <dgm:pt modelId="{DB5FC9EC-EC4A-42CC-8358-47E4B94B42DC}">
      <dgm:prSet phldrT="[Κείμενο]" custT="1"/>
      <dgm:spPr/>
      <dgm:t>
        <a:bodyPr/>
        <a:lstStyle/>
        <a:p>
          <a:r>
            <a:rPr lang="el-GR" sz="1600" dirty="0"/>
            <a:t>Επιχειρηματικές Οργανώσεις</a:t>
          </a:r>
        </a:p>
      </dgm:t>
    </dgm:pt>
    <dgm:pt modelId="{32BC0A2C-CBD2-4993-AEDF-BD00164483CB}" type="parTrans" cxnId="{70841617-8C10-466F-91A3-BEEA3ABD0804}">
      <dgm:prSet/>
      <dgm:spPr/>
      <dgm:t>
        <a:bodyPr/>
        <a:lstStyle/>
        <a:p>
          <a:endParaRPr lang="el-GR"/>
        </a:p>
      </dgm:t>
    </dgm:pt>
    <dgm:pt modelId="{54A48E40-9CB5-4E3A-B772-0C2BC00E7320}" type="sibTrans" cxnId="{70841617-8C10-466F-91A3-BEEA3ABD0804}">
      <dgm:prSet/>
      <dgm:spPr/>
      <dgm:t>
        <a:bodyPr/>
        <a:lstStyle/>
        <a:p>
          <a:endParaRPr lang="el-GR"/>
        </a:p>
      </dgm:t>
    </dgm:pt>
    <dgm:pt modelId="{76AF45C5-2546-4135-961B-9713726ACFED}">
      <dgm:prSet phldrT="[Κείμενο]" custT="1"/>
      <dgm:spPr/>
      <dgm:t>
        <a:bodyPr/>
        <a:lstStyle/>
        <a:p>
          <a:r>
            <a:rPr lang="el-GR" sz="1600" dirty="0"/>
            <a:t>Κοινωνικές Οργανώσεις</a:t>
          </a:r>
        </a:p>
      </dgm:t>
    </dgm:pt>
    <dgm:pt modelId="{E7DB7141-8811-4064-B9A1-C6ED459E300A}" type="parTrans" cxnId="{45C33506-4762-4341-A591-5E07531A9BD3}">
      <dgm:prSet/>
      <dgm:spPr/>
      <dgm:t>
        <a:bodyPr/>
        <a:lstStyle/>
        <a:p>
          <a:endParaRPr lang="el-GR"/>
        </a:p>
      </dgm:t>
    </dgm:pt>
    <dgm:pt modelId="{FBD3EDF3-1C47-4EED-AE67-49708A91A268}" type="sibTrans" cxnId="{45C33506-4762-4341-A591-5E07531A9BD3}">
      <dgm:prSet/>
      <dgm:spPr/>
      <dgm:t>
        <a:bodyPr/>
        <a:lstStyle/>
        <a:p>
          <a:endParaRPr lang="el-GR"/>
        </a:p>
      </dgm:t>
    </dgm:pt>
    <dgm:pt modelId="{9C52EA81-DDB5-47BC-9DE4-28F65C66BFF7}">
      <dgm:prSet phldrT="[Κείμενο]" custT="1"/>
      <dgm:spPr/>
      <dgm:t>
        <a:bodyPr/>
        <a:lstStyle/>
        <a:p>
          <a:r>
            <a:rPr lang="el-GR" sz="1600" dirty="0"/>
            <a:t>Επιχειρηματικές Οργανώσεις</a:t>
          </a:r>
        </a:p>
      </dgm:t>
    </dgm:pt>
    <dgm:pt modelId="{FA35A0C9-111A-43ED-AED0-87065F2B2043}" type="parTrans" cxnId="{7786C0F3-7F1E-401B-BDFB-70A1ED47EC15}">
      <dgm:prSet/>
      <dgm:spPr/>
      <dgm:t>
        <a:bodyPr/>
        <a:lstStyle/>
        <a:p>
          <a:endParaRPr lang="el-GR"/>
        </a:p>
      </dgm:t>
    </dgm:pt>
    <dgm:pt modelId="{A045A5F0-4D84-4DE9-8397-3323EB5FBE79}" type="sibTrans" cxnId="{7786C0F3-7F1E-401B-BDFB-70A1ED47EC15}">
      <dgm:prSet/>
      <dgm:spPr/>
      <dgm:t>
        <a:bodyPr/>
        <a:lstStyle/>
        <a:p>
          <a:endParaRPr lang="el-GR"/>
        </a:p>
      </dgm:t>
    </dgm:pt>
    <dgm:pt modelId="{9E8F9133-8B42-42C0-8386-19BB1B66DD0B}">
      <dgm:prSet phldrT="[Κείμενο]" custT="1"/>
      <dgm:spPr/>
      <dgm:t>
        <a:bodyPr/>
        <a:lstStyle/>
        <a:p>
          <a:r>
            <a:rPr lang="el-GR" sz="1600" dirty="0"/>
            <a:t>Κοινωνικές Οργανώσεις</a:t>
          </a:r>
        </a:p>
      </dgm:t>
    </dgm:pt>
    <dgm:pt modelId="{8AA9C244-91D1-48AD-8C78-A154EA83F1D4}" type="parTrans" cxnId="{D39F8827-7C74-4BD9-B95B-EFC94402C600}">
      <dgm:prSet/>
      <dgm:spPr/>
      <dgm:t>
        <a:bodyPr/>
        <a:lstStyle/>
        <a:p>
          <a:endParaRPr lang="el-GR"/>
        </a:p>
      </dgm:t>
    </dgm:pt>
    <dgm:pt modelId="{5BE1A143-4241-4A01-8305-6C63C8E4E7A2}" type="sibTrans" cxnId="{D39F8827-7C74-4BD9-B95B-EFC94402C600}">
      <dgm:prSet/>
      <dgm:spPr/>
      <dgm:t>
        <a:bodyPr/>
        <a:lstStyle/>
        <a:p>
          <a:endParaRPr lang="el-GR"/>
        </a:p>
      </dgm:t>
    </dgm:pt>
    <dgm:pt modelId="{EEB8912A-5D53-40CB-977B-19F2E12671E2}" type="pres">
      <dgm:prSet presAssocID="{8C0ABBD9-E441-4354-99F8-754469A50514}" presName="composite" presStyleCnt="0">
        <dgm:presLayoutVars>
          <dgm:chMax val="1"/>
          <dgm:dir/>
          <dgm:resizeHandles val="exact"/>
        </dgm:presLayoutVars>
      </dgm:prSet>
      <dgm:spPr/>
    </dgm:pt>
    <dgm:pt modelId="{04FF1C86-74D2-4602-85F1-F54981A93C3B}" type="pres">
      <dgm:prSet presAssocID="{8C0ABBD9-E441-4354-99F8-754469A50514}" presName="radial" presStyleCnt="0">
        <dgm:presLayoutVars>
          <dgm:animLvl val="ctr"/>
        </dgm:presLayoutVars>
      </dgm:prSet>
      <dgm:spPr/>
    </dgm:pt>
    <dgm:pt modelId="{1786B32F-F035-4E77-BCB3-45C85B96F8D8}" type="pres">
      <dgm:prSet presAssocID="{1CD3C985-B6CE-4963-AF57-4807788783AE}" presName="centerShape" presStyleLbl="vennNode1" presStyleIdx="0" presStyleCnt="5"/>
      <dgm:spPr/>
    </dgm:pt>
    <dgm:pt modelId="{A24B31A1-977B-4BF9-B64F-1FF8F57F61F5}" type="pres">
      <dgm:prSet presAssocID="{DB5FC9EC-EC4A-42CC-8358-47E4B94B42DC}" presName="node" presStyleLbl="vennNode1" presStyleIdx="1" presStyleCnt="5" custScaleX="155954">
        <dgm:presLayoutVars>
          <dgm:bulletEnabled val="1"/>
        </dgm:presLayoutVars>
      </dgm:prSet>
      <dgm:spPr/>
    </dgm:pt>
    <dgm:pt modelId="{A941897D-996C-423E-BEE0-45475645FE68}" type="pres">
      <dgm:prSet presAssocID="{76AF45C5-2546-4135-961B-9713726ACFED}" presName="node" presStyleLbl="vennNode1" presStyleIdx="2" presStyleCnt="5" custScaleX="126293">
        <dgm:presLayoutVars>
          <dgm:bulletEnabled val="1"/>
        </dgm:presLayoutVars>
      </dgm:prSet>
      <dgm:spPr/>
    </dgm:pt>
    <dgm:pt modelId="{83928BAE-5253-4A33-87E4-616AB3AB839E}" type="pres">
      <dgm:prSet presAssocID="{9C52EA81-DDB5-47BC-9DE4-28F65C66BFF7}" presName="node" presStyleLbl="vennNode1" presStyleIdx="3" presStyleCnt="5" custScaleX="157683">
        <dgm:presLayoutVars>
          <dgm:bulletEnabled val="1"/>
        </dgm:presLayoutVars>
      </dgm:prSet>
      <dgm:spPr/>
    </dgm:pt>
    <dgm:pt modelId="{C4410680-26F3-44AE-835C-153D6C5EB23E}" type="pres">
      <dgm:prSet presAssocID="{9E8F9133-8B42-42C0-8386-19BB1B66DD0B}" presName="node" presStyleLbl="vennNode1" presStyleIdx="4" presStyleCnt="5" custScaleX="119805">
        <dgm:presLayoutVars>
          <dgm:bulletEnabled val="1"/>
        </dgm:presLayoutVars>
      </dgm:prSet>
      <dgm:spPr/>
    </dgm:pt>
  </dgm:ptLst>
  <dgm:cxnLst>
    <dgm:cxn modelId="{25888204-3997-462C-A915-C4DC3612C9FD}" type="presOf" srcId="{76AF45C5-2546-4135-961B-9713726ACFED}" destId="{A941897D-996C-423E-BEE0-45475645FE68}" srcOrd="0" destOrd="0" presId="urn:microsoft.com/office/officeart/2005/8/layout/radial3"/>
    <dgm:cxn modelId="{45C33506-4762-4341-A591-5E07531A9BD3}" srcId="{1CD3C985-B6CE-4963-AF57-4807788783AE}" destId="{76AF45C5-2546-4135-961B-9713726ACFED}" srcOrd="1" destOrd="0" parTransId="{E7DB7141-8811-4064-B9A1-C6ED459E300A}" sibTransId="{FBD3EDF3-1C47-4EED-AE67-49708A91A268}"/>
    <dgm:cxn modelId="{70841617-8C10-466F-91A3-BEEA3ABD0804}" srcId="{1CD3C985-B6CE-4963-AF57-4807788783AE}" destId="{DB5FC9EC-EC4A-42CC-8358-47E4B94B42DC}" srcOrd="0" destOrd="0" parTransId="{32BC0A2C-CBD2-4993-AEDF-BD00164483CB}" sibTransId="{54A48E40-9CB5-4E3A-B772-0C2BC00E7320}"/>
    <dgm:cxn modelId="{D39F8827-7C74-4BD9-B95B-EFC94402C600}" srcId="{1CD3C985-B6CE-4963-AF57-4807788783AE}" destId="{9E8F9133-8B42-42C0-8386-19BB1B66DD0B}" srcOrd="3" destOrd="0" parTransId="{8AA9C244-91D1-48AD-8C78-A154EA83F1D4}" sibTransId="{5BE1A143-4241-4A01-8305-6C63C8E4E7A2}"/>
    <dgm:cxn modelId="{126C302D-6389-408A-BA20-5E112DB348F5}" type="presOf" srcId="{DB5FC9EC-EC4A-42CC-8358-47E4B94B42DC}" destId="{A24B31A1-977B-4BF9-B64F-1FF8F57F61F5}" srcOrd="0" destOrd="0" presId="urn:microsoft.com/office/officeart/2005/8/layout/radial3"/>
    <dgm:cxn modelId="{25303986-46FE-4DE8-B408-CA1A7C806A1D}" type="presOf" srcId="{9C52EA81-DDB5-47BC-9DE4-28F65C66BFF7}" destId="{83928BAE-5253-4A33-87E4-616AB3AB839E}" srcOrd="0" destOrd="0" presId="urn:microsoft.com/office/officeart/2005/8/layout/radial3"/>
    <dgm:cxn modelId="{C3F72688-4A16-4755-B7BE-D208682ECABA}" type="presOf" srcId="{9E8F9133-8B42-42C0-8386-19BB1B66DD0B}" destId="{C4410680-26F3-44AE-835C-153D6C5EB23E}" srcOrd="0" destOrd="0" presId="urn:microsoft.com/office/officeart/2005/8/layout/radial3"/>
    <dgm:cxn modelId="{2BE9DCC3-AC9F-44A5-9404-41EE58A450C2}" type="presOf" srcId="{8C0ABBD9-E441-4354-99F8-754469A50514}" destId="{EEB8912A-5D53-40CB-977B-19F2E12671E2}" srcOrd="0" destOrd="0" presId="urn:microsoft.com/office/officeart/2005/8/layout/radial3"/>
    <dgm:cxn modelId="{BD79EBCC-E2AD-4753-82FD-7C61BBC978D8}" srcId="{8C0ABBD9-E441-4354-99F8-754469A50514}" destId="{1CD3C985-B6CE-4963-AF57-4807788783AE}" srcOrd="0" destOrd="0" parTransId="{757B3D36-ADB0-419A-954C-B4008AEA60B4}" sibTransId="{9C90E3A5-2E5D-4B0A-AC72-1BEFAF449DFF}"/>
    <dgm:cxn modelId="{20923BD0-7DE1-40C2-98F2-B829F39EDA4D}" type="presOf" srcId="{1CD3C985-B6CE-4963-AF57-4807788783AE}" destId="{1786B32F-F035-4E77-BCB3-45C85B96F8D8}" srcOrd="0" destOrd="0" presId="urn:microsoft.com/office/officeart/2005/8/layout/radial3"/>
    <dgm:cxn modelId="{7786C0F3-7F1E-401B-BDFB-70A1ED47EC15}" srcId="{1CD3C985-B6CE-4963-AF57-4807788783AE}" destId="{9C52EA81-DDB5-47BC-9DE4-28F65C66BFF7}" srcOrd="2" destOrd="0" parTransId="{FA35A0C9-111A-43ED-AED0-87065F2B2043}" sibTransId="{A045A5F0-4D84-4DE9-8397-3323EB5FBE79}"/>
    <dgm:cxn modelId="{B5E01B1B-733B-49BB-BEF5-E1E366D71EAC}" type="presParOf" srcId="{EEB8912A-5D53-40CB-977B-19F2E12671E2}" destId="{04FF1C86-74D2-4602-85F1-F54981A93C3B}" srcOrd="0" destOrd="0" presId="urn:microsoft.com/office/officeart/2005/8/layout/radial3"/>
    <dgm:cxn modelId="{FA4C5A0C-11F8-4055-BB4B-8A8E49383A90}" type="presParOf" srcId="{04FF1C86-74D2-4602-85F1-F54981A93C3B}" destId="{1786B32F-F035-4E77-BCB3-45C85B96F8D8}" srcOrd="0" destOrd="0" presId="urn:microsoft.com/office/officeart/2005/8/layout/radial3"/>
    <dgm:cxn modelId="{A7EBF8BD-C74E-4B5C-B9B9-8AAE0B77B433}" type="presParOf" srcId="{04FF1C86-74D2-4602-85F1-F54981A93C3B}" destId="{A24B31A1-977B-4BF9-B64F-1FF8F57F61F5}" srcOrd="1" destOrd="0" presId="urn:microsoft.com/office/officeart/2005/8/layout/radial3"/>
    <dgm:cxn modelId="{B78D25A6-8698-483D-AEED-8D64A83E362B}" type="presParOf" srcId="{04FF1C86-74D2-4602-85F1-F54981A93C3B}" destId="{A941897D-996C-423E-BEE0-45475645FE68}" srcOrd="2" destOrd="0" presId="urn:microsoft.com/office/officeart/2005/8/layout/radial3"/>
    <dgm:cxn modelId="{01B2FD62-D0C9-4651-9065-CD983AE53E8C}" type="presParOf" srcId="{04FF1C86-74D2-4602-85F1-F54981A93C3B}" destId="{83928BAE-5253-4A33-87E4-616AB3AB839E}" srcOrd="3" destOrd="0" presId="urn:microsoft.com/office/officeart/2005/8/layout/radial3"/>
    <dgm:cxn modelId="{7F90B4B0-5B5A-4442-9DE5-007DA7E06C40}" type="presParOf" srcId="{04FF1C86-74D2-4602-85F1-F54981A93C3B}" destId="{C4410680-26F3-44AE-835C-153D6C5EB23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1Α Γεωργία - Κτηνοτροφία</a:t>
          </a:r>
        </a:p>
      </dgm:t>
    </dgm:pt>
    <dgm:pt modelId="{DB000FBE-7C9E-4BD7-943E-ECC40755461C}" type="parTrans" cxnId="{90D4241F-3C04-4219-B728-6B2DE576DF9F}">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Επένδυση στην βελτίωση της ποιότητας και απόκτηση ταυτότητας (ΠΟΠ, ΠΓΕ, ιδιοτυπία, κ.λπ.) για προϊόντα πέραν του ακτινίδιου και του τυριού (π.χ. κρέατα, γαλακτοκομικά, κεράσια, σταφύλια, κάστανα, κ.λπ.) – Τομεακά: Οίνος, Μέλι</a:t>
          </a:r>
        </a:p>
      </dgm:t>
    </dgm:pt>
    <dgm:pt modelId="{67FFA772-D87C-4475-8D64-52F925D1712C}" type="parTrans" cxnId="{DA5BB137-A1BA-4E2C-94D7-701CA429675D}">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Ανάπτυξη συνεργασιών στο τοπικό επίπεδο - Ενίσχυση της συμμετοχής των αγροτών σε οργανωτικά σχήματα προώθησης των προϊόντων</a:t>
          </a:r>
        </a:p>
      </dgm:t>
    </dgm:pt>
    <dgm:pt modelId="{A7EC71C2-251D-4782-B459-BA96A3357598}" type="parTrans" cxnId="{48674768-4244-4A4D-8CD9-65A5827DE8B9}">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Ανάπτυξη συνεργασιών με σκοπό την διασύνδεση της έρευνας με την παραγωγή μέσω Επιχειρησιακών Ομάδων (Ε.Ο.) της Ευρωπαϊκής Σύμπραξης Καινοτομίας (ΕΣΚ) για την παραγωγικότητα και βιωσιμότητα της Γεωργίας</a:t>
          </a:r>
        </a:p>
      </dgm:t>
    </dgm:pt>
    <dgm:pt modelId="{D7D083DD-F71C-4859-A710-B7525F14AB70}" type="parTrans" cxnId="{3DB29AC2-937A-4E71-BB91-54C1FA0AAA7E}">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6DAC0570-63E3-4FBB-A6CB-C6559AD6284F}">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Εφαρμογή </a:t>
          </a:r>
          <a:r>
            <a:rPr lang="el-GR" sz="1800" b="0" dirty="0" err="1">
              <a:solidFill>
                <a:schemeClr val="tx1"/>
              </a:solidFill>
              <a:latin typeface="Segoe UI" panose="020B0502040204020203" pitchFamily="34" charset="0"/>
              <a:ea typeface="Segoe UI" panose="020B0502040204020203" pitchFamily="34" charset="0"/>
              <a:cs typeface="Segoe UI" panose="020B0502040204020203" pitchFamily="34" charset="0"/>
            </a:rPr>
            <a:t>φιλο</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-περιβαλλοντικών καλλιεργητικών τεχνικών (χωρίς λιπάσματα, φυτοφάρμακα), Ευζωία</a:t>
          </a:r>
        </a:p>
      </dgm:t>
    </dgm:pt>
    <dgm:pt modelId="{7314EA66-2D00-4E1D-B089-FAE3D0695103}" type="parTrans" cxnId="{BEDC636E-8877-49FC-83FB-64F711836EB7}">
      <dgm:prSet/>
      <dgm:spPr/>
      <dgm:t>
        <a:bodyPr/>
        <a:lstStyle/>
        <a:p>
          <a:pPr algn="just"/>
          <a:endParaRPr lang="el-GR"/>
        </a:p>
      </dgm:t>
    </dgm:pt>
    <dgm:pt modelId="{1FB6198F-1468-4043-B8B9-3EE1CCD8E8DA}" type="sibTrans" cxnId="{BEDC636E-8877-49FC-83FB-64F711836EB7}">
      <dgm:prSet/>
      <dgm:spPr/>
      <dgm:t>
        <a:bodyPr/>
        <a:lstStyle/>
        <a:p>
          <a:pPr algn="just"/>
          <a:endParaRPr lang="el-G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5" custScaleX="122177"/>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5" custScaleY="41942"/>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4"/>
      <dgm:spPr/>
    </dgm:pt>
    <dgm:pt modelId="{1E18FFC4-3ADB-4C82-AF78-19DBF7B99B9F}" type="pres">
      <dgm:prSet presAssocID="{484A69DD-64D8-4BC4-9C6A-276A0FC54E5D}" presName="vertSpace2b" presStyleCnt="0"/>
      <dgm:spPr/>
    </dgm:pt>
    <dgm:pt modelId="{9A649BB7-1F43-48BE-B45E-D5EA7F412DA6}" type="pres">
      <dgm:prSet presAssocID="{6DAC0570-63E3-4FBB-A6CB-C6559AD6284F}" presName="horz2" presStyleCnt="0"/>
      <dgm:spPr/>
    </dgm:pt>
    <dgm:pt modelId="{F72FB973-33F6-4081-9138-0C094EF11E12}" type="pres">
      <dgm:prSet presAssocID="{6DAC0570-63E3-4FBB-A6CB-C6559AD6284F}" presName="horzSpace2" presStyleCnt="0"/>
      <dgm:spPr/>
    </dgm:pt>
    <dgm:pt modelId="{96D3A1DF-B287-4826-9D0B-66DB48261DDD}" type="pres">
      <dgm:prSet presAssocID="{6DAC0570-63E3-4FBB-A6CB-C6559AD6284F}" presName="tx2" presStyleLbl="revTx" presStyleIdx="2" presStyleCnt="5" custScaleY="21621"/>
      <dgm:spPr/>
    </dgm:pt>
    <dgm:pt modelId="{75FF5FE2-FEDD-4F65-9F35-ACE6E591C5F1}" type="pres">
      <dgm:prSet presAssocID="{6DAC0570-63E3-4FBB-A6CB-C6559AD6284F}" presName="vert2" presStyleCnt="0"/>
      <dgm:spPr/>
    </dgm:pt>
    <dgm:pt modelId="{007510F9-B8D6-43AE-9966-05F4EA1E03E4}" type="pres">
      <dgm:prSet presAssocID="{6DAC0570-63E3-4FBB-A6CB-C6559AD6284F}" presName="thinLine2b" presStyleLbl="callout" presStyleIdx="1" presStyleCnt="4"/>
      <dgm:spPr/>
    </dgm:pt>
    <dgm:pt modelId="{EC6E216B-972C-4DB1-B61F-FA0B3A0DF64C}" type="pres">
      <dgm:prSet presAssocID="{6DAC0570-63E3-4FBB-A6CB-C6559AD6284F}"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3" presStyleCnt="5" custScaleY="30460"/>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2" presStyleCnt="4"/>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4" presStyleCnt="5" custScaleY="38907" custLinFactNeighborX="-535" custLinFactNeighborY="-145"/>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3" presStyleCnt="4"/>
      <dgm:spPr/>
    </dgm:pt>
    <dgm:pt modelId="{282DD30C-8A5A-438D-929C-2991BA51981B}" type="pres">
      <dgm:prSet presAssocID="{28F3DA07-B3BB-4006-987E-602F551A1979}"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60F8CC26-0AA3-466E-BAE5-71B9CBD5A730}" type="presOf" srcId="{6DAC0570-63E3-4FBB-A6CB-C6559AD6284F}" destId="{96D3A1DF-B287-4826-9D0B-66DB48261DDD}"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2" destOrd="0" parTransId="{A7EC71C2-251D-4782-B459-BA96A3357598}" sibTransId="{E3B6999A-7D08-4E02-8DC3-DD947B41A8E6}"/>
    <dgm:cxn modelId="{BEDC636E-8877-49FC-83FB-64F711836EB7}" srcId="{2FFE73C8-337A-4011-91F8-A4E93FD725BA}" destId="{6DAC0570-63E3-4FBB-A6CB-C6559AD6284F}" srcOrd="1" destOrd="0" parTransId="{7314EA66-2D00-4E1D-B089-FAE3D0695103}" sibTransId="{1FB6198F-1468-4043-B8B9-3EE1CCD8E8DA}"/>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3"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65DF3A45-1B22-4FEE-B71C-2759DCB5FBC6}" type="presParOf" srcId="{CFF87CF6-C767-47B8-B86F-724D608B3B24}" destId="{9A649BB7-1F43-48BE-B45E-D5EA7F412DA6}" srcOrd="4" destOrd="0" presId="urn:microsoft.com/office/officeart/2008/layout/LinedList"/>
    <dgm:cxn modelId="{F2D5B4CF-5B8F-4DC1-B343-B09C6A22146D}" type="presParOf" srcId="{9A649BB7-1F43-48BE-B45E-D5EA7F412DA6}" destId="{F72FB973-33F6-4081-9138-0C094EF11E12}" srcOrd="0" destOrd="0" presId="urn:microsoft.com/office/officeart/2008/layout/LinedList"/>
    <dgm:cxn modelId="{B2115E48-9920-491E-8F19-068AA6D317F3}" type="presParOf" srcId="{9A649BB7-1F43-48BE-B45E-D5EA7F412DA6}" destId="{96D3A1DF-B287-4826-9D0B-66DB48261DDD}" srcOrd="1" destOrd="0" presId="urn:microsoft.com/office/officeart/2008/layout/LinedList"/>
    <dgm:cxn modelId="{9CFC85A1-08C6-484B-82C6-1F35F808DAE7}" type="presParOf" srcId="{9A649BB7-1F43-48BE-B45E-D5EA7F412DA6}" destId="{75FF5FE2-FEDD-4F65-9F35-ACE6E591C5F1}" srcOrd="2" destOrd="0" presId="urn:microsoft.com/office/officeart/2008/layout/LinedList"/>
    <dgm:cxn modelId="{FC88FF40-F583-420B-BDFD-BCF21465722D}" type="presParOf" srcId="{CFF87CF6-C767-47B8-B86F-724D608B3B24}" destId="{007510F9-B8D6-43AE-9966-05F4EA1E03E4}" srcOrd="5" destOrd="0" presId="urn:microsoft.com/office/officeart/2008/layout/LinedList"/>
    <dgm:cxn modelId="{D2654B10-CA06-4707-8F23-606C06E0ED9D}" type="presParOf" srcId="{CFF87CF6-C767-47B8-B86F-724D608B3B24}" destId="{EC6E216B-972C-4DB1-B61F-FA0B3A0DF64C}" srcOrd="6" destOrd="0" presId="urn:microsoft.com/office/officeart/2008/layout/LinedList"/>
    <dgm:cxn modelId="{C55A0B44-FB3A-4AE2-BE44-34B00F9102A4}" type="presParOf" srcId="{CFF87CF6-C767-47B8-B86F-724D608B3B24}" destId="{10AA7420-8D84-4BA5-A885-666A64E5E300}" srcOrd="7"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8" destOrd="0" presId="urn:microsoft.com/office/officeart/2008/layout/LinedList"/>
    <dgm:cxn modelId="{F99FCC19-F33E-4765-AA18-2D7516571454}" type="presParOf" srcId="{CFF87CF6-C767-47B8-B86F-724D608B3B24}" destId="{D7C0FCA5-5A56-48EB-8415-D769B54A51C2}" srcOrd="9" destOrd="0" presId="urn:microsoft.com/office/officeart/2008/layout/LinedList"/>
    <dgm:cxn modelId="{A1EE1673-5A9D-4BA5-BFD3-3CC238809E5C}" type="presParOf" srcId="{CFF87CF6-C767-47B8-B86F-724D608B3B24}" destId="{BD6505B0-0A67-40EB-8BD3-4FDDC0372B20}" srcOrd="10"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11" destOrd="0" presId="urn:microsoft.com/office/officeart/2008/layout/LinedList"/>
    <dgm:cxn modelId="{05F54D72-8D14-422F-9D54-F9596CB669AA}" type="presParOf" srcId="{CFF87CF6-C767-47B8-B86F-724D608B3B24}" destId="{282DD30C-8A5A-438D-929C-2991BA51981B}"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1Β Αλιεία</a:t>
          </a:r>
        </a:p>
      </dgm:t>
    </dgm:pt>
    <dgm:pt modelId="{DB000FBE-7C9E-4BD7-943E-ECC40755461C}" type="par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Δημιουργία υποδομών για την τυποποίηση – συσκευασία, μεταποίηση και έλεγχο ποιότητας των αλιευμάτων και των οστρακοειδών, για την διακίνηση, εμπορία και εξαγωγή τους</a:t>
          </a:r>
        </a:p>
      </dgm:t>
    </dgm:pt>
    <dgm:pt modelId="{67FFA772-D87C-4475-8D64-52F925D1712C}" type="par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Εισαγωγή καινοτομιών, νέων τεχνολογιών, μεθόδων και πρακτικών, νέων ειδών</a:t>
          </a:r>
        </a:p>
      </dgm:t>
    </dgm:pt>
    <dgm:pt modelId="{A7EC71C2-251D-4782-B459-BA96A3357598}" type="par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Μείωση του περιβαλλοντικού αντικτύπου των δραστηριοτήτων υδατοκαλλιέργειας</a:t>
          </a:r>
        </a:p>
      </dgm:t>
    </dgm:pt>
    <dgm:pt modelId="{D7D083DD-F71C-4859-A710-B7525F14AB70}" type="par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Εφαρμογή της ιχνηλασιμότητας των προϊόντων </a:t>
          </a:r>
        </a:p>
      </dgm:t>
    </dgm:pt>
    <dgm:pt modelId="{C5D7CD2F-8413-41AA-8D4D-E0473C278C4C}" type="par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4C0D5E8-3048-481B-B7A0-E61A10479468}">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Σύνδεση των αλιευτικών δραστηριοτήτων με τον κλάδο του τουρισμού (ενάλιος, αλιευτικός, καταδυτικός τουρισμός</a:t>
          </a:r>
        </a:p>
      </dgm:t>
    </dgm:pt>
    <dgm:pt modelId="{E71D9642-C5FD-4C4E-ADCB-1C7A32F2261B}" type="parTrans" cxnId="{C1A4C118-70E2-435F-9014-1444904754CF}">
      <dgm:prSet/>
      <dgm:spPr/>
      <dgm:t>
        <a:bodyPr/>
        <a:lstStyle/>
        <a:p>
          <a:pPr algn="just"/>
          <a:endParaRPr lang="el-GR" b="0">
            <a:solidFill>
              <a:schemeClr val="tx1"/>
            </a:solidFill>
          </a:endParaRPr>
        </a:p>
      </dgm:t>
    </dgm:pt>
    <dgm:pt modelId="{E4565DA6-E7FD-483C-8EB3-D45B389EED4B}" type="sibTrans" cxnId="{C1A4C118-70E2-435F-9014-1444904754CF}">
      <dgm:prSet/>
      <dgm:spPr/>
      <dgm:t>
        <a:bodyPr/>
        <a:lstStyle/>
        <a:p>
          <a:pPr algn="just"/>
          <a:endParaRPr lang="el-GR" b="0">
            <a:solidFill>
              <a:schemeClr val="tx1"/>
            </a:solidFill>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6"/>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6"/>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5"/>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6" custScaleY="84898"/>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5"/>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6" custScaleY="80065" custLinFactNeighborX="-516" custLinFactNeighborY="4327"/>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5"/>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6" custScaleY="67519"/>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5"/>
      <dgm:spPr/>
    </dgm:pt>
    <dgm:pt modelId="{7164294C-700A-49BE-8060-8877E453D475}" type="pres">
      <dgm:prSet presAssocID="{E977EB64-6F6C-46EA-BF0D-544B3E294616}" presName="vertSpace2b" presStyleCnt="0"/>
      <dgm:spPr/>
    </dgm:pt>
    <dgm:pt modelId="{8DF428BB-0865-4A74-B2D5-5CD69FA89D0E}" type="pres">
      <dgm:prSet presAssocID="{44C0D5E8-3048-481B-B7A0-E61A10479468}" presName="horz2" presStyleCnt="0"/>
      <dgm:spPr/>
    </dgm:pt>
    <dgm:pt modelId="{3069873B-02EF-4937-B9B6-D8A0069FCDA0}" type="pres">
      <dgm:prSet presAssocID="{44C0D5E8-3048-481B-B7A0-E61A10479468}" presName="horzSpace2" presStyleCnt="0"/>
      <dgm:spPr/>
    </dgm:pt>
    <dgm:pt modelId="{2DC000FD-EFA0-4311-B833-5FCF5B3EF4BD}" type="pres">
      <dgm:prSet presAssocID="{44C0D5E8-3048-481B-B7A0-E61A10479468}" presName="tx2" presStyleLbl="revTx" presStyleIdx="5" presStyleCnt="6"/>
      <dgm:spPr/>
    </dgm:pt>
    <dgm:pt modelId="{FF55C50D-3159-4584-AF4F-2EBDA03F5D21}" type="pres">
      <dgm:prSet presAssocID="{44C0D5E8-3048-481B-B7A0-E61A10479468}" presName="vert2" presStyleCnt="0"/>
      <dgm:spPr/>
    </dgm:pt>
    <dgm:pt modelId="{BE51E18F-260C-4DD9-B07E-22E2D483B824}" type="pres">
      <dgm:prSet presAssocID="{44C0D5E8-3048-481B-B7A0-E61A10479468}" presName="thinLine2b" presStyleLbl="callout" presStyleIdx="4" presStyleCnt="5"/>
      <dgm:spPr/>
    </dgm:pt>
    <dgm:pt modelId="{C0E9A221-DB7F-48A0-86B9-3246547F6FCB}" type="pres">
      <dgm:prSet presAssocID="{44C0D5E8-3048-481B-B7A0-E61A10479468}" presName="vertSpace2b" presStyleCnt="0"/>
      <dgm:spPr/>
    </dgm:pt>
  </dgm:ptLst>
  <dgm:cxnLst>
    <dgm:cxn modelId="{C1A4C118-70E2-435F-9014-1444904754CF}" srcId="{2FFE73C8-337A-4011-91F8-A4E93FD725BA}" destId="{44C0D5E8-3048-481B-B7A0-E61A10479468}" srcOrd="4" destOrd="0" parTransId="{E71D9642-C5FD-4C4E-ADCB-1C7A32F2261B}" sibTransId="{E4565DA6-E7FD-483C-8EB3-D45B389EED4B}"/>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F4CDF7AA-103F-4D8F-954F-FBDE75CE652B}" type="presOf" srcId="{44C0D5E8-3048-481B-B7A0-E61A10479468}" destId="{2DC000FD-EFA0-4311-B833-5FCF5B3EF4BD}"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 modelId="{9E57C7C4-5A16-4244-BB8F-A0FEADDF63B8}" type="presParOf" srcId="{CFF87CF6-C767-47B8-B86F-724D608B3B24}" destId="{8DF428BB-0865-4A74-B2D5-5CD69FA89D0E}" srcOrd="13" destOrd="0" presId="urn:microsoft.com/office/officeart/2008/layout/LinedList"/>
    <dgm:cxn modelId="{27F34229-B6F3-420E-93D1-E5C72F83154B}" type="presParOf" srcId="{8DF428BB-0865-4A74-B2D5-5CD69FA89D0E}" destId="{3069873B-02EF-4937-B9B6-D8A0069FCDA0}" srcOrd="0" destOrd="0" presId="urn:microsoft.com/office/officeart/2008/layout/LinedList"/>
    <dgm:cxn modelId="{9E4759B9-FE55-40BA-A4DE-ED560F342607}" type="presParOf" srcId="{8DF428BB-0865-4A74-B2D5-5CD69FA89D0E}" destId="{2DC000FD-EFA0-4311-B833-5FCF5B3EF4BD}" srcOrd="1" destOrd="0" presId="urn:microsoft.com/office/officeart/2008/layout/LinedList"/>
    <dgm:cxn modelId="{8385294B-1700-48BE-947D-D54C14A08F3A}" type="presParOf" srcId="{8DF428BB-0865-4A74-B2D5-5CD69FA89D0E}" destId="{FF55C50D-3159-4584-AF4F-2EBDA03F5D21}" srcOrd="2" destOrd="0" presId="urn:microsoft.com/office/officeart/2008/layout/LinedList"/>
    <dgm:cxn modelId="{F1B89C92-A346-4CD3-9524-C0C6A9726403}" type="presParOf" srcId="{CFF87CF6-C767-47B8-B86F-724D608B3B24}" destId="{BE51E18F-260C-4DD9-B07E-22E2D483B824}" srcOrd="14" destOrd="0" presId="urn:microsoft.com/office/officeart/2008/layout/LinedList"/>
    <dgm:cxn modelId="{3163055F-07A0-49CA-970D-B7C862497B75}" type="presParOf" srcId="{CFF87CF6-C767-47B8-B86F-724D608B3B24}" destId="{C0E9A221-DB7F-48A0-86B9-3246547F6FCB}"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1Γ Βελτίωση Διαχείρισης των Δασών</a:t>
          </a:r>
        </a:p>
      </dgm:t>
    </dgm:pt>
    <dgm:pt modelId="{DB000FBE-7C9E-4BD7-943E-ECC40755461C}" type="par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Ανόρθωση των δασικών συμπλεγμάτων</a:t>
          </a:r>
        </a:p>
      </dgm:t>
    </dgm:pt>
    <dgm:pt modelId="{67FFA772-D87C-4475-8D64-52F925D1712C}" type="par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Δημιουργία και βελτίωση προστατευτικής υποδομής (διάνοιξη </a:t>
          </a:r>
          <a:r>
            <a:rPr lang="el-GR" sz="1800" b="0" dirty="0" err="1">
              <a:solidFill>
                <a:schemeClr val="tx1"/>
              </a:solidFill>
              <a:latin typeface="Segoe UI" panose="020B0502040204020203" pitchFamily="34" charset="0"/>
              <a:ea typeface="Segoe UI" panose="020B0502040204020203" pitchFamily="34" charset="0"/>
              <a:cs typeface="Segoe UI" panose="020B0502040204020203" pitchFamily="34" charset="0"/>
            </a:rPr>
            <a:t>δασοδρόμων</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βελτίωση – συντήρηση δασικού αντιπυρικού δικτύου, κατασκευή τεχνικών έργων σε δασικούς οδούς, κατασκευή – συντήρηση </a:t>
          </a:r>
          <a:r>
            <a:rPr lang="el-GR" sz="1800" b="0" dirty="0" err="1">
              <a:solidFill>
                <a:schemeClr val="tx1"/>
              </a:solidFill>
              <a:latin typeface="Segoe UI" panose="020B0502040204020203" pitchFamily="34" charset="0"/>
              <a:ea typeface="Segoe UI" panose="020B0502040204020203" pitchFamily="34" charset="0"/>
              <a:cs typeface="Segoe UI" panose="020B0502040204020203" pitchFamily="34" charset="0"/>
            </a:rPr>
            <a:t>υδατοδεξαμενών</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αντιπυρική προστασία, δημιουργία συστημάτων επιτήρησης)</a:t>
          </a:r>
        </a:p>
      </dgm:t>
    </dgm:pt>
    <dgm:pt modelId="{A7EC71C2-251D-4782-B459-BA96A3357598}" type="par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Αύξηση της παραγωγής και βελτίωση της ποιότητας των παραγόμενων δασοκομικών προϊόντων</a:t>
          </a:r>
        </a:p>
      </dgm:t>
    </dgm:pt>
    <dgm:pt modelId="{D7D083DD-F71C-4859-A710-B7525F14AB70}" type="par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σε δασοκομικές τεχνολογίες και στη μεταποίηση, τη διακίνηση και την εμπορία δασικών προϊόντων </a:t>
          </a:r>
        </a:p>
      </dgm:t>
    </dgm:pt>
    <dgm:pt modelId="{C5D7CD2F-8413-41AA-8D4D-E0473C278C4C}" type="par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74A89583-493B-4DCA-AB93-C6C785C0F69C}">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Προστασία βιοποικιλότητας</a:t>
          </a:r>
        </a:p>
      </dgm:t>
    </dgm:pt>
    <dgm:pt modelId="{7EE99F32-D140-4314-B5EC-FA81ACB99020}" type="parTrans" cxnId="{DF96D9E1-44C3-4F3F-A968-C036EE52A99E}">
      <dgm:prSet/>
      <dgm:spPr/>
      <dgm:t>
        <a:bodyPr/>
        <a:lstStyle/>
        <a:p>
          <a:pPr algn="just"/>
          <a:endParaRPr lang="el-GR" b="0">
            <a:solidFill>
              <a:schemeClr val="tx1"/>
            </a:solidFill>
          </a:endParaRPr>
        </a:p>
      </dgm:t>
    </dgm:pt>
    <dgm:pt modelId="{577447D6-0BDC-4F88-8C59-9A165798FB34}" type="sibTrans" cxnId="{DF96D9E1-44C3-4F3F-A968-C036EE52A99E}">
      <dgm:prSet/>
      <dgm:spPr/>
      <dgm:t>
        <a:bodyPr/>
        <a:lstStyle/>
        <a:p>
          <a:pPr algn="just"/>
          <a:endParaRPr lang="el-GR" b="0">
            <a:solidFill>
              <a:schemeClr val="tx1"/>
            </a:solidFill>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6" custScaleX="1232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6" custScaleY="63599"/>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5"/>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6" custScaleY="175671"/>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5"/>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6" custScaleY="87595" custLinFactNeighborX="-1138" custLinFactNeighborY="11933"/>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5"/>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6" custScaleX="102132" custScaleY="67519" custLinFactNeighborX="-1144" custLinFactNeighborY="-1340"/>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5"/>
      <dgm:spPr/>
    </dgm:pt>
    <dgm:pt modelId="{7164294C-700A-49BE-8060-8877E453D475}" type="pres">
      <dgm:prSet presAssocID="{E977EB64-6F6C-46EA-BF0D-544B3E294616}" presName="vertSpace2b" presStyleCnt="0"/>
      <dgm:spPr/>
    </dgm:pt>
    <dgm:pt modelId="{D909706B-4273-417C-8A39-7955FBBDDB37}" type="pres">
      <dgm:prSet presAssocID="{74A89583-493B-4DCA-AB93-C6C785C0F69C}" presName="horz2" presStyleCnt="0"/>
      <dgm:spPr/>
    </dgm:pt>
    <dgm:pt modelId="{9669AC28-5DE0-4A61-A5D7-A003C1320883}" type="pres">
      <dgm:prSet presAssocID="{74A89583-493B-4DCA-AB93-C6C785C0F69C}" presName="horzSpace2" presStyleCnt="0"/>
      <dgm:spPr/>
    </dgm:pt>
    <dgm:pt modelId="{48AA97B1-136E-4C2D-B8A2-48E9F92AA6F2}" type="pres">
      <dgm:prSet presAssocID="{74A89583-493B-4DCA-AB93-C6C785C0F69C}" presName="tx2" presStyleLbl="revTx" presStyleIdx="5" presStyleCnt="6" custScaleY="52129" custLinFactNeighborX="-490" custLinFactNeighborY="-1005"/>
      <dgm:spPr/>
    </dgm:pt>
    <dgm:pt modelId="{A7AA22C3-7087-40B5-96D1-9289E25EAC94}" type="pres">
      <dgm:prSet presAssocID="{74A89583-493B-4DCA-AB93-C6C785C0F69C}" presName="vert2" presStyleCnt="0"/>
      <dgm:spPr/>
    </dgm:pt>
    <dgm:pt modelId="{C66C1EA2-7D99-4869-963A-C9F98C9297FE}" type="pres">
      <dgm:prSet presAssocID="{74A89583-493B-4DCA-AB93-C6C785C0F69C}" presName="thinLine2b" presStyleLbl="callout" presStyleIdx="4" presStyleCnt="5"/>
      <dgm:spPr/>
    </dgm:pt>
    <dgm:pt modelId="{EF0E499E-87F1-4F08-A31B-B2BCA3DB265D}" type="pres">
      <dgm:prSet presAssocID="{74A89583-493B-4DCA-AB93-C6C785C0F69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F5982A35-D0E6-4FB2-A12D-6B3EE57B15AB}" type="presOf" srcId="{74A89583-493B-4DCA-AB93-C6C785C0F69C}" destId="{48AA97B1-136E-4C2D-B8A2-48E9F92AA6F2}"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DF96D9E1-44C3-4F3F-A968-C036EE52A99E}" srcId="{2FFE73C8-337A-4011-91F8-A4E93FD725BA}" destId="{74A89583-493B-4DCA-AB93-C6C785C0F69C}" srcOrd="4" destOrd="0" parTransId="{7EE99F32-D140-4314-B5EC-FA81ACB99020}" sibTransId="{577447D6-0BDC-4F88-8C59-9A165798FB34}"/>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 modelId="{002B321A-FD47-4630-BB6F-99DA5AF122D9}" type="presParOf" srcId="{CFF87CF6-C767-47B8-B86F-724D608B3B24}" destId="{D909706B-4273-417C-8A39-7955FBBDDB37}" srcOrd="13" destOrd="0" presId="urn:microsoft.com/office/officeart/2008/layout/LinedList"/>
    <dgm:cxn modelId="{18840A55-0067-4778-A284-356094E8490F}" type="presParOf" srcId="{D909706B-4273-417C-8A39-7955FBBDDB37}" destId="{9669AC28-5DE0-4A61-A5D7-A003C1320883}" srcOrd="0" destOrd="0" presId="urn:microsoft.com/office/officeart/2008/layout/LinedList"/>
    <dgm:cxn modelId="{A3DF73D0-8A6E-4436-9AAF-8A45C1ACA0BF}" type="presParOf" srcId="{D909706B-4273-417C-8A39-7955FBBDDB37}" destId="{48AA97B1-136E-4C2D-B8A2-48E9F92AA6F2}" srcOrd="1" destOrd="0" presId="urn:microsoft.com/office/officeart/2008/layout/LinedList"/>
    <dgm:cxn modelId="{02FB3617-AE52-42F7-A952-0CDB6B5CAD5E}" type="presParOf" srcId="{D909706B-4273-417C-8A39-7955FBBDDB37}" destId="{A7AA22C3-7087-40B5-96D1-9289E25EAC94}" srcOrd="2" destOrd="0" presId="urn:microsoft.com/office/officeart/2008/layout/LinedList"/>
    <dgm:cxn modelId="{D340376B-8043-4463-A77E-9652BC50BB39}" type="presParOf" srcId="{CFF87CF6-C767-47B8-B86F-724D608B3B24}" destId="{C66C1EA2-7D99-4869-963A-C9F98C9297FE}" srcOrd="14" destOrd="0" presId="urn:microsoft.com/office/officeart/2008/layout/LinedList"/>
    <dgm:cxn modelId="{C7F9A41F-FC81-42A1-B980-179033676E88}" type="presParOf" srcId="{CFF87CF6-C767-47B8-B86F-724D608B3B24}" destId="{EF0E499E-87F1-4F08-A31B-B2BCA3DB265D}"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6469C3-00A5-473F-B2C4-AE76F9C4307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35D35008-22A0-467D-84A5-FCA9F42BAAA3}">
      <dgm:prSet phldrT="[Κείμενο]" custT="1"/>
      <dgm:spPr/>
      <dgm:t>
        <a:bodyPr/>
        <a:lstStyle/>
        <a:p>
          <a:pPr algn="just"/>
          <a:r>
            <a:rPr lang="el-GR" sz="2400" b="1"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Δευτερογενής</a:t>
          </a:r>
        </a:p>
      </dgm:t>
    </dgm:pt>
    <dgm:pt modelId="{A609FF2F-B8AB-4900-AD53-03B4F367EBE2}" type="parTrans" cxnId="{8FE31E8A-28BF-40B6-86F5-E966BF9C86E5}">
      <dgm:prSet/>
      <dgm:spPr/>
      <dgm:t>
        <a:bodyPr/>
        <a:lstStyle/>
        <a:p>
          <a:pPr algn="just"/>
          <a:endParaRPr lang="el-GR" b="0" noProof="0" dirty="0">
            <a:solidFill>
              <a:schemeClr val="tx1"/>
            </a:solidFill>
          </a:endParaRPr>
        </a:p>
      </dgm:t>
    </dgm:pt>
    <dgm:pt modelId="{9603615C-6FD9-4DA3-9FB7-3FDC6077721D}" type="sibTrans" cxnId="{8FE31E8A-28BF-40B6-86F5-E966BF9C86E5}">
      <dgm:prSet/>
      <dgm:spPr/>
      <dgm:t>
        <a:bodyPr/>
        <a:lstStyle/>
        <a:p>
          <a:pPr algn="just"/>
          <a:endParaRPr lang="el-GR" b="0" noProof="0" dirty="0">
            <a:solidFill>
              <a:schemeClr val="tx1"/>
            </a:solidFill>
          </a:endParaRPr>
        </a:p>
      </dgm:t>
    </dgm:pt>
    <dgm:pt modelId="{99579572-FE56-4152-96ED-DB3F46923CBB}">
      <dgm:prSet phldrT="[Κείμενο]" custT="1"/>
      <dgm:spPr/>
      <dgm:t>
        <a:bodyPr/>
        <a:lstStyle/>
        <a:p>
          <a:pPr algn="just"/>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στην μεταποίηση προϊόντων τοπικής παραγωγής, με έμφαση στην ποιότητα και την συσκευασία – συμμετοχή ομάδων παραγωγών</a:t>
          </a:r>
        </a:p>
      </dgm:t>
    </dgm:pt>
    <dgm:pt modelId="{EAC67E52-66C5-4F65-AED2-97BF6ED68369}" type="parTrans" cxnId="{57AF8C1C-349D-4DD5-9818-287F04564514}">
      <dgm:prSet/>
      <dgm:spPr/>
      <dgm:t>
        <a:bodyPr/>
        <a:lstStyle/>
        <a:p>
          <a:pPr algn="just"/>
          <a:endParaRPr lang="el-GR" b="0" noProof="0" dirty="0">
            <a:solidFill>
              <a:schemeClr val="tx1"/>
            </a:solidFill>
          </a:endParaRPr>
        </a:p>
      </dgm:t>
    </dgm:pt>
    <dgm:pt modelId="{6BFE12A4-B5D4-4207-B6D6-176AC73954CA}" type="sibTrans" cxnId="{57AF8C1C-349D-4DD5-9818-287F04564514}">
      <dgm:prSet/>
      <dgm:spPr/>
      <dgm:t>
        <a:bodyPr/>
        <a:lstStyle/>
        <a:p>
          <a:pPr algn="just"/>
          <a:endParaRPr lang="el-GR" b="0" noProof="0" dirty="0">
            <a:solidFill>
              <a:schemeClr val="tx1"/>
            </a:solidFill>
          </a:endParaRPr>
        </a:p>
      </dgm:t>
    </dgm:pt>
    <dgm:pt modelId="{75594895-C9F5-4327-9F6B-0C9A6419ADE3}">
      <dgm:prSet phldrT="[Κείμενο]" custT="1"/>
      <dgm:spPr/>
      <dgm:t>
        <a:bodyPr/>
        <a:lstStyle/>
        <a:p>
          <a:pPr algn="just"/>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ποτοποιία (αναδυόμενος κλάδος στην περιοχή, με ισχυρές τάσεις αύξησης τόσο στον αριθμό των μονάδων όσο και στον κύκλο εργασιών) </a:t>
          </a:r>
        </a:p>
      </dgm:t>
    </dgm:pt>
    <dgm:pt modelId="{086CADEA-A5E8-406A-9457-DAF9FDDF9BFA}" type="parTrans" cxnId="{B3EC8D30-4BDB-495B-AC98-02E5031F8E7E}">
      <dgm:prSet/>
      <dgm:spPr/>
      <dgm:t>
        <a:bodyPr/>
        <a:lstStyle/>
        <a:p>
          <a:pPr algn="just"/>
          <a:endParaRPr lang="el-GR" b="0" noProof="0" dirty="0">
            <a:solidFill>
              <a:schemeClr val="tx1"/>
            </a:solidFill>
          </a:endParaRPr>
        </a:p>
      </dgm:t>
    </dgm:pt>
    <dgm:pt modelId="{0FB2C7AD-4140-4E43-9D74-4C11069F6B75}" type="sibTrans" cxnId="{B3EC8D30-4BDB-495B-AC98-02E5031F8E7E}">
      <dgm:prSet/>
      <dgm:spPr/>
      <dgm:t>
        <a:bodyPr/>
        <a:lstStyle/>
        <a:p>
          <a:pPr algn="just"/>
          <a:endParaRPr lang="el-GR" b="0" noProof="0" dirty="0">
            <a:solidFill>
              <a:schemeClr val="tx1"/>
            </a:solidFill>
          </a:endParaRPr>
        </a:p>
      </dgm:t>
    </dgm:pt>
    <dgm:pt modelId="{FD9BE71C-A5C4-4CE6-8DA1-6402CC4E3A43}">
      <dgm:prSet phldrT="[Κείμενο]" custT="1"/>
      <dgm:spPr/>
      <dgm:t>
        <a:bodyPr/>
        <a:lstStyle/>
        <a:p>
          <a:pPr algn="just"/>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στον κλάδο παροχής ηλεκτρικού ρεύματος, φυσικού αερίου, ατμού και κλιματισμού</a:t>
          </a:r>
        </a:p>
      </dgm:t>
    </dgm:pt>
    <dgm:pt modelId="{A86AE9A9-BAB3-4AF1-BEE3-BC8E13E9945F}" type="parTrans" cxnId="{AFB2DEF3-E466-4EFC-9FD1-3E23D6C81E87}">
      <dgm:prSet/>
      <dgm:spPr/>
      <dgm:t>
        <a:bodyPr/>
        <a:lstStyle/>
        <a:p>
          <a:pPr algn="just"/>
          <a:endParaRPr lang="el-GR" b="0" noProof="0" dirty="0">
            <a:solidFill>
              <a:schemeClr val="tx1"/>
            </a:solidFill>
          </a:endParaRPr>
        </a:p>
      </dgm:t>
    </dgm:pt>
    <dgm:pt modelId="{C84DC0B7-4847-4885-B73B-4D2B75B4D79F}" type="sibTrans" cxnId="{AFB2DEF3-E466-4EFC-9FD1-3E23D6C81E87}">
      <dgm:prSet/>
      <dgm:spPr/>
      <dgm:t>
        <a:bodyPr/>
        <a:lstStyle/>
        <a:p>
          <a:pPr algn="just"/>
          <a:endParaRPr lang="el-GR" b="0" noProof="0" dirty="0">
            <a:solidFill>
              <a:schemeClr val="tx1"/>
            </a:solidFill>
          </a:endParaRPr>
        </a:p>
      </dgm:t>
    </dgm:pt>
    <dgm:pt modelId="{B04AF36C-E922-4EF2-A2DC-6C5476CBC17E}">
      <dgm:prSet custT="1"/>
      <dgm:spPr/>
      <dgm:t>
        <a:bodyPr/>
        <a:lstStyle/>
        <a:p>
          <a:pPr algn="just"/>
          <a:r>
            <a:rPr lang="el-GR" sz="1800" b="0" noProof="0" dirty="0" err="1">
              <a:solidFill>
                <a:schemeClr val="tx1"/>
              </a:solidFill>
              <a:latin typeface="Segoe UI" panose="020B0502040204020203" pitchFamily="34" charset="0"/>
              <a:ea typeface="Segoe UI" panose="020B0502040204020203" pitchFamily="34" charset="0"/>
              <a:cs typeface="Segoe UI" panose="020B0502040204020203" pitchFamily="34" charset="0"/>
            </a:rPr>
            <a:t>Ψηφιοποίηση</a:t>
          </a:r>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 επιχειρησιακού περιβάλλοντος των επιχειρήσεων</a:t>
          </a:r>
        </a:p>
      </dgm:t>
    </dgm:pt>
    <dgm:pt modelId="{EAEA908D-893B-4FAB-9C46-606A64B4470F}" type="parTrans" cxnId="{1D76EF6C-97AC-4489-B80C-A176F28A465F}">
      <dgm:prSet/>
      <dgm:spPr/>
      <dgm:t>
        <a:bodyPr/>
        <a:lstStyle/>
        <a:p>
          <a:pPr algn="just"/>
          <a:endParaRPr lang="el-GR" b="0" noProof="0" dirty="0">
            <a:solidFill>
              <a:schemeClr val="tx1"/>
            </a:solidFill>
          </a:endParaRPr>
        </a:p>
      </dgm:t>
    </dgm:pt>
    <dgm:pt modelId="{CFF23EA3-2BFE-4EC6-B93A-80939EBB3317}" type="sibTrans" cxnId="{1D76EF6C-97AC-4489-B80C-A176F28A465F}">
      <dgm:prSet/>
      <dgm:spPr/>
      <dgm:t>
        <a:bodyPr/>
        <a:lstStyle/>
        <a:p>
          <a:pPr algn="just"/>
          <a:endParaRPr lang="el-GR" b="0" noProof="0" dirty="0">
            <a:solidFill>
              <a:schemeClr val="tx1"/>
            </a:solidFill>
          </a:endParaRPr>
        </a:p>
      </dgm:t>
    </dgm:pt>
    <dgm:pt modelId="{35AF9476-3072-4B6C-A85F-14567B8A468B}">
      <dgm:prSet custT="1"/>
      <dgm:spPr/>
      <dgm:t>
        <a:bodyPr/>
        <a:lstStyle/>
        <a:p>
          <a:pPr algn="just"/>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για εισαγωγή καινοτομιών στην παραγωγή προϊόντων ή στις </a:t>
          </a:r>
          <a:r>
            <a:rPr lang="el-GR" sz="1800" b="0" noProof="0" dirty="0" err="1">
              <a:solidFill>
                <a:schemeClr val="tx1"/>
              </a:solidFill>
              <a:latin typeface="Segoe UI" panose="020B0502040204020203" pitchFamily="34" charset="0"/>
              <a:ea typeface="Segoe UI" panose="020B0502040204020203" pitchFamily="34" charset="0"/>
              <a:cs typeface="Segoe UI" panose="020B0502040204020203" pitchFamily="34" charset="0"/>
            </a:rPr>
            <a:t>οργανωσιακές</a:t>
          </a:r>
          <a:r>
            <a:rPr lang="el-GR" sz="1800" b="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 διαδικασίες (διοίκηση, μάρκετινγκ, σχεδιασμός), </a:t>
          </a:r>
        </a:p>
      </dgm:t>
    </dgm:pt>
    <dgm:pt modelId="{63EB1E45-5D36-4773-BF22-3D6F1A4E581B}" type="parTrans" cxnId="{729F9F97-E2CE-428E-A8F3-BB024FF082FF}">
      <dgm:prSet/>
      <dgm:spPr/>
      <dgm:t>
        <a:bodyPr/>
        <a:lstStyle/>
        <a:p>
          <a:pPr algn="just"/>
          <a:endParaRPr lang="el-GR" b="0" noProof="0" dirty="0">
            <a:solidFill>
              <a:schemeClr val="tx1"/>
            </a:solidFill>
          </a:endParaRPr>
        </a:p>
      </dgm:t>
    </dgm:pt>
    <dgm:pt modelId="{60F6F9BA-4493-411D-B69B-E1A49137C07E}" type="sibTrans" cxnId="{729F9F97-E2CE-428E-A8F3-BB024FF082FF}">
      <dgm:prSet/>
      <dgm:spPr/>
      <dgm:t>
        <a:bodyPr/>
        <a:lstStyle/>
        <a:p>
          <a:pPr algn="just"/>
          <a:endParaRPr lang="el-GR" b="0" noProof="0" dirty="0">
            <a:solidFill>
              <a:schemeClr val="tx1"/>
            </a:solidFill>
          </a:endParaRPr>
        </a:p>
      </dgm:t>
    </dgm:pt>
    <dgm:pt modelId="{47D57227-777A-43C7-8883-C46EC1747F20}" type="pres">
      <dgm:prSet presAssocID="{046469C3-00A5-473F-B2C4-AE76F9C4307F}" presName="vert0" presStyleCnt="0">
        <dgm:presLayoutVars>
          <dgm:dir/>
          <dgm:animOne val="branch"/>
          <dgm:animLvl val="lvl"/>
        </dgm:presLayoutVars>
      </dgm:prSet>
      <dgm:spPr/>
    </dgm:pt>
    <dgm:pt modelId="{A220B73B-3A59-453F-8653-0E28E2CEF9F6}" type="pres">
      <dgm:prSet presAssocID="{35D35008-22A0-467D-84A5-FCA9F42BAAA3}" presName="thickLine" presStyleLbl="alignNode1" presStyleIdx="0" presStyleCnt="1"/>
      <dgm:spPr/>
    </dgm:pt>
    <dgm:pt modelId="{1F828EEA-CCF1-47C7-8E56-3F7646EE372D}" type="pres">
      <dgm:prSet presAssocID="{35D35008-22A0-467D-84A5-FCA9F42BAAA3}" presName="horz1" presStyleCnt="0"/>
      <dgm:spPr/>
    </dgm:pt>
    <dgm:pt modelId="{1BE606FA-771D-42CA-AE1E-29BA4B89221A}" type="pres">
      <dgm:prSet presAssocID="{35D35008-22A0-467D-84A5-FCA9F42BAAA3}" presName="tx1" presStyleLbl="revTx" presStyleIdx="0" presStyleCnt="6" custScaleX="132419"/>
      <dgm:spPr/>
    </dgm:pt>
    <dgm:pt modelId="{E3C469A7-A99E-468B-AF2A-D5A78E551BCF}" type="pres">
      <dgm:prSet presAssocID="{35D35008-22A0-467D-84A5-FCA9F42BAAA3}" presName="vert1" presStyleCnt="0"/>
      <dgm:spPr/>
    </dgm:pt>
    <dgm:pt modelId="{740C8F37-D9C4-4CF8-8476-46BFBDC88A60}" type="pres">
      <dgm:prSet presAssocID="{B04AF36C-E922-4EF2-A2DC-6C5476CBC17E}" presName="vertSpace2a" presStyleCnt="0"/>
      <dgm:spPr/>
    </dgm:pt>
    <dgm:pt modelId="{CBE4A5B4-8DD8-4DF9-A233-B228857C0AE7}" type="pres">
      <dgm:prSet presAssocID="{B04AF36C-E922-4EF2-A2DC-6C5476CBC17E}" presName="horz2" presStyleCnt="0"/>
      <dgm:spPr/>
    </dgm:pt>
    <dgm:pt modelId="{331D5042-BCCE-4E99-AAF6-B12EE6DABB24}" type="pres">
      <dgm:prSet presAssocID="{B04AF36C-E922-4EF2-A2DC-6C5476CBC17E}" presName="horzSpace2" presStyleCnt="0"/>
      <dgm:spPr/>
    </dgm:pt>
    <dgm:pt modelId="{E2ABD7A3-D0BE-41C1-AE16-E76E16A57AD9}" type="pres">
      <dgm:prSet presAssocID="{B04AF36C-E922-4EF2-A2DC-6C5476CBC17E}" presName="tx2" presStyleLbl="revTx" presStyleIdx="1" presStyleCnt="6" custScaleY="44050"/>
      <dgm:spPr/>
    </dgm:pt>
    <dgm:pt modelId="{5E4C4301-2DCE-464A-A1F5-6BA68EC6FFDD}" type="pres">
      <dgm:prSet presAssocID="{B04AF36C-E922-4EF2-A2DC-6C5476CBC17E}" presName="vert2" presStyleCnt="0"/>
      <dgm:spPr/>
    </dgm:pt>
    <dgm:pt modelId="{0C714561-8F5C-4F38-9937-4438D153D8F6}" type="pres">
      <dgm:prSet presAssocID="{B04AF36C-E922-4EF2-A2DC-6C5476CBC17E}" presName="thinLine2b" presStyleLbl="callout" presStyleIdx="0" presStyleCnt="5"/>
      <dgm:spPr/>
    </dgm:pt>
    <dgm:pt modelId="{EEA8DBFD-9C49-4A97-9E36-3EA40E456521}" type="pres">
      <dgm:prSet presAssocID="{B04AF36C-E922-4EF2-A2DC-6C5476CBC17E}" presName="vertSpace2b" presStyleCnt="0"/>
      <dgm:spPr/>
    </dgm:pt>
    <dgm:pt modelId="{F7DCB688-B800-4DCC-93D2-24F2B8E01E64}" type="pres">
      <dgm:prSet presAssocID="{35AF9476-3072-4B6C-A85F-14567B8A468B}" presName="horz2" presStyleCnt="0"/>
      <dgm:spPr/>
    </dgm:pt>
    <dgm:pt modelId="{4ACB0EB8-828A-45C6-85F3-8C95D7B31002}" type="pres">
      <dgm:prSet presAssocID="{35AF9476-3072-4B6C-A85F-14567B8A468B}" presName="horzSpace2" presStyleCnt="0"/>
      <dgm:spPr/>
    </dgm:pt>
    <dgm:pt modelId="{62A35239-CFEA-405E-96D4-AF30BF6A3B76}" type="pres">
      <dgm:prSet presAssocID="{35AF9476-3072-4B6C-A85F-14567B8A468B}" presName="tx2" presStyleLbl="revTx" presStyleIdx="2" presStyleCnt="6"/>
      <dgm:spPr/>
    </dgm:pt>
    <dgm:pt modelId="{440728D3-2C24-470E-BB39-494E62670FD5}" type="pres">
      <dgm:prSet presAssocID="{35AF9476-3072-4B6C-A85F-14567B8A468B}" presName="vert2" presStyleCnt="0"/>
      <dgm:spPr/>
    </dgm:pt>
    <dgm:pt modelId="{8B78EBBD-02A5-446F-92CA-249E26468337}" type="pres">
      <dgm:prSet presAssocID="{35AF9476-3072-4B6C-A85F-14567B8A468B}" presName="thinLine2b" presStyleLbl="callout" presStyleIdx="1" presStyleCnt="5"/>
      <dgm:spPr/>
    </dgm:pt>
    <dgm:pt modelId="{1871E09C-E148-4996-945F-B3B433069A3C}" type="pres">
      <dgm:prSet presAssocID="{35AF9476-3072-4B6C-A85F-14567B8A468B}" presName="vertSpace2b" presStyleCnt="0"/>
      <dgm:spPr/>
    </dgm:pt>
    <dgm:pt modelId="{58DC93C8-21A5-493D-A83F-10F92A28443C}" type="pres">
      <dgm:prSet presAssocID="{99579572-FE56-4152-96ED-DB3F46923CBB}" presName="horz2" presStyleCnt="0"/>
      <dgm:spPr/>
    </dgm:pt>
    <dgm:pt modelId="{AFBF5E55-9AC6-4BF2-AB16-22436C2B9713}" type="pres">
      <dgm:prSet presAssocID="{99579572-FE56-4152-96ED-DB3F46923CBB}" presName="horzSpace2" presStyleCnt="0"/>
      <dgm:spPr/>
    </dgm:pt>
    <dgm:pt modelId="{B015773C-A817-413A-A899-30BF283E414E}" type="pres">
      <dgm:prSet presAssocID="{99579572-FE56-4152-96ED-DB3F46923CBB}" presName="tx2" presStyleLbl="revTx" presStyleIdx="3" presStyleCnt="6"/>
      <dgm:spPr/>
    </dgm:pt>
    <dgm:pt modelId="{A279460A-5460-4EA2-8D15-EDB8F7F1B5F7}" type="pres">
      <dgm:prSet presAssocID="{99579572-FE56-4152-96ED-DB3F46923CBB}" presName="vert2" presStyleCnt="0"/>
      <dgm:spPr/>
    </dgm:pt>
    <dgm:pt modelId="{140935E4-52F4-4454-8ABB-A9966F1F57E3}" type="pres">
      <dgm:prSet presAssocID="{99579572-FE56-4152-96ED-DB3F46923CBB}" presName="thinLine2b" presStyleLbl="callout" presStyleIdx="2" presStyleCnt="5"/>
      <dgm:spPr/>
    </dgm:pt>
    <dgm:pt modelId="{3B6F08B2-A8E0-4A3A-A13B-2C1809DFCF97}" type="pres">
      <dgm:prSet presAssocID="{99579572-FE56-4152-96ED-DB3F46923CBB}" presName="vertSpace2b" presStyleCnt="0"/>
      <dgm:spPr/>
    </dgm:pt>
    <dgm:pt modelId="{88D8E7CE-DC86-4563-8C33-0107065CFBA4}" type="pres">
      <dgm:prSet presAssocID="{75594895-C9F5-4327-9F6B-0C9A6419ADE3}" presName="horz2" presStyleCnt="0"/>
      <dgm:spPr/>
    </dgm:pt>
    <dgm:pt modelId="{8838EE37-761A-4039-9E4D-FB2ADC274B5C}" type="pres">
      <dgm:prSet presAssocID="{75594895-C9F5-4327-9F6B-0C9A6419ADE3}" presName="horzSpace2" presStyleCnt="0"/>
      <dgm:spPr/>
    </dgm:pt>
    <dgm:pt modelId="{1CD2DF89-F485-4DC6-88A6-AFC1CF3A4875}" type="pres">
      <dgm:prSet presAssocID="{75594895-C9F5-4327-9F6B-0C9A6419ADE3}" presName="tx2" presStyleLbl="revTx" presStyleIdx="4" presStyleCnt="6"/>
      <dgm:spPr/>
    </dgm:pt>
    <dgm:pt modelId="{B999A0E8-8C33-4F5D-9E42-F1CFAE23EDB0}" type="pres">
      <dgm:prSet presAssocID="{75594895-C9F5-4327-9F6B-0C9A6419ADE3}" presName="vert2" presStyleCnt="0"/>
      <dgm:spPr/>
    </dgm:pt>
    <dgm:pt modelId="{1D293FF0-4939-48D0-B125-46964438FFD8}" type="pres">
      <dgm:prSet presAssocID="{75594895-C9F5-4327-9F6B-0C9A6419ADE3}" presName="thinLine2b" presStyleLbl="callout" presStyleIdx="3" presStyleCnt="5"/>
      <dgm:spPr/>
    </dgm:pt>
    <dgm:pt modelId="{048E1E30-5CDB-45FF-936F-5769A187A472}" type="pres">
      <dgm:prSet presAssocID="{75594895-C9F5-4327-9F6B-0C9A6419ADE3}" presName="vertSpace2b" presStyleCnt="0"/>
      <dgm:spPr/>
    </dgm:pt>
    <dgm:pt modelId="{AFF925EE-E689-4F56-AACB-15A08C6C4881}" type="pres">
      <dgm:prSet presAssocID="{FD9BE71C-A5C4-4CE6-8DA1-6402CC4E3A43}" presName="horz2" presStyleCnt="0"/>
      <dgm:spPr/>
    </dgm:pt>
    <dgm:pt modelId="{542E8759-2A67-45CA-8F2E-6A7013F5F045}" type="pres">
      <dgm:prSet presAssocID="{FD9BE71C-A5C4-4CE6-8DA1-6402CC4E3A43}" presName="horzSpace2" presStyleCnt="0"/>
      <dgm:spPr/>
    </dgm:pt>
    <dgm:pt modelId="{0BFF9EA9-3614-41A1-ACA9-6AA3C143B37E}" type="pres">
      <dgm:prSet presAssocID="{FD9BE71C-A5C4-4CE6-8DA1-6402CC4E3A43}" presName="tx2" presStyleLbl="revTx" presStyleIdx="5" presStyleCnt="6" custScaleY="77251"/>
      <dgm:spPr/>
    </dgm:pt>
    <dgm:pt modelId="{5831425C-B39A-4427-BE16-A9E5EEAF0D70}" type="pres">
      <dgm:prSet presAssocID="{FD9BE71C-A5C4-4CE6-8DA1-6402CC4E3A43}" presName="vert2" presStyleCnt="0"/>
      <dgm:spPr/>
    </dgm:pt>
    <dgm:pt modelId="{1E334A23-6949-4E69-A321-6EC2BFDA65D4}" type="pres">
      <dgm:prSet presAssocID="{FD9BE71C-A5C4-4CE6-8DA1-6402CC4E3A43}" presName="thinLine2b" presStyleLbl="callout" presStyleIdx="4" presStyleCnt="5"/>
      <dgm:spPr/>
    </dgm:pt>
    <dgm:pt modelId="{9FD4343D-6CF8-46AA-A269-9CB5F69A68FF}" type="pres">
      <dgm:prSet presAssocID="{FD9BE71C-A5C4-4CE6-8DA1-6402CC4E3A43}" presName="vertSpace2b" presStyleCnt="0"/>
      <dgm:spPr/>
    </dgm:pt>
  </dgm:ptLst>
  <dgm:cxnLst>
    <dgm:cxn modelId="{57AF8C1C-349D-4DD5-9818-287F04564514}" srcId="{35D35008-22A0-467D-84A5-FCA9F42BAAA3}" destId="{99579572-FE56-4152-96ED-DB3F46923CBB}" srcOrd="2" destOrd="0" parTransId="{EAC67E52-66C5-4F65-AED2-97BF6ED68369}" sibTransId="{6BFE12A4-B5D4-4207-B6D6-176AC73954CA}"/>
    <dgm:cxn modelId="{B3EC8D30-4BDB-495B-AC98-02E5031F8E7E}" srcId="{35D35008-22A0-467D-84A5-FCA9F42BAAA3}" destId="{75594895-C9F5-4327-9F6B-0C9A6419ADE3}" srcOrd="3" destOrd="0" parTransId="{086CADEA-A5E8-406A-9457-DAF9FDDF9BFA}" sibTransId="{0FB2C7AD-4140-4E43-9D74-4C11069F6B75}"/>
    <dgm:cxn modelId="{03118F6B-3BF9-410E-96D3-CD3D572FCC59}" type="presOf" srcId="{046469C3-00A5-473F-B2C4-AE76F9C4307F}" destId="{47D57227-777A-43C7-8883-C46EC1747F20}" srcOrd="0" destOrd="0" presId="urn:microsoft.com/office/officeart/2008/layout/LinedList"/>
    <dgm:cxn modelId="{1D76EF6C-97AC-4489-B80C-A176F28A465F}" srcId="{35D35008-22A0-467D-84A5-FCA9F42BAAA3}" destId="{B04AF36C-E922-4EF2-A2DC-6C5476CBC17E}" srcOrd="0" destOrd="0" parTransId="{EAEA908D-893B-4FAB-9C46-606A64B4470F}" sibTransId="{CFF23EA3-2BFE-4EC6-B93A-80939EBB3317}"/>
    <dgm:cxn modelId="{31A86B73-2690-462B-A078-BC0D83B251F3}" type="presOf" srcId="{35D35008-22A0-467D-84A5-FCA9F42BAAA3}" destId="{1BE606FA-771D-42CA-AE1E-29BA4B89221A}" srcOrd="0" destOrd="0" presId="urn:microsoft.com/office/officeart/2008/layout/LinedList"/>
    <dgm:cxn modelId="{A162B083-4C9B-421F-94C5-B7A2F18F7904}" type="presOf" srcId="{B04AF36C-E922-4EF2-A2DC-6C5476CBC17E}" destId="{E2ABD7A3-D0BE-41C1-AE16-E76E16A57AD9}" srcOrd="0" destOrd="0" presId="urn:microsoft.com/office/officeart/2008/layout/LinedList"/>
    <dgm:cxn modelId="{C76E9F88-CCE4-4990-8EA5-B5DE31263AA9}" type="presOf" srcId="{FD9BE71C-A5C4-4CE6-8DA1-6402CC4E3A43}" destId="{0BFF9EA9-3614-41A1-ACA9-6AA3C143B37E}" srcOrd="0" destOrd="0" presId="urn:microsoft.com/office/officeart/2008/layout/LinedList"/>
    <dgm:cxn modelId="{8FE31E8A-28BF-40B6-86F5-E966BF9C86E5}" srcId="{046469C3-00A5-473F-B2C4-AE76F9C4307F}" destId="{35D35008-22A0-467D-84A5-FCA9F42BAAA3}" srcOrd="0" destOrd="0" parTransId="{A609FF2F-B8AB-4900-AD53-03B4F367EBE2}" sibTransId="{9603615C-6FD9-4DA3-9FB7-3FDC6077721D}"/>
    <dgm:cxn modelId="{854A358D-CD48-4E5C-B586-DE45850E8A1E}" type="presOf" srcId="{99579572-FE56-4152-96ED-DB3F46923CBB}" destId="{B015773C-A817-413A-A899-30BF283E414E}" srcOrd="0" destOrd="0" presId="urn:microsoft.com/office/officeart/2008/layout/LinedList"/>
    <dgm:cxn modelId="{729F9F97-E2CE-428E-A8F3-BB024FF082FF}" srcId="{35D35008-22A0-467D-84A5-FCA9F42BAAA3}" destId="{35AF9476-3072-4B6C-A85F-14567B8A468B}" srcOrd="1" destOrd="0" parTransId="{63EB1E45-5D36-4773-BF22-3D6F1A4E581B}" sibTransId="{60F6F9BA-4493-411D-B69B-E1A49137C07E}"/>
    <dgm:cxn modelId="{ABE720A7-1E4C-4997-9318-8C28ACD1D38C}" type="presOf" srcId="{75594895-C9F5-4327-9F6B-0C9A6419ADE3}" destId="{1CD2DF89-F485-4DC6-88A6-AFC1CF3A4875}" srcOrd="0" destOrd="0" presId="urn:microsoft.com/office/officeart/2008/layout/LinedList"/>
    <dgm:cxn modelId="{222530F3-F065-467C-BB20-D7366F4C4C0A}" type="presOf" srcId="{35AF9476-3072-4B6C-A85F-14567B8A468B}" destId="{62A35239-CFEA-405E-96D4-AF30BF6A3B76}" srcOrd="0" destOrd="0" presId="urn:microsoft.com/office/officeart/2008/layout/LinedList"/>
    <dgm:cxn modelId="{AFB2DEF3-E466-4EFC-9FD1-3E23D6C81E87}" srcId="{35D35008-22A0-467D-84A5-FCA9F42BAAA3}" destId="{FD9BE71C-A5C4-4CE6-8DA1-6402CC4E3A43}" srcOrd="4" destOrd="0" parTransId="{A86AE9A9-BAB3-4AF1-BEE3-BC8E13E9945F}" sibTransId="{C84DC0B7-4847-4885-B73B-4D2B75B4D79F}"/>
    <dgm:cxn modelId="{DCE85756-50B7-4744-B405-1C6790FD3EC8}" type="presParOf" srcId="{47D57227-777A-43C7-8883-C46EC1747F20}" destId="{A220B73B-3A59-453F-8653-0E28E2CEF9F6}" srcOrd="0" destOrd="0" presId="urn:microsoft.com/office/officeart/2008/layout/LinedList"/>
    <dgm:cxn modelId="{3EC566A9-4100-4673-81F0-110E53F4531F}" type="presParOf" srcId="{47D57227-777A-43C7-8883-C46EC1747F20}" destId="{1F828EEA-CCF1-47C7-8E56-3F7646EE372D}" srcOrd="1" destOrd="0" presId="urn:microsoft.com/office/officeart/2008/layout/LinedList"/>
    <dgm:cxn modelId="{6B0FA4BA-33EC-41AA-BFDE-904415F63301}" type="presParOf" srcId="{1F828EEA-CCF1-47C7-8E56-3F7646EE372D}" destId="{1BE606FA-771D-42CA-AE1E-29BA4B89221A}" srcOrd="0" destOrd="0" presId="urn:microsoft.com/office/officeart/2008/layout/LinedList"/>
    <dgm:cxn modelId="{B46D0C5F-3A2B-40C8-873D-81F07AD6292F}" type="presParOf" srcId="{1F828EEA-CCF1-47C7-8E56-3F7646EE372D}" destId="{E3C469A7-A99E-468B-AF2A-D5A78E551BCF}" srcOrd="1" destOrd="0" presId="urn:microsoft.com/office/officeart/2008/layout/LinedList"/>
    <dgm:cxn modelId="{6BBC45F3-4200-4CF5-B990-94DD883A42C8}" type="presParOf" srcId="{E3C469A7-A99E-468B-AF2A-D5A78E551BCF}" destId="{740C8F37-D9C4-4CF8-8476-46BFBDC88A60}" srcOrd="0" destOrd="0" presId="urn:microsoft.com/office/officeart/2008/layout/LinedList"/>
    <dgm:cxn modelId="{5150CBFA-6C46-4BCC-9655-C67AAA118FB5}" type="presParOf" srcId="{E3C469A7-A99E-468B-AF2A-D5A78E551BCF}" destId="{CBE4A5B4-8DD8-4DF9-A233-B228857C0AE7}" srcOrd="1" destOrd="0" presId="urn:microsoft.com/office/officeart/2008/layout/LinedList"/>
    <dgm:cxn modelId="{281AF78D-AFBE-4E03-8355-BF06297DF89F}" type="presParOf" srcId="{CBE4A5B4-8DD8-4DF9-A233-B228857C0AE7}" destId="{331D5042-BCCE-4E99-AAF6-B12EE6DABB24}" srcOrd="0" destOrd="0" presId="urn:microsoft.com/office/officeart/2008/layout/LinedList"/>
    <dgm:cxn modelId="{FEB8FAC2-DA0B-408D-96B1-A49464763D44}" type="presParOf" srcId="{CBE4A5B4-8DD8-4DF9-A233-B228857C0AE7}" destId="{E2ABD7A3-D0BE-41C1-AE16-E76E16A57AD9}" srcOrd="1" destOrd="0" presId="urn:microsoft.com/office/officeart/2008/layout/LinedList"/>
    <dgm:cxn modelId="{D25DABAA-6225-4DED-877D-8B89C0705F74}" type="presParOf" srcId="{CBE4A5B4-8DD8-4DF9-A233-B228857C0AE7}" destId="{5E4C4301-2DCE-464A-A1F5-6BA68EC6FFDD}" srcOrd="2" destOrd="0" presId="urn:microsoft.com/office/officeart/2008/layout/LinedList"/>
    <dgm:cxn modelId="{879B2FA2-BFA1-4835-BF14-5566E6BAA04C}" type="presParOf" srcId="{E3C469A7-A99E-468B-AF2A-D5A78E551BCF}" destId="{0C714561-8F5C-4F38-9937-4438D153D8F6}" srcOrd="2" destOrd="0" presId="urn:microsoft.com/office/officeart/2008/layout/LinedList"/>
    <dgm:cxn modelId="{CD5318CE-B801-4B99-B328-DBF4DFBF8589}" type="presParOf" srcId="{E3C469A7-A99E-468B-AF2A-D5A78E551BCF}" destId="{EEA8DBFD-9C49-4A97-9E36-3EA40E456521}" srcOrd="3" destOrd="0" presId="urn:microsoft.com/office/officeart/2008/layout/LinedList"/>
    <dgm:cxn modelId="{976103E5-9EB2-44C0-8E3F-EBB7DD656D67}" type="presParOf" srcId="{E3C469A7-A99E-468B-AF2A-D5A78E551BCF}" destId="{F7DCB688-B800-4DCC-93D2-24F2B8E01E64}" srcOrd="4" destOrd="0" presId="urn:microsoft.com/office/officeart/2008/layout/LinedList"/>
    <dgm:cxn modelId="{ED1E5511-3BDE-434F-97F5-97AD38190812}" type="presParOf" srcId="{F7DCB688-B800-4DCC-93D2-24F2B8E01E64}" destId="{4ACB0EB8-828A-45C6-85F3-8C95D7B31002}" srcOrd="0" destOrd="0" presId="urn:microsoft.com/office/officeart/2008/layout/LinedList"/>
    <dgm:cxn modelId="{BF8B9B01-D3B1-4D8E-BFF3-4F483ACA87FB}" type="presParOf" srcId="{F7DCB688-B800-4DCC-93D2-24F2B8E01E64}" destId="{62A35239-CFEA-405E-96D4-AF30BF6A3B76}" srcOrd="1" destOrd="0" presId="urn:microsoft.com/office/officeart/2008/layout/LinedList"/>
    <dgm:cxn modelId="{7B1D6208-395A-4A30-BCF9-31008F0EE18F}" type="presParOf" srcId="{F7DCB688-B800-4DCC-93D2-24F2B8E01E64}" destId="{440728D3-2C24-470E-BB39-494E62670FD5}" srcOrd="2" destOrd="0" presId="urn:microsoft.com/office/officeart/2008/layout/LinedList"/>
    <dgm:cxn modelId="{63B6B840-9F77-40FF-9291-8FF1B00DC544}" type="presParOf" srcId="{E3C469A7-A99E-468B-AF2A-D5A78E551BCF}" destId="{8B78EBBD-02A5-446F-92CA-249E26468337}" srcOrd="5" destOrd="0" presId="urn:microsoft.com/office/officeart/2008/layout/LinedList"/>
    <dgm:cxn modelId="{09D8D5A5-0C0F-4E02-A0E1-1DFB4A81BBC1}" type="presParOf" srcId="{E3C469A7-A99E-468B-AF2A-D5A78E551BCF}" destId="{1871E09C-E148-4996-945F-B3B433069A3C}" srcOrd="6" destOrd="0" presId="urn:microsoft.com/office/officeart/2008/layout/LinedList"/>
    <dgm:cxn modelId="{ACFA0B72-665E-47F7-AB27-F04C0532D716}" type="presParOf" srcId="{E3C469A7-A99E-468B-AF2A-D5A78E551BCF}" destId="{58DC93C8-21A5-493D-A83F-10F92A28443C}" srcOrd="7" destOrd="0" presId="urn:microsoft.com/office/officeart/2008/layout/LinedList"/>
    <dgm:cxn modelId="{ADAF0BDB-F85B-4DA4-9D09-B76A34F17E35}" type="presParOf" srcId="{58DC93C8-21A5-493D-A83F-10F92A28443C}" destId="{AFBF5E55-9AC6-4BF2-AB16-22436C2B9713}" srcOrd="0" destOrd="0" presId="urn:microsoft.com/office/officeart/2008/layout/LinedList"/>
    <dgm:cxn modelId="{F70208F9-E881-4FF1-B592-A951C26579D1}" type="presParOf" srcId="{58DC93C8-21A5-493D-A83F-10F92A28443C}" destId="{B015773C-A817-413A-A899-30BF283E414E}" srcOrd="1" destOrd="0" presId="urn:microsoft.com/office/officeart/2008/layout/LinedList"/>
    <dgm:cxn modelId="{110F20A2-4FDD-45BB-B05E-548A2B69F9EB}" type="presParOf" srcId="{58DC93C8-21A5-493D-A83F-10F92A28443C}" destId="{A279460A-5460-4EA2-8D15-EDB8F7F1B5F7}" srcOrd="2" destOrd="0" presId="urn:microsoft.com/office/officeart/2008/layout/LinedList"/>
    <dgm:cxn modelId="{59432CE8-D6F6-4BBA-ABBC-489AEB9ED96D}" type="presParOf" srcId="{E3C469A7-A99E-468B-AF2A-D5A78E551BCF}" destId="{140935E4-52F4-4454-8ABB-A9966F1F57E3}" srcOrd="8" destOrd="0" presId="urn:microsoft.com/office/officeart/2008/layout/LinedList"/>
    <dgm:cxn modelId="{C2E496BA-D163-4A94-AE65-8071BF185F4C}" type="presParOf" srcId="{E3C469A7-A99E-468B-AF2A-D5A78E551BCF}" destId="{3B6F08B2-A8E0-4A3A-A13B-2C1809DFCF97}" srcOrd="9" destOrd="0" presId="urn:microsoft.com/office/officeart/2008/layout/LinedList"/>
    <dgm:cxn modelId="{D41A4FCC-9C00-4266-A862-779C13F9E334}" type="presParOf" srcId="{E3C469A7-A99E-468B-AF2A-D5A78E551BCF}" destId="{88D8E7CE-DC86-4563-8C33-0107065CFBA4}" srcOrd="10" destOrd="0" presId="urn:microsoft.com/office/officeart/2008/layout/LinedList"/>
    <dgm:cxn modelId="{115D10CA-AF0A-4880-96D6-D3C67702FC42}" type="presParOf" srcId="{88D8E7CE-DC86-4563-8C33-0107065CFBA4}" destId="{8838EE37-761A-4039-9E4D-FB2ADC274B5C}" srcOrd="0" destOrd="0" presId="urn:microsoft.com/office/officeart/2008/layout/LinedList"/>
    <dgm:cxn modelId="{5CB83B28-1AEA-4D1C-A8A7-A89B00AE20B8}" type="presParOf" srcId="{88D8E7CE-DC86-4563-8C33-0107065CFBA4}" destId="{1CD2DF89-F485-4DC6-88A6-AFC1CF3A4875}" srcOrd="1" destOrd="0" presId="urn:microsoft.com/office/officeart/2008/layout/LinedList"/>
    <dgm:cxn modelId="{7B449041-2EFC-43C9-8316-3C301FC0CF55}" type="presParOf" srcId="{88D8E7CE-DC86-4563-8C33-0107065CFBA4}" destId="{B999A0E8-8C33-4F5D-9E42-F1CFAE23EDB0}" srcOrd="2" destOrd="0" presId="urn:microsoft.com/office/officeart/2008/layout/LinedList"/>
    <dgm:cxn modelId="{0F4956E3-4BA4-4E2F-898C-C4BD2FB865C4}" type="presParOf" srcId="{E3C469A7-A99E-468B-AF2A-D5A78E551BCF}" destId="{1D293FF0-4939-48D0-B125-46964438FFD8}" srcOrd="11" destOrd="0" presId="urn:microsoft.com/office/officeart/2008/layout/LinedList"/>
    <dgm:cxn modelId="{4328EADC-D169-41BE-BBCB-0F365DA424B4}" type="presParOf" srcId="{E3C469A7-A99E-468B-AF2A-D5A78E551BCF}" destId="{048E1E30-5CDB-45FF-936F-5769A187A472}" srcOrd="12" destOrd="0" presId="urn:microsoft.com/office/officeart/2008/layout/LinedList"/>
    <dgm:cxn modelId="{C0FA455D-18D7-44EE-938D-C3C4A8B24B4C}" type="presParOf" srcId="{E3C469A7-A99E-468B-AF2A-D5A78E551BCF}" destId="{AFF925EE-E689-4F56-AACB-15A08C6C4881}" srcOrd="13" destOrd="0" presId="urn:microsoft.com/office/officeart/2008/layout/LinedList"/>
    <dgm:cxn modelId="{99643CAC-1D11-4C8F-90F5-F06FC7F4E79E}" type="presParOf" srcId="{AFF925EE-E689-4F56-AACB-15A08C6C4881}" destId="{542E8759-2A67-45CA-8F2E-6A7013F5F045}" srcOrd="0" destOrd="0" presId="urn:microsoft.com/office/officeart/2008/layout/LinedList"/>
    <dgm:cxn modelId="{210FD2FC-1CB1-47EB-8C8A-E95E75B77002}" type="presParOf" srcId="{AFF925EE-E689-4F56-AACB-15A08C6C4881}" destId="{0BFF9EA9-3614-41A1-ACA9-6AA3C143B37E}" srcOrd="1" destOrd="0" presId="urn:microsoft.com/office/officeart/2008/layout/LinedList"/>
    <dgm:cxn modelId="{33555381-E587-4B6D-B829-B1C035D41AF9}" type="presParOf" srcId="{AFF925EE-E689-4F56-AACB-15A08C6C4881}" destId="{5831425C-B39A-4427-BE16-A9E5EEAF0D70}" srcOrd="2" destOrd="0" presId="urn:microsoft.com/office/officeart/2008/layout/LinedList"/>
    <dgm:cxn modelId="{096FB47B-D98D-4298-9450-45ADAC4DF01F}" type="presParOf" srcId="{E3C469A7-A99E-468B-AF2A-D5A78E551BCF}" destId="{1E334A23-6949-4E69-A321-6EC2BFDA65D4}" srcOrd="14" destOrd="0" presId="urn:microsoft.com/office/officeart/2008/layout/LinedList"/>
    <dgm:cxn modelId="{1C4214F7-C1D9-4815-9C90-0435467D77E1}" type="presParOf" srcId="{E3C469A7-A99E-468B-AF2A-D5A78E551BCF}" destId="{9FD4343D-6CF8-46AA-A269-9CB5F69A68FF}"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[S]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Γεωοικονομική θέση σε σχέση με τις χώρες της Βαλκανικής και της Ευρώπης</a:t>
          </a:r>
        </a:p>
        <a:p>
          <a:r>
            <a:rPr lang="el-GR" sz="1800" dirty="0">
              <a:latin typeface="Segoe UI" panose="020B0502040204020203" pitchFamily="34" charset="0"/>
              <a:ea typeface="Segoe UI" panose="020B0502040204020203" pitchFamily="34" charset="0"/>
              <a:cs typeface="Segoe UI" panose="020B0502040204020203" pitchFamily="34" charset="0"/>
            </a:rPr>
            <a:t>Εγγύτητα με Θεσσαλονίκη, κέντρο οικονομικής δραστηριότητας</a:t>
          </a:r>
        </a:p>
        <a:p>
          <a:r>
            <a:rPr lang="el-GR" sz="1800" dirty="0">
              <a:latin typeface="Segoe UI" panose="020B0502040204020203" pitchFamily="34" charset="0"/>
              <a:ea typeface="Segoe UI" panose="020B0502040204020203" pitchFamily="34" charset="0"/>
              <a:cs typeface="Segoe UI" panose="020B0502040204020203" pitchFamily="34" charset="0"/>
            </a:rPr>
            <a:t>Σύνδεση με σύγχρονους αυτοκινητόδρομους (ΠΑΘΕ, Εγνατία, Ευρωπαϊκοί διάδρομοι)</a:t>
          </a:r>
        </a:p>
        <a:p>
          <a:r>
            <a:rPr lang="el-GR" sz="1800" dirty="0">
              <a:latin typeface="Segoe UI" panose="020B0502040204020203" pitchFamily="34" charset="0"/>
              <a:ea typeface="Segoe UI" panose="020B0502040204020203" pitchFamily="34" charset="0"/>
              <a:cs typeface="Segoe UI" panose="020B0502040204020203" pitchFamily="34" charset="0"/>
            </a:rPr>
            <a:t>Εξαιρετικά ισχυρό προφίλ φυσικού και ιστορικού – πολιτισμικού δυναμικού</a:t>
          </a: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[W]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Καθυστέρηση στην υιοθέτηση νέων τεχνολογιών και ενσωμάτωσή τους στις παραγωγικές δραστηριότητες</a:t>
          </a:r>
        </a:p>
        <a:p>
          <a:r>
            <a:rPr lang="el-GR" sz="1800" dirty="0">
              <a:latin typeface="Segoe UI" panose="020B0502040204020203" pitchFamily="34" charset="0"/>
              <a:ea typeface="Segoe UI" panose="020B0502040204020203" pitchFamily="34" charset="0"/>
              <a:cs typeface="Segoe UI" panose="020B0502040204020203" pitchFamily="34" charset="0"/>
            </a:rPr>
            <a:t>Περιβαλλοντικές επιπτώσεις των καλλιεργητικών τεχνικών (λιπάσματα, φυτοφάρμακα στα σιτηρά)</a:t>
          </a:r>
        </a:p>
        <a:p>
          <a:r>
            <a:rPr lang="el-GR" sz="1800" dirty="0">
              <a:latin typeface="Segoe UI" panose="020B0502040204020203" pitchFamily="34" charset="0"/>
              <a:ea typeface="Segoe UI" panose="020B0502040204020203" pitchFamily="34" charset="0"/>
              <a:cs typeface="Segoe UI" panose="020B0502040204020203" pitchFamily="34" charset="0"/>
            </a:rPr>
            <a:t>Η μεγάλη μάζα των αγροτών δεν εντάσσεται στα οργανωτικά σχήματα στο χώρο της εμπορίας</a:t>
          </a:r>
        </a:p>
        <a:p>
          <a:r>
            <a:rPr lang="el-GR" sz="1800" dirty="0">
              <a:latin typeface="Segoe UI" panose="020B0502040204020203" pitchFamily="34" charset="0"/>
              <a:ea typeface="Segoe UI" panose="020B0502040204020203" pitchFamily="34" charset="0"/>
              <a:cs typeface="Segoe UI" panose="020B0502040204020203" pitchFamily="34" charset="0"/>
            </a:rPr>
            <a:t>Περιορισμένος αριθμός μεταποιητικών μονάδων και εμπορίας των παραγόμενων προϊόντων</a:t>
          </a:r>
        </a:p>
        <a:p>
          <a:r>
            <a:rPr lang="el-GR" sz="1800" dirty="0">
              <a:latin typeface="Segoe UI" panose="020B0502040204020203" pitchFamily="34" charset="0"/>
              <a:ea typeface="Segoe UI" panose="020B0502040204020203" pitchFamily="34" charset="0"/>
              <a:cs typeface="Segoe UI" panose="020B0502040204020203" pitchFamily="34" charset="0"/>
            </a:rPr>
            <a:t>Χαμηλός βαθμός παροχής υπηρεσιών συμβουλευτικής και τεχνικής στήριξης των παραγωγών.  </a:t>
          </a: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LinFactNeighborX="-3280"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28360" custScaleY="104052" custLinFactNeighborX="-34139" custLinFactNeighborY="-168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59574" custScaleY="103032" custLinFactNeighborX="21733" custLinFactNeighborY="-2871">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0827"/>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custLinFactX="-35247064" custLinFactNeighborX="-35300000" custLinFactNeighborY="-3518"/>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Τουριστικός κλάδος</a:t>
          </a:r>
        </a:p>
      </dgm:t>
    </dgm:pt>
    <dgm:pt modelId="{DB000FBE-7C9E-4BD7-943E-ECC40755461C}" type="par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τουριστικών καταλυμάτων</a:t>
          </a:r>
        </a:p>
      </dgm:t>
    </dgm:pt>
    <dgm:pt modelId="{67FFA772-D87C-4475-8D64-52F925D1712C}" type="par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Σύνδεση των τουριστικών επιχειρήσεων με τις επιχειρήσεις του </a:t>
          </a:r>
          <a:r>
            <a:rPr lang="el-GR" sz="1800" b="0" dirty="0" err="1">
              <a:solidFill>
                <a:schemeClr val="tx1"/>
              </a:solidFill>
              <a:latin typeface="Segoe UI" panose="020B0502040204020203" pitchFamily="34" charset="0"/>
              <a:ea typeface="Segoe UI" panose="020B0502040204020203" pitchFamily="34" charset="0"/>
              <a:cs typeface="Segoe UI" panose="020B0502040204020203" pitchFamily="34" charset="0"/>
            </a:rPr>
            <a:t>αγροδιατροφικού</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τομέα με Κοινό Σήμα Ποιότητας </a:t>
          </a:r>
        </a:p>
      </dgm:t>
    </dgm:pt>
    <dgm:pt modelId="{A7EC71C2-251D-4782-B459-BA96A3357598}" type="par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για την ανάπτυξη του Ορεινού Τουρισμού, σύμφωνα με τις επιτρεπόμενες δράσεις του ΠΔ 601/2021 </a:t>
          </a:r>
        </a:p>
      </dgm:t>
    </dgm:pt>
    <dgm:pt modelId="{D7D083DD-F71C-4859-A710-B7525F14AB70}" type="par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σε Διακρατικές Συνεργασίες και Δικτύωση</a:t>
          </a:r>
        </a:p>
      </dgm:t>
    </dgm:pt>
    <dgm:pt modelId="{C5D7CD2F-8413-41AA-8D4D-E0473C278C4C}" type="par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FC9683B8-1BB2-4465-94F0-484AEDCDDB3B}">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Ανάδειξη νέων μορφών τουρισμού (π.χ. σύνδεση με τις αλιευτικές δραστηριότητες)</a:t>
          </a:r>
        </a:p>
      </dgm:t>
    </dgm:pt>
    <dgm:pt modelId="{855B56FC-405B-4BF5-976C-0AECE0FB9F4C}" type="parTrans" cxnId="{8696B6FC-DD7A-41B2-8F33-9091120AF12D}">
      <dgm:prSet/>
      <dgm:spPr/>
      <dgm:t>
        <a:bodyPr/>
        <a:lstStyle/>
        <a:p>
          <a:pPr algn="just"/>
          <a:endParaRPr lang="el-GR" b="0">
            <a:solidFill>
              <a:schemeClr val="tx1"/>
            </a:solidFill>
          </a:endParaRPr>
        </a:p>
      </dgm:t>
    </dgm:pt>
    <dgm:pt modelId="{B2A0155B-06F3-4899-BA35-E9B6D473E5F2}" type="sibTrans" cxnId="{8696B6FC-DD7A-41B2-8F33-9091120AF12D}">
      <dgm:prSet/>
      <dgm:spPr/>
      <dgm:t>
        <a:bodyPr/>
        <a:lstStyle/>
        <a:p>
          <a:pPr algn="just"/>
          <a:endParaRPr lang="el-GR" b="0">
            <a:solidFill>
              <a:schemeClr val="tx1"/>
            </a:solidFill>
          </a:endParaRPr>
        </a:p>
      </dgm:t>
    </dgm:pt>
    <dgm:pt modelId="{64952032-2A5F-4CD6-A963-9EC4706633A8}">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Ενίσχυση ανθρώπινου δυναμικού για απόκτηση  πιστοποίησης επαγγελματικών γνώσεων / δεξιοτήτων</a:t>
          </a:r>
        </a:p>
      </dgm:t>
    </dgm:pt>
    <dgm:pt modelId="{3ADCCD34-0289-4625-B3B0-74C37E347A78}" type="parTrans" cxnId="{8EE0ABF4-D172-4A2F-A2C1-BFC0BC3B9245}">
      <dgm:prSet/>
      <dgm:spPr/>
      <dgm:t>
        <a:bodyPr/>
        <a:lstStyle/>
        <a:p>
          <a:pPr algn="just"/>
          <a:endParaRPr lang="el-GR" b="0">
            <a:solidFill>
              <a:schemeClr val="tx1"/>
            </a:solidFill>
          </a:endParaRPr>
        </a:p>
      </dgm:t>
    </dgm:pt>
    <dgm:pt modelId="{D8CFD52E-3934-4211-BF4A-BCB81DC1D30B}" type="sibTrans" cxnId="{8EE0ABF4-D172-4A2F-A2C1-BFC0BC3B9245}">
      <dgm:prSet/>
      <dgm:spPr/>
      <dgm:t>
        <a:bodyPr/>
        <a:lstStyle/>
        <a:p>
          <a:pPr algn="just"/>
          <a:endParaRPr lang="el-GR" b="0">
            <a:solidFill>
              <a:schemeClr val="tx1"/>
            </a:solidFill>
          </a:endParaRPr>
        </a:p>
      </dgm:t>
    </dgm:pt>
    <dgm:pt modelId="{80AB1DE8-E37E-4064-A762-1BBF013A70C1}">
      <dgm:prSet custT="1"/>
      <dgm:spPr/>
      <dgm:t>
        <a:bodyPr/>
        <a:lstStyle/>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Προβολή – Προώθηση </a:t>
          </a:r>
          <a:r>
            <a:rPr lang="el-GR" sz="1800" b="0" dirty="0" err="1">
              <a:solidFill>
                <a:schemeClr val="tx1"/>
              </a:solidFill>
              <a:latin typeface="Segoe UI" panose="020B0502040204020203" pitchFamily="34" charset="0"/>
              <a:ea typeface="Segoe UI" panose="020B0502040204020203" pitchFamily="34" charset="0"/>
              <a:cs typeface="Segoe UI" panose="020B0502040204020203" pitchFamily="34" charset="0"/>
            </a:rPr>
            <a:t>τουριστικο</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-πολιτιστικών πακέτων</a:t>
          </a:r>
        </a:p>
      </dgm:t>
    </dgm:pt>
    <dgm:pt modelId="{EE7C57C9-C434-49CC-8DFE-F95F8BEF8EB1}" type="parTrans" cxnId="{B17B4079-EAC7-4010-90BA-7946BA92EE84}">
      <dgm:prSet/>
      <dgm:spPr/>
      <dgm:t>
        <a:bodyPr/>
        <a:lstStyle/>
        <a:p>
          <a:pPr algn="just"/>
          <a:endParaRPr lang="el-GR" b="0">
            <a:solidFill>
              <a:schemeClr val="tx1"/>
            </a:solidFill>
          </a:endParaRPr>
        </a:p>
      </dgm:t>
    </dgm:pt>
    <dgm:pt modelId="{DFC37202-4CEA-4D40-ABC6-A3FCEDBF2CE8}" type="sibTrans" cxnId="{B17B4079-EAC7-4010-90BA-7946BA92EE84}">
      <dgm:prSet/>
      <dgm:spPr/>
      <dgm:t>
        <a:bodyPr/>
        <a:lstStyle/>
        <a:p>
          <a:pPr algn="just"/>
          <a:endParaRPr lang="el-GR" b="0">
            <a:solidFill>
              <a:schemeClr val="tx1"/>
            </a:solidFill>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8" custScaleX="138881"/>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8" custScaleY="63599"/>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7"/>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8" custScaleY="94038"/>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7"/>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8" custScaleY="112070"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7"/>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8" custScaleY="67519"/>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7"/>
      <dgm:spPr/>
    </dgm:pt>
    <dgm:pt modelId="{7164294C-700A-49BE-8060-8877E453D475}" type="pres">
      <dgm:prSet presAssocID="{E977EB64-6F6C-46EA-BF0D-544B3E294616}" presName="vertSpace2b" presStyleCnt="0"/>
      <dgm:spPr/>
    </dgm:pt>
    <dgm:pt modelId="{93C1030C-B3F5-4CBF-962E-115C881146A3}" type="pres">
      <dgm:prSet presAssocID="{FC9683B8-1BB2-4465-94F0-484AEDCDDB3B}" presName="horz2" presStyleCnt="0"/>
      <dgm:spPr/>
    </dgm:pt>
    <dgm:pt modelId="{0BED02A7-AF30-42C5-919D-B662D59DAC50}" type="pres">
      <dgm:prSet presAssocID="{FC9683B8-1BB2-4465-94F0-484AEDCDDB3B}" presName="horzSpace2" presStyleCnt="0"/>
      <dgm:spPr/>
    </dgm:pt>
    <dgm:pt modelId="{34E1FBDD-F93E-4728-99AD-680D054A43C8}" type="pres">
      <dgm:prSet presAssocID="{FC9683B8-1BB2-4465-94F0-484AEDCDDB3B}" presName="tx2" presStyleLbl="revTx" presStyleIdx="5" presStyleCnt="8"/>
      <dgm:spPr/>
    </dgm:pt>
    <dgm:pt modelId="{0CF2F1EA-03DC-4DE7-BBDC-B98F19C5438A}" type="pres">
      <dgm:prSet presAssocID="{FC9683B8-1BB2-4465-94F0-484AEDCDDB3B}" presName="vert2" presStyleCnt="0"/>
      <dgm:spPr/>
    </dgm:pt>
    <dgm:pt modelId="{2B7433B1-3F06-4264-A940-7746935A1039}" type="pres">
      <dgm:prSet presAssocID="{FC9683B8-1BB2-4465-94F0-484AEDCDDB3B}" presName="thinLine2b" presStyleLbl="callout" presStyleIdx="4" presStyleCnt="7"/>
      <dgm:spPr/>
    </dgm:pt>
    <dgm:pt modelId="{038C10B0-5CD3-4CCE-AF96-6B378F0CFA69}" type="pres">
      <dgm:prSet presAssocID="{FC9683B8-1BB2-4465-94F0-484AEDCDDB3B}" presName="vertSpace2b" presStyleCnt="0"/>
      <dgm:spPr/>
    </dgm:pt>
    <dgm:pt modelId="{91DF365C-E578-41DB-9B9D-E365BBBBD5A5}" type="pres">
      <dgm:prSet presAssocID="{64952032-2A5F-4CD6-A963-9EC4706633A8}" presName="horz2" presStyleCnt="0"/>
      <dgm:spPr/>
    </dgm:pt>
    <dgm:pt modelId="{E5B6A27E-8C16-4406-A6B0-1EFC8788EB2A}" type="pres">
      <dgm:prSet presAssocID="{64952032-2A5F-4CD6-A963-9EC4706633A8}" presName="horzSpace2" presStyleCnt="0"/>
      <dgm:spPr/>
    </dgm:pt>
    <dgm:pt modelId="{EAE7198E-24A2-4AFC-A406-4AC374AC9D58}" type="pres">
      <dgm:prSet presAssocID="{64952032-2A5F-4CD6-A963-9EC4706633A8}" presName="tx2" presStyleLbl="revTx" presStyleIdx="6" presStyleCnt="8"/>
      <dgm:spPr/>
    </dgm:pt>
    <dgm:pt modelId="{584B4122-04E1-4B9C-AC42-6894693B0B88}" type="pres">
      <dgm:prSet presAssocID="{64952032-2A5F-4CD6-A963-9EC4706633A8}" presName="vert2" presStyleCnt="0"/>
      <dgm:spPr/>
    </dgm:pt>
    <dgm:pt modelId="{E1D28DBF-0C3D-4F28-9D3F-87D7788A9BD2}" type="pres">
      <dgm:prSet presAssocID="{64952032-2A5F-4CD6-A963-9EC4706633A8}" presName="thinLine2b" presStyleLbl="callout" presStyleIdx="5" presStyleCnt="7"/>
      <dgm:spPr/>
    </dgm:pt>
    <dgm:pt modelId="{01091BFA-7B8B-432E-B658-FC164B0D462C}" type="pres">
      <dgm:prSet presAssocID="{64952032-2A5F-4CD6-A963-9EC4706633A8}" presName="vertSpace2b" presStyleCnt="0"/>
      <dgm:spPr/>
    </dgm:pt>
    <dgm:pt modelId="{3A5A15DE-1213-4DE9-AE76-E3E523C411AF}" type="pres">
      <dgm:prSet presAssocID="{80AB1DE8-E37E-4064-A762-1BBF013A70C1}" presName="horz2" presStyleCnt="0"/>
      <dgm:spPr/>
    </dgm:pt>
    <dgm:pt modelId="{BAAC1089-ADAB-47BC-98D4-1026EB9AD8AB}" type="pres">
      <dgm:prSet presAssocID="{80AB1DE8-E37E-4064-A762-1BBF013A70C1}" presName="horzSpace2" presStyleCnt="0"/>
      <dgm:spPr/>
    </dgm:pt>
    <dgm:pt modelId="{0542C9F9-2DF6-4355-AD7A-09B1A23A3939}" type="pres">
      <dgm:prSet presAssocID="{80AB1DE8-E37E-4064-A762-1BBF013A70C1}" presName="tx2" presStyleLbl="revTx" presStyleIdx="7" presStyleCnt="8" custScaleY="71284"/>
      <dgm:spPr/>
    </dgm:pt>
    <dgm:pt modelId="{465B5FB4-58B4-4849-B7FC-12839A7E7455}" type="pres">
      <dgm:prSet presAssocID="{80AB1DE8-E37E-4064-A762-1BBF013A70C1}" presName="vert2" presStyleCnt="0"/>
      <dgm:spPr/>
    </dgm:pt>
    <dgm:pt modelId="{5323E0DE-BC24-42FC-A8E8-A18274B15EB2}" type="pres">
      <dgm:prSet presAssocID="{80AB1DE8-E37E-4064-A762-1BBF013A70C1}" presName="thinLine2b" presStyleLbl="callout" presStyleIdx="6" presStyleCnt="7"/>
      <dgm:spPr/>
    </dgm:pt>
    <dgm:pt modelId="{F3E629FB-F8C1-4D8E-9969-441436E76A4C}" type="pres">
      <dgm:prSet presAssocID="{80AB1DE8-E37E-4064-A762-1BBF013A70C1}"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22D68641-D33B-4EE5-8C19-5AFFC0CE7E59}" type="presOf" srcId="{FC9683B8-1BB2-4465-94F0-484AEDCDDB3B}" destId="{34E1FBDD-F93E-4728-99AD-680D054A43C8}" srcOrd="0" destOrd="0" presId="urn:microsoft.com/office/officeart/2008/layout/LinedList"/>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17B4079-EAC7-4010-90BA-7946BA92EE84}" srcId="{2FFE73C8-337A-4011-91F8-A4E93FD725BA}" destId="{80AB1DE8-E37E-4064-A762-1BBF013A70C1}" srcOrd="6" destOrd="0" parTransId="{EE7C57C9-C434-49CC-8DFE-F95F8BEF8EB1}" sibTransId="{DFC37202-4CEA-4D40-ABC6-A3FCEDBF2CE8}"/>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7B6D8B5-57A0-49AB-9FCD-A239CE49829F}" type="presOf" srcId="{80AB1DE8-E37E-4064-A762-1BBF013A70C1}" destId="{0542C9F9-2DF6-4355-AD7A-09B1A23A3939}" srcOrd="0" destOrd="0" presId="urn:microsoft.com/office/officeart/2008/layout/LinedList"/>
    <dgm:cxn modelId="{A42949B9-7116-4173-9682-2797DDFC1A13}" type="presOf" srcId="{64952032-2A5F-4CD6-A963-9EC4706633A8}" destId="{EAE7198E-24A2-4AFC-A406-4AC374AC9D58}"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8EE0ABF4-D172-4A2F-A2C1-BFC0BC3B9245}" srcId="{2FFE73C8-337A-4011-91F8-A4E93FD725BA}" destId="{64952032-2A5F-4CD6-A963-9EC4706633A8}" srcOrd="5" destOrd="0" parTransId="{3ADCCD34-0289-4625-B3B0-74C37E347A78}" sibTransId="{D8CFD52E-3934-4211-BF4A-BCB81DC1D30B}"/>
    <dgm:cxn modelId="{8696B6FC-DD7A-41B2-8F33-9091120AF12D}" srcId="{2FFE73C8-337A-4011-91F8-A4E93FD725BA}" destId="{FC9683B8-1BB2-4465-94F0-484AEDCDDB3B}" srcOrd="4" destOrd="0" parTransId="{855B56FC-405B-4BF5-976C-0AECE0FB9F4C}" sibTransId="{B2A0155B-06F3-4899-BA35-E9B6D473E5F2}"/>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 modelId="{D68A222E-528B-4D01-AB2B-B30A7A1E8248}" type="presParOf" srcId="{CFF87CF6-C767-47B8-B86F-724D608B3B24}" destId="{93C1030C-B3F5-4CBF-962E-115C881146A3}" srcOrd="13" destOrd="0" presId="urn:microsoft.com/office/officeart/2008/layout/LinedList"/>
    <dgm:cxn modelId="{DE2DEAEB-F80B-406E-BEDD-1F30E566BA82}" type="presParOf" srcId="{93C1030C-B3F5-4CBF-962E-115C881146A3}" destId="{0BED02A7-AF30-42C5-919D-B662D59DAC50}" srcOrd="0" destOrd="0" presId="urn:microsoft.com/office/officeart/2008/layout/LinedList"/>
    <dgm:cxn modelId="{19E20A04-B73A-4B6A-BCD9-3D9F5A7F2F31}" type="presParOf" srcId="{93C1030C-B3F5-4CBF-962E-115C881146A3}" destId="{34E1FBDD-F93E-4728-99AD-680D054A43C8}" srcOrd="1" destOrd="0" presId="urn:microsoft.com/office/officeart/2008/layout/LinedList"/>
    <dgm:cxn modelId="{1DE5F8C9-5F16-4A9B-BF2D-8586D15DAB8D}" type="presParOf" srcId="{93C1030C-B3F5-4CBF-962E-115C881146A3}" destId="{0CF2F1EA-03DC-4DE7-BBDC-B98F19C5438A}" srcOrd="2" destOrd="0" presId="urn:microsoft.com/office/officeart/2008/layout/LinedList"/>
    <dgm:cxn modelId="{90C41489-682B-4B75-B418-17A40BE373F9}" type="presParOf" srcId="{CFF87CF6-C767-47B8-B86F-724D608B3B24}" destId="{2B7433B1-3F06-4264-A940-7746935A1039}" srcOrd="14" destOrd="0" presId="urn:microsoft.com/office/officeart/2008/layout/LinedList"/>
    <dgm:cxn modelId="{BE6BFB20-AB83-46F5-ABB7-18E6623D921A}" type="presParOf" srcId="{CFF87CF6-C767-47B8-B86F-724D608B3B24}" destId="{038C10B0-5CD3-4CCE-AF96-6B378F0CFA69}" srcOrd="15" destOrd="0" presId="urn:microsoft.com/office/officeart/2008/layout/LinedList"/>
    <dgm:cxn modelId="{AA84BD1F-8BD0-460D-A85B-877D73BBA9D6}" type="presParOf" srcId="{CFF87CF6-C767-47B8-B86F-724D608B3B24}" destId="{91DF365C-E578-41DB-9B9D-E365BBBBD5A5}" srcOrd="16" destOrd="0" presId="urn:microsoft.com/office/officeart/2008/layout/LinedList"/>
    <dgm:cxn modelId="{996DE865-B78E-4C19-B0A0-98B00E60D8A1}" type="presParOf" srcId="{91DF365C-E578-41DB-9B9D-E365BBBBD5A5}" destId="{E5B6A27E-8C16-4406-A6B0-1EFC8788EB2A}" srcOrd="0" destOrd="0" presId="urn:microsoft.com/office/officeart/2008/layout/LinedList"/>
    <dgm:cxn modelId="{521FF8B8-FC5A-4D09-8F72-027BC014A91E}" type="presParOf" srcId="{91DF365C-E578-41DB-9B9D-E365BBBBD5A5}" destId="{EAE7198E-24A2-4AFC-A406-4AC374AC9D58}" srcOrd="1" destOrd="0" presId="urn:microsoft.com/office/officeart/2008/layout/LinedList"/>
    <dgm:cxn modelId="{8287B7E1-AE7A-4A69-A79F-6151406EB8FC}" type="presParOf" srcId="{91DF365C-E578-41DB-9B9D-E365BBBBD5A5}" destId="{584B4122-04E1-4B9C-AC42-6894693B0B88}" srcOrd="2" destOrd="0" presId="urn:microsoft.com/office/officeart/2008/layout/LinedList"/>
    <dgm:cxn modelId="{78977494-8439-49BA-A549-B5084C05B504}" type="presParOf" srcId="{CFF87CF6-C767-47B8-B86F-724D608B3B24}" destId="{E1D28DBF-0C3D-4F28-9D3F-87D7788A9BD2}" srcOrd="17" destOrd="0" presId="urn:microsoft.com/office/officeart/2008/layout/LinedList"/>
    <dgm:cxn modelId="{B6D6326F-4CA4-4BCC-B12B-8A8BD1063086}" type="presParOf" srcId="{CFF87CF6-C767-47B8-B86F-724D608B3B24}" destId="{01091BFA-7B8B-432E-B658-FC164B0D462C}" srcOrd="18" destOrd="0" presId="urn:microsoft.com/office/officeart/2008/layout/LinedList"/>
    <dgm:cxn modelId="{EFF82B8D-F19A-44D8-B13A-F99EAC0D145A}" type="presParOf" srcId="{CFF87CF6-C767-47B8-B86F-724D608B3B24}" destId="{3A5A15DE-1213-4DE9-AE76-E3E523C411AF}" srcOrd="19" destOrd="0" presId="urn:microsoft.com/office/officeart/2008/layout/LinedList"/>
    <dgm:cxn modelId="{E171ECFE-9DD6-421B-A632-CFB1C1BD3275}" type="presParOf" srcId="{3A5A15DE-1213-4DE9-AE76-E3E523C411AF}" destId="{BAAC1089-ADAB-47BC-98D4-1026EB9AD8AB}" srcOrd="0" destOrd="0" presId="urn:microsoft.com/office/officeart/2008/layout/LinedList"/>
    <dgm:cxn modelId="{430DD631-7A79-4785-BD7D-A16CDC58B9BC}" type="presParOf" srcId="{3A5A15DE-1213-4DE9-AE76-E3E523C411AF}" destId="{0542C9F9-2DF6-4355-AD7A-09B1A23A3939}" srcOrd="1" destOrd="0" presId="urn:microsoft.com/office/officeart/2008/layout/LinedList"/>
    <dgm:cxn modelId="{FBBCB2C9-EAAF-4DD7-8126-A6D7E934611B}" type="presParOf" srcId="{3A5A15DE-1213-4DE9-AE76-E3E523C411AF}" destId="{465B5FB4-58B4-4849-B7FC-12839A7E7455}" srcOrd="2" destOrd="0" presId="urn:microsoft.com/office/officeart/2008/layout/LinedList"/>
    <dgm:cxn modelId="{FF8CA5B9-D7D2-4117-920C-F05E79133468}" type="presParOf" srcId="{CFF87CF6-C767-47B8-B86F-724D608B3B24}" destId="{5323E0DE-BC24-42FC-A8E8-A18274B15EB2}" srcOrd="20" destOrd="0" presId="urn:microsoft.com/office/officeart/2008/layout/LinedList"/>
    <dgm:cxn modelId="{B9B46B76-29F5-4C30-984E-D58129189235}" type="presParOf" srcId="{CFF87CF6-C767-47B8-B86F-724D608B3B24}" destId="{F3E629FB-F8C1-4D8E-9969-441436E76A4C}" srcOrd="2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Προώθηση της Κοινωνικής Συνοχής</a:t>
          </a:r>
        </a:p>
      </dgm:t>
    </dgm:pt>
    <dgm:pt modelId="{DB000FBE-7C9E-4BD7-943E-ECC40755461C}" type="par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Ψηφιακή υποδομή </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Κατάρτισης της νεολαίας της υπαίθρου σε σύνδεση με τις τοπικές οικονομικές ανάγκες και υφιστάμενους πόρους </a:t>
          </a:r>
        </a:p>
      </dgm:t>
    </dgm:pt>
    <dgm:pt modelId="{67FFA772-D87C-4475-8D64-52F925D1712C}" type="par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Αγροτικά Εργαστήρια </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για τόνωση της αγροτικής καινοτομίας, με προσέγγιση από κάτω προς τα πάνω, ενθάρρυνση της δημιουργίας νέων εταιρειών, ενθάρρυνση άτυπων κοινωνικών δικτύων και συνεργασιών </a:t>
          </a:r>
        </a:p>
      </dgm:t>
    </dgm:pt>
    <dgm:pt modelId="{D7D083DD-F71C-4859-A710-B7525F14AB70}" type="par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FC9683B8-1BB2-4465-94F0-484AEDCDDB3B}">
      <dgm:prSet custT="1"/>
      <dgm:spPr/>
      <dgm:t>
        <a:bodyPr/>
        <a:lstStyle/>
        <a:p>
          <a:pPr algn="just"/>
          <a:r>
            <a:rPr lang="el-GR" sz="1800" b="1" dirty="0">
              <a:solidFill>
                <a:schemeClr val="tx1"/>
              </a:solidFill>
              <a:latin typeface="Segoe UI" panose="020B0502040204020203" pitchFamily="34" charset="0"/>
              <a:ea typeface="Segoe UI" panose="020B0502040204020203" pitchFamily="34" charset="0"/>
              <a:cs typeface="Segoe UI" panose="020B0502040204020203" pitchFamily="34" charset="0"/>
            </a:rPr>
            <a:t>Silver </a:t>
          </a:r>
          <a:r>
            <a:rPr lang="el-GR" sz="1800" b="1" dirty="0" err="1">
              <a:solidFill>
                <a:schemeClr val="tx1"/>
              </a:solidFill>
              <a:latin typeface="Segoe UI" panose="020B0502040204020203" pitchFamily="34" charset="0"/>
              <a:ea typeface="Segoe UI" panose="020B0502040204020203" pitchFamily="34" charset="0"/>
              <a:cs typeface="Segoe UI" panose="020B0502040204020203" pitchFamily="34" charset="0"/>
            </a:rPr>
            <a:t>Economy</a:t>
          </a:r>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Εξασφάλιση προσπελάσιμων και καινοτόμων υπηρεσιών για ενήλικες μεγαλύτερης ηλικίας – Ανάπτυξη νέων επιχειρήσεων παροχής υπηρεσιών </a:t>
          </a:r>
        </a:p>
      </dgm:t>
    </dgm:pt>
    <dgm:pt modelId="{855B56FC-405B-4BF5-976C-0AECE0FB9F4C}" type="parTrans" cxnId="{8696B6FC-DD7A-41B2-8F33-9091120AF12D}">
      <dgm:prSet/>
      <dgm:spPr/>
      <dgm:t>
        <a:bodyPr/>
        <a:lstStyle/>
        <a:p>
          <a:pPr algn="just"/>
          <a:endParaRPr lang="el-GR" b="0">
            <a:solidFill>
              <a:schemeClr val="tx1"/>
            </a:solidFill>
          </a:endParaRPr>
        </a:p>
      </dgm:t>
    </dgm:pt>
    <dgm:pt modelId="{B2A0155B-06F3-4899-BA35-E9B6D473E5F2}" type="sibTrans" cxnId="{8696B6FC-DD7A-41B2-8F33-9091120AF12D}">
      <dgm:prSet/>
      <dgm:spPr/>
      <dgm:t>
        <a:bodyPr/>
        <a:lstStyle/>
        <a:p>
          <a:pPr algn="just"/>
          <a:endParaRPr lang="el-GR" b="0">
            <a:solidFill>
              <a:schemeClr val="tx1"/>
            </a:solidFill>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4" custScaleX="138881"/>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4" custScaleY="145827"/>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3"/>
      <dgm:spPr/>
    </dgm:pt>
    <dgm:pt modelId="{1E18FFC4-3ADB-4C82-AF78-19DBF7B99B9F}" type="pres">
      <dgm:prSet presAssocID="{484A69DD-64D8-4BC4-9C6A-276A0FC54E5D}"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2" presStyleCnt="4" custScaleY="176046"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1" presStyleCnt="3"/>
      <dgm:spPr/>
    </dgm:pt>
    <dgm:pt modelId="{282DD30C-8A5A-438D-929C-2991BA51981B}" type="pres">
      <dgm:prSet presAssocID="{28F3DA07-B3BB-4006-987E-602F551A1979}" presName="vertSpace2b" presStyleCnt="0"/>
      <dgm:spPr/>
    </dgm:pt>
    <dgm:pt modelId="{93C1030C-B3F5-4CBF-962E-115C881146A3}" type="pres">
      <dgm:prSet presAssocID="{FC9683B8-1BB2-4465-94F0-484AEDCDDB3B}" presName="horz2" presStyleCnt="0"/>
      <dgm:spPr/>
    </dgm:pt>
    <dgm:pt modelId="{0BED02A7-AF30-42C5-919D-B662D59DAC50}" type="pres">
      <dgm:prSet presAssocID="{FC9683B8-1BB2-4465-94F0-484AEDCDDB3B}" presName="horzSpace2" presStyleCnt="0"/>
      <dgm:spPr/>
    </dgm:pt>
    <dgm:pt modelId="{34E1FBDD-F93E-4728-99AD-680D054A43C8}" type="pres">
      <dgm:prSet presAssocID="{FC9683B8-1BB2-4465-94F0-484AEDCDDB3B}" presName="tx2" presStyleLbl="revTx" presStyleIdx="3" presStyleCnt="4"/>
      <dgm:spPr/>
    </dgm:pt>
    <dgm:pt modelId="{0CF2F1EA-03DC-4DE7-BBDC-B98F19C5438A}" type="pres">
      <dgm:prSet presAssocID="{FC9683B8-1BB2-4465-94F0-484AEDCDDB3B}" presName="vert2" presStyleCnt="0"/>
      <dgm:spPr/>
    </dgm:pt>
    <dgm:pt modelId="{2B7433B1-3F06-4264-A940-7746935A1039}" type="pres">
      <dgm:prSet presAssocID="{FC9683B8-1BB2-4465-94F0-484AEDCDDB3B}" presName="thinLine2b" presStyleLbl="callout" presStyleIdx="2" presStyleCnt="3"/>
      <dgm:spPr/>
    </dgm:pt>
    <dgm:pt modelId="{038C10B0-5CD3-4CCE-AF96-6B378F0CFA69}" type="pres">
      <dgm:prSet presAssocID="{FC9683B8-1BB2-4465-94F0-484AEDCDDB3B}"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22D68641-D33B-4EE5-8C19-5AFFC0CE7E59}" type="presOf" srcId="{FC9683B8-1BB2-4465-94F0-484AEDCDDB3B}" destId="{34E1FBDD-F93E-4728-99AD-680D054A43C8}" srcOrd="0" destOrd="0" presId="urn:microsoft.com/office/officeart/2008/layout/LinedList"/>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1" destOrd="0" parTransId="{D7D083DD-F71C-4859-A710-B7525F14AB70}" sibTransId="{990731E9-8FD2-424F-B56D-071CCD7A0C88}"/>
    <dgm:cxn modelId="{8696B6FC-DD7A-41B2-8F33-9091120AF12D}" srcId="{2FFE73C8-337A-4011-91F8-A4E93FD725BA}" destId="{FC9683B8-1BB2-4465-94F0-484AEDCDDB3B}" srcOrd="2" destOrd="0" parTransId="{855B56FC-405B-4BF5-976C-0AECE0FB9F4C}" sibTransId="{B2A0155B-06F3-4899-BA35-E9B6D473E5F2}"/>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A1EE1673-5A9D-4BA5-BFD3-3CC238809E5C}" type="presParOf" srcId="{CFF87CF6-C767-47B8-B86F-724D608B3B24}" destId="{BD6505B0-0A67-40EB-8BD3-4FDDC0372B20}" srcOrd="4"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5" destOrd="0" presId="urn:microsoft.com/office/officeart/2008/layout/LinedList"/>
    <dgm:cxn modelId="{05F54D72-8D14-422F-9D54-F9596CB669AA}" type="presParOf" srcId="{CFF87CF6-C767-47B8-B86F-724D608B3B24}" destId="{282DD30C-8A5A-438D-929C-2991BA51981B}" srcOrd="6" destOrd="0" presId="urn:microsoft.com/office/officeart/2008/layout/LinedList"/>
    <dgm:cxn modelId="{D68A222E-528B-4D01-AB2B-B30A7A1E8248}" type="presParOf" srcId="{CFF87CF6-C767-47B8-B86F-724D608B3B24}" destId="{93C1030C-B3F5-4CBF-962E-115C881146A3}" srcOrd="7" destOrd="0" presId="urn:microsoft.com/office/officeart/2008/layout/LinedList"/>
    <dgm:cxn modelId="{DE2DEAEB-F80B-406E-BEDD-1F30E566BA82}" type="presParOf" srcId="{93C1030C-B3F5-4CBF-962E-115C881146A3}" destId="{0BED02A7-AF30-42C5-919D-B662D59DAC50}" srcOrd="0" destOrd="0" presId="urn:microsoft.com/office/officeart/2008/layout/LinedList"/>
    <dgm:cxn modelId="{19E20A04-B73A-4B6A-BCD9-3D9F5A7F2F31}" type="presParOf" srcId="{93C1030C-B3F5-4CBF-962E-115C881146A3}" destId="{34E1FBDD-F93E-4728-99AD-680D054A43C8}" srcOrd="1" destOrd="0" presId="urn:microsoft.com/office/officeart/2008/layout/LinedList"/>
    <dgm:cxn modelId="{1DE5F8C9-5F16-4A9B-BF2D-8586D15DAB8D}" type="presParOf" srcId="{93C1030C-B3F5-4CBF-962E-115C881146A3}" destId="{0CF2F1EA-03DC-4DE7-BBDC-B98F19C5438A}" srcOrd="2" destOrd="0" presId="urn:microsoft.com/office/officeart/2008/layout/LinedList"/>
    <dgm:cxn modelId="{90C41489-682B-4B75-B418-17A40BE373F9}" type="presParOf" srcId="{CFF87CF6-C767-47B8-B86F-724D608B3B24}" destId="{2B7433B1-3F06-4264-A940-7746935A1039}" srcOrd="8" destOrd="0" presId="urn:microsoft.com/office/officeart/2008/layout/LinedList"/>
    <dgm:cxn modelId="{BE6BFB20-AB83-46F5-ABB7-18E6623D921A}" type="presParOf" srcId="{CFF87CF6-C767-47B8-B86F-724D608B3B24}" destId="{038C10B0-5CD3-4CCE-AF96-6B378F0CFA69}"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Καταφυγίων</a:t>
          </a:r>
        </a:p>
        <a:p>
          <a:pPr algn="just"/>
          <a:r>
            <a:rPr lang="el-GR" sz="2000" u="sng" dirty="0">
              <a:latin typeface="Segoe UI" panose="020B0502040204020203" pitchFamily="34" charset="0"/>
              <a:cs typeface="Segoe UI" panose="020B0502040204020203" pitchFamily="34" charset="0"/>
            </a:rPr>
            <a:t>Α) Φυλασσόμενα </a:t>
          </a:r>
          <a:endPar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err="1">
              <a:latin typeface="Segoe UI" panose="020B0502040204020203" pitchFamily="34" charset="0"/>
              <a:cs typeface="Segoe UI" panose="020B0502040204020203" pitchFamily="34" charset="0"/>
            </a:rPr>
            <a:t>Σπ</a:t>
          </a:r>
          <a:r>
            <a:rPr lang="el-GR" sz="1800" dirty="0">
              <a:latin typeface="Segoe UI" panose="020B0502040204020203" pitchFamily="34" charset="0"/>
              <a:cs typeface="Segoe UI" panose="020B0502040204020203" pitchFamily="34" charset="0"/>
            </a:rPr>
            <a:t> Αγαπητός, </a:t>
          </a:r>
          <a:r>
            <a:rPr lang="el-GR" sz="1800" dirty="0" err="1">
              <a:latin typeface="Segoe UI" panose="020B0502040204020203" pitchFamily="34" charset="0"/>
              <a:cs typeface="Segoe UI" panose="020B0502040204020203" pitchFamily="34" charset="0"/>
            </a:rPr>
            <a:t>Γιόσος</a:t>
          </a:r>
          <a:r>
            <a:rPr lang="el-GR" sz="1800" dirty="0">
              <a:latin typeface="Segoe UI" panose="020B0502040204020203" pitchFamily="34" charset="0"/>
              <a:cs typeface="Segoe UI" panose="020B0502040204020203" pitchFamily="34" charset="0"/>
            </a:rPr>
            <a:t> Αποστολίδης, Χρήστος </a:t>
          </a:r>
          <a:r>
            <a:rPr lang="el-GR" sz="1800" dirty="0" err="1">
              <a:latin typeface="Segoe UI" panose="020B0502040204020203" pitchFamily="34" charset="0"/>
              <a:cs typeface="Segoe UI" panose="020B0502040204020203" pitchFamily="34" charset="0"/>
            </a:rPr>
            <a:t>Κάκκαλος</a:t>
          </a:r>
          <a:r>
            <a:rPr lang="el-GR" sz="1800" dirty="0">
              <a:latin typeface="Segoe UI" panose="020B0502040204020203" pitchFamily="34" charset="0"/>
              <a:cs typeface="Segoe UI" panose="020B0502040204020203" pitchFamily="34" charset="0"/>
            </a:rPr>
            <a:t>, </a:t>
          </a:r>
          <a:r>
            <a:rPr lang="el-GR" sz="1800" dirty="0" err="1">
              <a:latin typeface="Segoe UI" panose="020B0502040204020203" pitchFamily="34" charset="0"/>
              <a:cs typeface="Segoe UI" panose="020B0502040204020203" pitchFamily="34" charset="0"/>
            </a:rPr>
            <a:t>Πετρόστρουγκας</a:t>
          </a:r>
          <a:r>
            <a:rPr lang="el-GR" sz="1800" dirty="0">
              <a:latin typeface="Segoe UI" panose="020B0502040204020203" pitchFamily="34" charset="0"/>
              <a:cs typeface="Segoe UI" panose="020B0502040204020203" pitchFamily="34" charset="0"/>
            </a:rPr>
            <a:t>, Κορομηλιάς – Δίου και Σταυρού: </a:t>
          </a:r>
          <a:r>
            <a:rPr lang="el-GR" sz="1800" dirty="0">
              <a:latin typeface="Segoe UI" panose="020B0502040204020203" pitchFamily="34" charset="0"/>
              <a:ea typeface="Segoe UI" panose="020B0502040204020203" pitchFamily="34" charset="0"/>
              <a:cs typeface="Segoe UI" panose="020B0502040204020203" pitchFamily="34" charset="0"/>
            </a:rPr>
            <a:t>Αντικατάσταση των υφιστάμενων απορροφητικών βόθρων με μικρούς βιολογικούς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err="1">
              <a:latin typeface="Segoe UI" panose="020B0502040204020203" pitchFamily="34" charset="0"/>
              <a:cs typeface="Segoe UI" panose="020B0502040204020203" pitchFamily="34" charset="0"/>
            </a:rPr>
            <a:t>Γιόσος</a:t>
          </a:r>
          <a:r>
            <a:rPr lang="el-GR" sz="1800" dirty="0">
              <a:latin typeface="Segoe UI" panose="020B0502040204020203" pitchFamily="34" charset="0"/>
              <a:cs typeface="Segoe UI" panose="020B0502040204020203" pitchFamily="34" charset="0"/>
            </a:rPr>
            <a:t> Αποστολίδης: αναβάθμιση των τουαλετών</a:t>
          </a:r>
        </a:p>
        <a:p>
          <a:pPr algn="just"/>
          <a:r>
            <a:rPr lang="el-GR" sz="1800" dirty="0" err="1">
              <a:latin typeface="Segoe UI" panose="020B0502040204020203" pitchFamily="34" charset="0"/>
              <a:cs typeface="Segoe UI" panose="020B0502040204020203" pitchFamily="34" charset="0"/>
            </a:rPr>
            <a:t>Σπ</a:t>
          </a:r>
          <a:r>
            <a:rPr lang="el-GR" sz="1800" dirty="0">
              <a:latin typeface="Segoe UI" panose="020B0502040204020203" pitchFamily="34" charset="0"/>
              <a:cs typeface="Segoe UI" panose="020B0502040204020203" pitchFamily="34" charset="0"/>
            </a:rPr>
            <a:t>. Αγαπητός: ενεργειακή αναβάθμιση με εγκατάσταση Φ/Β πάνελ στο έδαφος σε μη δασωμένη έκταση πλησίον του καταφυγίου</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dirty="0" err="1">
              <a:latin typeface="Segoe UI" panose="020B0502040204020203" pitchFamily="34" charset="0"/>
              <a:cs typeface="Segoe UI" panose="020B0502040204020203" pitchFamily="34" charset="0"/>
            </a:rPr>
            <a:t>Πετρόστρουγκας</a:t>
          </a:r>
          <a:r>
            <a:rPr lang="el-GR" sz="1800" dirty="0">
              <a:latin typeface="Segoe UI" panose="020B0502040204020203" pitchFamily="34" charset="0"/>
              <a:cs typeface="Segoe UI" panose="020B0502040204020203" pitchFamily="34" charset="0"/>
            </a:rPr>
            <a:t> Κορομηλιάς – Δίου: καθαρισμός των πηγών (</a:t>
          </a:r>
          <a:r>
            <a:rPr lang="el-GR" sz="1800" dirty="0" err="1">
              <a:latin typeface="Segoe UI" panose="020B0502040204020203" pitchFamily="34" charset="0"/>
              <a:cs typeface="Segoe UI" panose="020B0502040204020203" pitchFamily="34" charset="0"/>
            </a:rPr>
            <a:t>Στράγγο</a:t>
          </a:r>
          <a:r>
            <a:rPr lang="el-GR" sz="1800" dirty="0">
              <a:latin typeface="Segoe UI" panose="020B0502040204020203" pitchFamily="34" charset="0"/>
              <a:cs typeface="Segoe UI" panose="020B0502040204020203" pitchFamily="34" charset="0"/>
            </a:rPr>
            <a:t> και </a:t>
          </a:r>
          <a:r>
            <a:rPr lang="el-GR" sz="1800" dirty="0" err="1">
              <a:latin typeface="Segoe UI" panose="020B0502040204020203" pitchFamily="34" charset="0"/>
              <a:cs typeface="Segoe UI" panose="020B0502040204020203" pitchFamily="34" charset="0"/>
            </a:rPr>
            <a:t>Ορλιά</a:t>
          </a:r>
          <a:r>
            <a:rPr lang="el-GR" sz="1800" dirty="0">
              <a:latin typeface="Segoe UI" panose="020B0502040204020203" pitchFamily="34" charset="0"/>
              <a:cs typeface="Segoe UI" panose="020B0502040204020203" pitchFamily="34" charset="0"/>
            </a:rPr>
            <a:t>) και αναβάθμιση των σωληνώσεων και συστημάτων αντλιών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dirty="0">
              <a:latin typeface="Segoe UI" panose="020B0502040204020203" pitchFamily="34" charset="0"/>
              <a:cs typeface="Segoe UI" panose="020B0502040204020203" pitchFamily="34" charset="0"/>
            </a:rPr>
            <a:t>Χρήστος </a:t>
          </a:r>
          <a:r>
            <a:rPr lang="el-GR" sz="1800" dirty="0" err="1">
              <a:latin typeface="Segoe UI" panose="020B0502040204020203" pitchFamily="34" charset="0"/>
              <a:cs typeface="Segoe UI" panose="020B0502040204020203" pitchFamily="34" charset="0"/>
            </a:rPr>
            <a:t>Κάκκαλος</a:t>
          </a:r>
          <a:r>
            <a:rPr lang="el-GR" sz="1800" dirty="0">
              <a:latin typeface="Segoe UI" panose="020B0502040204020203" pitchFamily="34" charset="0"/>
              <a:cs typeface="Segoe UI" panose="020B0502040204020203" pitchFamily="34" charset="0"/>
            </a:rPr>
            <a:t>: προσθήκη και αναβάθμιση του προαύλιου χώρου</a:t>
          </a:r>
        </a:p>
        <a:p>
          <a:pPr algn="just"/>
          <a:r>
            <a:rPr lang="el-GR" sz="1800" dirty="0">
              <a:latin typeface="Segoe UI" panose="020B0502040204020203" pitchFamily="34" charset="0"/>
              <a:cs typeface="Segoe UI" panose="020B0502040204020203" pitchFamily="34" charset="0"/>
            </a:rPr>
            <a:t>Σταυρού: ενεργειακή αναβάθμιση με συνδυασμένο σύστημα Φ/Β και Α/Γ</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C5D7CD2F-8413-41AA-8D4D-E0473C278C4C}" type="par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FC9683B8-1BB2-4465-94F0-484AEDCDDB3B}">
      <dgm:prSet custT="1"/>
      <dgm:spPr/>
      <dgm:t>
        <a:bodyPr/>
        <a:lstStyle/>
        <a:p>
          <a:pPr algn="just"/>
          <a:r>
            <a:rPr lang="el-GR" sz="1800" dirty="0">
              <a:latin typeface="Segoe UI" panose="020B0502040204020203" pitchFamily="34" charset="0"/>
              <a:cs typeface="Segoe UI" panose="020B0502040204020203" pitchFamily="34" charset="0"/>
            </a:rPr>
            <a:t>Σε όλα τα υπόλοιπα φυλασσόμενα καταφύγια: κατασκευή επιπλέον δεξαμενών για την εξασφάλιση επάρκειας υδροδότησης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55B56FC-405B-4BF5-976C-0AECE0FB9F4C}" type="parTrans" cxnId="{8696B6FC-DD7A-41B2-8F33-9091120AF12D}">
      <dgm:prSet/>
      <dgm:spPr/>
      <dgm:t>
        <a:bodyPr/>
        <a:lstStyle/>
        <a:p>
          <a:pPr algn="just"/>
          <a:endParaRPr lang="el-GR" sz="1800" b="0">
            <a:solidFill>
              <a:schemeClr val="tx1"/>
            </a:solidFill>
            <a:latin typeface="Segoe UI" panose="020B0502040204020203" pitchFamily="34" charset="0"/>
            <a:cs typeface="Segoe UI" panose="020B0502040204020203" pitchFamily="34" charset="0"/>
          </a:endParaRPr>
        </a:p>
      </dgm:t>
    </dgm:pt>
    <dgm:pt modelId="{B2A0155B-06F3-4899-BA35-E9B6D473E5F2}" type="sibTrans" cxnId="{8696B6FC-DD7A-41B2-8F33-9091120AF12D}">
      <dgm:prSet/>
      <dgm:spPr/>
      <dgm:t>
        <a:bodyPr/>
        <a:lstStyle/>
        <a:p>
          <a:pPr algn="just"/>
          <a:endParaRPr lang="el-GR" sz="1800" b="0">
            <a:solidFill>
              <a:schemeClr val="tx1"/>
            </a:solidFill>
            <a:latin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6" custScaleX="138881"/>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6" custScaleX="103560" custScaleY="146591"/>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5"/>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6" custScaleY="143331"/>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5"/>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6" custScaleY="137401"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5"/>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6" custScaleX="110899" custScaleY="102845"/>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5"/>
      <dgm:spPr/>
    </dgm:pt>
    <dgm:pt modelId="{7164294C-700A-49BE-8060-8877E453D475}" type="pres">
      <dgm:prSet presAssocID="{E977EB64-6F6C-46EA-BF0D-544B3E294616}" presName="vertSpace2b" presStyleCnt="0"/>
      <dgm:spPr/>
    </dgm:pt>
    <dgm:pt modelId="{93C1030C-B3F5-4CBF-962E-115C881146A3}" type="pres">
      <dgm:prSet presAssocID="{FC9683B8-1BB2-4465-94F0-484AEDCDDB3B}" presName="horz2" presStyleCnt="0"/>
      <dgm:spPr/>
    </dgm:pt>
    <dgm:pt modelId="{0BED02A7-AF30-42C5-919D-B662D59DAC50}" type="pres">
      <dgm:prSet presAssocID="{FC9683B8-1BB2-4465-94F0-484AEDCDDB3B}" presName="horzSpace2" presStyleCnt="0"/>
      <dgm:spPr/>
    </dgm:pt>
    <dgm:pt modelId="{34E1FBDD-F93E-4728-99AD-680D054A43C8}" type="pres">
      <dgm:prSet presAssocID="{FC9683B8-1BB2-4465-94F0-484AEDCDDB3B}" presName="tx2" presStyleLbl="revTx" presStyleIdx="5" presStyleCnt="6"/>
      <dgm:spPr/>
    </dgm:pt>
    <dgm:pt modelId="{0CF2F1EA-03DC-4DE7-BBDC-B98F19C5438A}" type="pres">
      <dgm:prSet presAssocID="{FC9683B8-1BB2-4465-94F0-484AEDCDDB3B}" presName="vert2" presStyleCnt="0"/>
      <dgm:spPr/>
    </dgm:pt>
    <dgm:pt modelId="{2B7433B1-3F06-4264-A940-7746935A1039}" type="pres">
      <dgm:prSet presAssocID="{FC9683B8-1BB2-4465-94F0-484AEDCDDB3B}" presName="thinLine2b" presStyleLbl="callout" presStyleIdx="4" presStyleCnt="5"/>
      <dgm:spPr/>
    </dgm:pt>
    <dgm:pt modelId="{038C10B0-5CD3-4CCE-AF96-6B378F0CFA69}" type="pres">
      <dgm:prSet presAssocID="{FC9683B8-1BB2-4465-94F0-484AEDCDDB3B}"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22D68641-D33B-4EE5-8C19-5AFFC0CE7E59}" type="presOf" srcId="{FC9683B8-1BB2-4465-94F0-484AEDCDDB3B}" destId="{34E1FBDD-F93E-4728-99AD-680D054A43C8}" srcOrd="0" destOrd="0" presId="urn:microsoft.com/office/officeart/2008/layout/LinedList"/>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8696B6FC-DD7A-41B2-8F33-9091120AF12D}" srcId="{2FFE73C8-337A-4011-91F8-A4E93FD725BA}" destId="{FC9683B8-1BB2-4465-94F0-484AEDCDDB3B}" srcOrd="4" destOrd="0" parTransId="{855B56FC-405B-4BF5-976C-0AECE0FB9F4C}" sibTransId="{B2A0155B-06F3-4899-BA35-E9B6D473E5F2}"/>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 modelId="{D68A222E-528B-4D01-AB2B-B30A7A1E8248}" type="presParOf" srcId="{CFF87CF6-C767-47B8-B86F-724D608B3B24}" destId="{93C1030C-B3F5-4CBF-962E-115C881146A3}" srcOrd="13" destOrd="0" presId="urn:microsoft.com/office/officeart/2008/layout/LinedList"/>
    <dgm:cxn modelId="{DE2DEAEB-F80B-406E-BEDD-1F30E566BA82}" type="presParOf" srcId="{93C1030C-B3F5-4CBF-962E-115C881146A3}" destId="{0BED02A7-AF30-42C5-919D-B662D59DAC50}" srcOrd="0" destOrd="0" presId="urn:microsoft.com/office/officeart/2008/layout/LinedList"/>
    <dgm:cxn modelId="{19E20A04-B73A-4B6A-BCD9-3D9F5A7F2F31}" type="presParOf" srcId="{93C1030C-B3F5-4CBF-962E-115C881146A3}" destId="{34E1FBDD-F93E-4728-99AD-680D054A43C8}" srcOrd="1" destOrd="0" presId="urn:microsoft.com/office/officeart/2008/layout/LinedList"/>
    <dgm:cxn modelId="{1DE5F8C9-5F16-4A9B-BF2D-8586D15DAB8D}" type="presParOf" srcId="{93C1030C-B3F5-4CBF-962E-115C881146A3}" destId="{0CF2F1EA-03DC-4DE7-BBDC-B98F19C5438A}" srcOrd="2" destOrd="0" presId="urn:microsoft.com/office/officeart/2008/layout/LinedList"/>
    <dgm:cxn modelId="{90C41489-682B-4B75-B418-17A40BE373F9}" type="presParOf" srcId="{CFF87CF6-C767-47B8-B86F-724D608B3B24}" destId="{2B7433B1-3F06-4264-A940-7746935A1039}" srcOrd="14" destOrd="0" presId="urn:microsoft.com/office/officeart/2008/layout/LinedList"/>
    <dgm:cxn modelId="{BE6BFB20-AB83-46F5-ABB7-18E6623D921A}" type="presParOf" srcId="{CFF87CF6-C767-47B8-B86F-724D608B3B24}" destId="{038C10B0-5CD3-4CCE-AF96-6B378F0CFA69}"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Καταφυγίων</a:t>
          </a:r>
        </a:p>
        <a:p>
          <a:pPr algn="just"/>
          <a:r>
            <a:rPr lang="el-GR" sz="2000" u="sng" dirty="0">
              <a:latin typeface="Segoe UI" panose="020B0502040204020203" pitchFamily="34" charset="0"/>
              <a:cs typeface="Segoe UI" panose="020B0502040204020203" pitchFamily="34" charset="0"/>
            </a:rPr>
            <a:t>Α) Μη Φυλασσόμενα </a:t>
          </a:r>
          <a:endPar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a:latin typeface="Segoe UI" panose="020B0502040204020203" pitchFamily="34" charset="0"/>
              <a:cs typeface="Segoe UI" panose="020B0502040204020203" pitchFamily="34" charset="0"/>
            </a:rPr>
            <a:t>Για όλα τα μη φυλασσόμενα καταφύγια, πλην ‘Χρηστάκης’, ‘</a:t>
          </a:r>
          <a:r>
            <a:rPr lang="el-GR" sz="1800" dirty="0" err="1">
              <a:latin typeface="Segoe UI" panose="020B0502040204020203" pitchFamily="34" charset="0"/>
              <a:cs typeface="Segoe UI" panose="020B0502040204020203" pitchFamily="34" charset="0"/>
            </a:rPr>
            <a:t>Μιγκοτζίδης</a:t>
          </a:r>
          <a:r>
            <a:rPr lang="el-GR" sz="1800" dirty="0">
              <a:latin typeface="Segoe UI" panose="020B0502040204020203" pitchFamily="34" charset="0"/>
              <a:cs typeface="Segoe UI" panose="020B0502040204020203" pitchFamily="34" charset="0"/>
            </a:rPr>
            <a:t>’, ‘Άγιος Αντώνιος’ και ‘</a:t>
          </a:r>
          <a:r>
            <a:rPr lang="el-GR" sz="1800" dirty="0" err="1">
              <a:latin typeface="Segoe UI" panose="020B0502040204020203" pitchFamily="34" charset="0"/>
              <a:cs typeface="Segoe UI" panose="020B0502040204020203" pitchFamily="34" charset="0"/>
            </a:rPr>
            <a:t>Σαλατούρα</a:t>
          </a:r>
          <a:r>
            <a:rPr lang="el-GR" sz="1800" dirty="0">
              <a:latin typeface="Segoe UI" panose="020B0502040204020203" pitchFamily="34" charset="0"/>
              <a:cs typeface="Segoe UI" panose="020B0502040204020203" pitchFamily="34" charset="0"/>
            </a:rPr>
            <a:t>’: ασύρματη επικοινωνία</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err="1">
              <a:latin typeface="Segoe UI" panose="020B0502040204020203" pitchFamily="34" charset="0"/>
              <a:cs typeface="Segoe UI" panose="020B0502040204020203" pitchFamily="34" charset="0"/>
            </a:rPr>
            <a:t>Λιβαδάκι</a:t>
          </a:r>
          <a:r>
            <a:rPr lang="el-GR" sz="1800" dirty="0">
              <a:latin typeface="Segoe UI" panose="020B0502040204020203" pitchFamily="34" charset="0"/>
              <a:cs typeface="Segoe UI" panose="020B0502040204020203" pitchFamily="34" charset="0"/>
            </a:rPr>
            <a:t>, Χρηστάκη Πυξάρι-</a:t>
          </a:r>
          <a:r>
            <a:rPr lang="el-GR" sz="1800" dirty="0" err="1">
              <a:latin typeface="Segoe UI" panose="020B0502040204020203" pitchFamily="34" charset="0"/>
              <a:cs typeface="Segoe UI" panose="020B0502040204020203" pitchFamily="34" charset="0"/>
            </a:rPr>
            <a:t>Σαλατούρα</a:t>
          </a:r>
          <a:r>
            <a:rPr lang="el-GR" sz="1800" dirty="0">
              <a:latin typeface="Segoe UI" panose="020B0502040204020203" pitchFamily="34" charset="0"/>
              <a:cs typeface="Segoe UI" panose="020B0502040204020203" pitchFamily="34" charset="0"/>
            </a:rPr>
            <a:t>: επέκταση, φύλαξη (αποσυμφόρηση των δύο κύριων διαδρομών, ανάδειξη νέων δικτύων μονοπατιών και ενίσχυση των τοπικών κοινωνιών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dirty="0">
              <a:latin typeface="Segoe UI" panose="020B0502040204020203" pitchFamily="34" charset="0"/>
              <a:cs typeface="Segoe UI" panose="020B0502040204020203" pitchFamily="34" charset="0"/>
            </a:rPr>
            <a:t>Άγιος Αντώνιος: Καθαρισμός, ανακατασκευή εισόδου και προσθήκη νέων κουφωμάτων, προσθήκη κρεβατιών, κατασκευή τουαλετών (σύνδεσμος μεταξύ ενός μελλοντικού καταφυγίου στο </a:t>
          </a:r>
          <a:r>
            <a:rPr lang="el-GR" sz="1800" dirty="0" err="1">
              <a:latin typeface="Segoe UI" panose="020B0502040204020203" pitchFamily="34" charset="0"/>
              <a:cs typeface="Segoe UI" panose="020B0502040204020203" pitchFamily="34" charset="0"/>
            </a:rPr>
            <a:t>Λιβαδάκι</a:t>
          </a:r>
          <a:r>
            <a:rPr lang="el-GR" sz="1800" dirty="0">
              <a:latin typeface="Segoe UI" panose="020B0502040204020203" pitchFamily="34" charset="0"/>
              <a:cs typeface="Segoe UI" panose="020B0502040204020203" pitchFamily="34" charset="0"/>
            </a:rPr>
            <a:t> και των καταφυγίων</a:t>
          </a:r>
          <a:r>
            <a:rPr lang="en-US" sz="1800" dirty="0">
              <a:latin typeface="Segoe UI" panose="020B0502040204020203" pitchFamily="34" charset="0"/>
              <a:cs typeface="Segoe UI" panose="020B0502040204020203" pitchFamily="34" charset="0"/>
            </a:rPr>
            <a:t> </a:t>
          </a:r>
          <a:r>
            <a:rPr lang="el-GR" sz="1800" dirty="0">
              <a:latin typeface="Segoe UI" panose="020B0502040204020203" pitchFamily="34" charset="0"/>
              <a:cs typeface="Segoe UI" panose="020B0502040204020203" pitchFamily="34" charset="0"/>
            </a:rPr>
            <a:t>στο Οροπέδιο των Μουσών, καθώς και ως ορμητήριο για ορειβατικό σκι το χειμώνα)</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dirty="0">
              <a:latin typeface="Segoe UI" panose="020B0502040204020203" pitchFamily="34" charset="0"/>
              <a:cs typeface="Segoe UI" panose="020B0502040204020203" pitchFamily="34" charset="0"/>
            </a:rPr>
            <a:t>Κώστα </a:t>
          </a:r>
          <a:r>
            <a:rPr lang="el-GR" sz="1800" dirty="0" err="1">
              <a:latin typeface="Segoe UI" panose="020B0502040204020203" pitchFamily="34" charset="0"/>
              <a:cs typeface="Segoe UI" panose="020B0502040204020203" pitchFamily="34" charset="0"/>
            </a:rPr>
            <a:t>Μιγκοτζίδης</a:t>
          </a:r>
          <a:r>
            <a:rPr lang="el-GR" sz="1800" dirty="0">
              <a:latin typeface="Segoe UI" panose="020B0502040204020203" pitchFamily="34" charset="0"/>
              <a:cs typeface="Segoe UI" panose="020B0502040204020203" pitchFamily="34" charset="0"/>
            </a:rPr>
            <a:t>: αναβάθμιση μόνωσης, εγκατάσταση μικρού συστήματος Φ/Β</a:t>
          </a:r>
          <a:r>
            <a:rPr lang="en-US" sz="1800" dirty="0">
              <a:latin typeface="Segoe UI" panose="020B0502040204020203" pitchFamily="34" charset="0"/>
              <a:cs typeface="Segoe UI" panose="020B0502040204020203" pitchFamily="34" charset="0"/>
            </a:rPr>
            <a:t> </a:t>
          </a:r>
          <a:r>
            <a:rPr lang="el-GR" sz="1800" dirty="0">
              <a:latin typeface="Segoe UI" panose="020B0502040204020203" pitchFamily="34" charset="0"/>
              <a:cs typeface="Segoe UI" panose="020B0502040204020203" pitchFamily="34" charset="0"/>
            </a:rPr>
            <a:t>πάνελ, τουαλέτα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C5D7CD2F-8413-41AA-8D4D-E0473C278C4C}" type="par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5" custScaleX="138881"/>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5" custScaleY="103619"/>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4"/>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5" custScaleY="147434"/>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4"/>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5" custScaleY="237762"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4"/>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5" custScaleY="125613"/>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4"/>
      <dgm:spPr/>
    </dgm:pt>
    <dgm:pt modelId="{7164294C-700A-49BE-8060-8877E453D475}" type="pres">
      <dgm:prSet presAssocID="{E977EB64-6F6C-46EA-BF0D-544B3E294616}"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latin typeface="Segoe UI" panose="020B0502040204020203" pitchFamily="34" charset="0"/>
              <a:ea typeface="Segoe UI" panose="020B0502040204020203" pitchFamily="34" charset="0"/>
              <a:cs typeface="Segoe UI" panose="020B0502040204020203" pitchFamily="34" charset="0"/>
            </a:rPr>
            <a:t>Παρεμβάσεις σε Μονοπάτια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Στην δεύτερη κύρια διαδρομή Γκορτσιά – Οροπέδιο Μουσών (θέσεις Κόκα και </a:t>
          </a:r>
          <a:r>
            <a:rPr lang="el-GR" sz="1800" dirty="0" err="1">
              <a:latin typeface="Segoe UI" panose="020B0502040204020203" pitchFamily="34" charset="0"/>
              <a:ea typeface="Segoe UI" panose="020B0502040204020203" pitchFamily="34" charset="0"/>
              <a:cs typeface="Segoe UI" panose="020B0502040204020203" pitchFamily="34" charset="0"/>
            </a:rPr>
            <a:t>Καγκέλια</a:t>
          </a:r>
          <a:r>
            <a:rPr lang="el-GR" sz="1800" dirty="0">
              <a:latin typeface="Segoe UI" panose="020B0502040204020203" pitchFamily="34" charset="0"/>
              <a:ea typeface="Segoe UI" panose="020B0502040204020203" pitchFamily="34" charset="0"/>
              <a:cs typeface="Segoe UI" panose="020B0502040204020203" pitchFamily="34" charset="0"/>
            </a:rPr>
            <a:t>) για περιορισμό της διάβρωσης και διευκόλυνση της διέλευσης των μουλαριών που τροφοδοτούν τα καταφύγια</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Αναβάθμιση και ανάδειξη του δικτύου πεζοπορικών διαδρομών νότια του </a:t>
          </a:r>
          <a:r>
            <a:rPr lang="el-GR" sz="1800" dirty="0" err="1">
              <a:latin typeface="Segoe UI" panose="020B0502040204020203" pitchFamily="34" charset="0"/>
              <a:ea typeface="Segoe UI" panose="020B0502040204020203" pitchFamily="34" charset="0"/>
              <a:cs typeface="Segoe UI" panose="020B0502040204020203" pitchFamily="34" charset="0"/>
            </a:rPr>
            <a:t>Λιτοχώρου</a:t>
          </a:r>
          <a:r>
            <a:rPr lang="el-GR" sz="1800" dirty="0">
              <a:latin typeface="Segoe UI" panose="020B0502040204020203" pitchFamily="34" charset="0"/>
              <a:ea typeface="Segoe UI" panose="020B0502040204020203" pitchFamily="34" charset="0"/>
              <a:cs typeface="Segoe UI" panose="020B0502040204020203" pitchFamily="34" charset="0"/>
            </a:rPr>
            <a:t>: </a:t>
          </a:r>
          <a:r>
            <a:rPr lang="el-GR" sz="1800" dirty="0" err="1">
              <a:latin typeface="Segoe UI" panose="020B0502040204020203" pitchFamily="34" charset="0"/>
              <a:ea typeface="Segoe UI" panose="020B0502040204020203" pitchFamily="34" charset="0"/>
              <a:cs typeface="Segoe UI" panose="020B0502040204020203" pitchFamily="34" charset="0"/>
            </a:rPr>
            <a:t>Άγ</a:t>
          </a:r>
          <a:r>
            <a:rPr lang="el-GR" sz="1800" dirty="0">
              <a:latin typeface="Segoe UI" panose="020B0502040204020203" pitchFamily="34" charset="0"/>
              <a:ea typeface="Segoe UI" panose="020B0502040204020203" pitchFamily="34" charset="0"/>
              <a:cs typeface="Segoe UI" panose="020B0502040204020203" pitchFamily="34" charset="0"/>
            </a:rPr>
            <a:t>. Γιάννης – </a:t>
          </a:r>
          <a:r>
            <a:rPr lang="el-GR" sz="18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dirty="0">
              <a:latin typeface="Segoe UI" panose="020B0502040204020203" pitchFamily="34" charset="0"/>
              <a:ea typeface="Segoe UI" panose="020B0502040204020203" pitchFamily="34" charset="0"/>
              <a:cs typeface="Segoe UI" panose="020B0502040204020203" pitchFamily="34" charset="0"/>
            </a:rPr>
            <a:t> – Μάλτα – Αρβανίτη – </a:t>
          </a:r>
          <a:r>
            <a:rPr lang="el-GR" sz="18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dirty="0">
              <a:latin typeface="Segoe UI" panose="020B0502040204020203" pitchFamily="34" charset="0"/>
              <a:ea typeface="Segoe UI" panose="020B0502040204020203" pitchFamily="34" charset="0"/>
              <a:cs typeface="Segoe UI" panose="020B0502040204020203" pitchFamily="34" charset="0"/>
            </a:rPr>
            <a:t> – Ενιπέας, και σύνδεση τους με το καταφύγιο Άνω Πηγάδι στη Λεπτοκαρυά μέσω υφιστάμενου χωματόδρομου και μονοπατιού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Ανάπτυξη τρίτου κύριου άξονα στο νότιο τμήμα του Ολύμπου, με διαδρομή </a:t>
          </a:r>
          <a:r>
            <a:rPr lang="el-GR" sz="18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dirty="0">
              <a:latin typeface="Segoe UI" panose="020B0502040204020203" pitchFamily="34" charset="0"/>
              <a:ea typeface="Segoe UI" panose="020B0502040204020203" pitchFamily="34" charset="0"/>
              <a:cs typeface="Segoe UI" panose="020B0502040204020203" pitchFamily="34" charset="0"/>
            </a:rPr>
            <a:t> – </a:t>
          </a:r>
          <a:r>
            <a:rPr lang="el-GR" sz="18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dirty="0">
              <a:latin typeface="Segoe UI" panose="020B0502040204020203" pitchFamily="34" charset="0"/>
              <a:ea typeface="Segoe UI" panose="020B0502040204020203" pitchFamily="34" charset="0"/>
              <a:cs typeface="Segoe UI" panose="020B0502040204020203" pitchFamily="34" charset="0"/>
            </a:rPr>
            <a:t> – κορυφές Καλόγερος και Πάγος – Μπάρα – Σκάλα – Σκολιό – </a:t>
          </a:r>
          <a:r>
            <a:rPr lang="el-GR" sz="1800" dirty="0" err="1">
              <a:latin typeface="Segoe UI" panose="020B0502040204020203" pitchFamily="34" charset="0"/>
              <a:ea typeface="Segoe UI" panose="020B0502040204020203" pitchFamily="34" charset="0"/>
              <a:cs typeface="Segoe UI" panose="020B0502040204020203" pitchFamily="34" charset="0"/>
            </a:rPr>
            <a:t>Μύτικας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977EB64-6F6C-46EA-BF0D-544B3E294616}">
      <dgm:prSet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Κατασκευή </a:t>
          </a:r>
          <a:r>
            <a:rPr lang="en-US" sz="1800" dirty="0">
              <a:latin typeface="Segoe UI" panose="020B0502040204020203" pitchFamily="34" charset="0"/>
              <a:ea typeface="Segoe UI" panose="020B0502040204020203" pitchFamily="34" charset="0"/>
              <a:cs typeface="Segoe UI" panose="020B0502040204020203" pitchFamily="34" charset="0"/>
            </a:rPr>
            <a:t>parking </a:t>
          </a:r>
          <a:r>
            <a:rPr lang="el-GR" sz="1800" dirty="0">
              <a:latin typeface="Segoe UI" panose="020B0502040204020203" pitchFamily="34" charset="0"/>
              <a:ea typeface="Segoe UI" panose="020B0502040204020203" pitchFamily="34" charset="0"/>
              <a:cs typeface="Segoe UI" panose="020B0502040204020203" pitchFamily="34" charset="0"/>
            </a:rPr>
            <a:t>και αναψυκτήριου στην αφετηρία του προτεινόμενου τρίτου μονοπατιού, πριν από το εξωκλήσι του Προφήτη Ηλία έξω από το Λιτόχωρο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C5D7CD2F-8413-41AA-8D4D-E0473C278C4C}" type="par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2796815-AEA3-47E1-B2BF-48A474C987C4}" type="sibTrans" cxnId="{11B81F42-1324-4DEB-BB3A-CA9FA0EE2888}">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5" custScaleX="138881"/>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5" custScaleY="180278"/>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4"/>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5" custScaleY="219275"/>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4"/>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5" custScaleY="182153"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4"/>
      <dgm:spPr/>
    </dgm:pt>
    <dgm:pt modelId="{282DD30C-8A5A-438D-929C-2991BA51981B}" type="pres">
      <dgm:prSet presAssocID="{28F3DA07-B3BB-4006-987E-602F551A1979}" presName="vertSpace2b" presStyleCnt="0"/>
      <dgm:spPr/>
    </dgm:pt>
    <dgm:pt modelId="{35991D60-19DB-4C33-939C-F03F0318BE66}" type="pres">
      <dgm:prSet presAssocID="{E977EB64-6F6C-46EA-BF0D-544B3E294616}" presName="horz2" presStyleCnt="0"/>
      <dgm:spPr/>
    </dgm:pt>
    <dgm:pt modelId="{DA930ED8-496A-4FE7-99A7-62A05E227C71}" type="pres">
      <dgm:prSet presAssocID="{E977EB64-6F6C-46EA-BF0D-544B3E294616}" presName="horzSpace2" presStyleCnt="0"/>
      <dgm:spPr/>
    </dgm:pt>
    <dgm:pt modelId="{BDE2091C-E51A-43CD-973D-F33589E90CC2}" type="pres">
      <dgm:prSet presAssocID="{E977EB64-6F6C-46EA-BF0D-544B3E294616}" presName="tx2" presStyleLbl="revTx" presStyleIdx="4" presStyleCnt="5" custScaleY="201060"/>
      <dgm:spPr/>
    </dgm:pt>
    <dgm:pt modelId="{90A0A785-4761-4501-BC53-4000FE2FB794}" type="pres">
      <dgm:prSet presAssocID="{E977EB64-6F6C-46EA-BF0D-544B3E294616}" presName="vert2" presStyleCnt="0"/>
      <dgm:spPr/>
    </dgm:pt>
    <dgm:pt modelId="{736CAE44-1764-4D75-834E-8C9BF7BDCF21}" type="pres">
      <dgm:prSet presAssocID="{E977EB64-6F6C-46EA-BF0D-544B3E294616}" presName="thinLine2b" presStyleLbl="callout" presStyleIdx="3" presStyleCnt="4"/>
      <dgm:spPr/>
    </dgm:pt>
    <dgm:pt modelId="{7164294C-700A-49BE-8060-8877E453D475}" type="pres">
      <dgm:prSet presAssocID="{E977EB64-6F6C-46EA-BF0D-544B3E294616}"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11B81F42-1324-4DEB-BB3A-CA9FA0EE2888}" srcId="{2FFE73C8-337A-4011-91F8-A4E93FD725BA}" destId="{E977EB64-6F6C-46EA-BF0D-544B3E294616}" srcOrd="3" destOrd="0" parTransId="{C5D7CD2F-8413-41AA-8D4D-E0473C278C4C}" sibTransId="{82796815-AEA3-47E1-B2BF-48A474C987C4}"/>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89EE6386-92F8-46EA-A1C4-2EAA45DC370D}" type="presOf" srcId="{E977EB64-6F6C-46EA-BF0D-544B3E294616}" destId="{BDE2091C-E51A-43CD-973D-F33589E90CC2}"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A91E2208-550F-4DA0-99F3-56ACE8148722}" type="presParOf" srcId="{CFF87CF6-C767-47B8-B86F-724D608B3B24}" destId="{35991D60-19DB-4C33-939C-F03F0318BE66}" srcOrd="10" destOrd="0" presId="urn:microsoft.com/office/officeart/2008/layout/LinedList"/>
    <dgm:cxn modelId="{250C095D-3DA1-4B97-9F56-5E703E73BFD7}" type="presParOf" srcId="{35991D60-19DB-4C33-939C-F03F0318BE66}" destId="{DA930ED8-496A-4FE7-99A7-62A05E227C71}" srcOrd="0" destOrd="0" presId="urn:microsoft.com/office/officeart/2008/layout/LinedList"/>
    <dgm:cxn modelId="{8D712C68-348E-4C08-BAF1-B518D5A84373}" type="presParOf" srcId="{35991D60-19DB-4C33-939C-F03F0318BE66}" destId="{BDE2091C-E51A-43CD-973D-F33589E90CC2}" srcOrd="1" destOrd="0" presId="urn:microsoft.com/office/officeart/2008/layout/LinedList"/>
    <dgm:cxn modelId="{DE982647-7D96-45C9-8DBD-FC440A16EC5B}" type="presParOf" srcId="{35991D60-19DB-4C33-939C-F03F0318BE66}" destId="{90A0A785-4761-4501-BC53-4000FE2FB794}" srcOrd="2" destOrd="0" presId="urn:microsoft.com/office/officeart/2008/layout/LinedList"/>
    <dgm:cxn modelId="{E2C2E951-9A8B-4390-8D62-8A4EF136953F}" type="presParOf" srcId="{CFF87CF6-C767-47B8-B86F-724D608B3B24}" destId="{736CAE44-1764-4D75-834E-8C9BF7BDCF21}" srcOrd="11" destOrd="0" presId="urn:microsoft.com/office/officeart/2008/layout/LinedList"/>
    <dgm:cxn modelId="{AD5EDAD8-3612-41B8-829A-999BBA521210}" type="presParOf" srcId="{CFF87CF6-C767-47B8-B86F-724D608B3B24}" destId="{7164294C-700A-49BE-8060-8877E453D475}"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latin typeface="Segoe UI" panose="020B0502040204020203" pitchFamily="34" charset="0"/>
              <a:ea typeface="Segoe UI" panose="020B0502040204020203" pitchFamily="34" charset="0"/>
              <a:cs typeface="Segoe UI" panose="020B0502040204020203" pitchFamily="34" charset="0"/>
            </a:rPr>
            <a:t>Προσβασιμότητα – Οδικό δίκτυο</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Περιορισμένη διάνοιξη στην περιφερειακή ζώνη οδών που είναι απαραίτητες για την προστασία των φυσικών πόρων του Ε.Π.</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Διάνοιξη / βελτίωση δασικών δρόμων αντιπυρικής προστασίας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Κατάργηση της κυκλοφορίας Ι.Χ. οχημάτων (με εξαίρεση για εργαζόμενους στις τουριστικές υποδομές εντός του ΕΠ Ολύμπου, π.χ. διαχειριστές καταφυγίων, υλοτόμοι, αγωγιάτες, κτηνοτρόφοι κ.λπ., και στο μοναστήρι της Ι.Μ. Αγίου Διονυσίου – τεχνίτες, εργάτες, κλπ.) και αντικατάσταση των μέσων κυκλοφορίας με ηλεκτροκίνητα μικρά λεωφορεία (</a:t>
          </a:r>
          <a:r>
            <a:rPr lang="en-US" sz="1800" dirty="0">
              <a:latin typeface="Segoe UI" panose="020B0502040204020203" pitchFamily="34" charset="0"/>
              <a:ea typeface="Segoe UI" panose="020B0502040204020203" pitchFamily="34" charset="0"/>
              <a:cs typeface="Segoe UI" panose="020B0502040204020203" pitchFamily="34" charset="0"/>
            </a:rPr>
            <a:t>mini bus</a:t>
          </a:r>
          <a:r>
            <a:rPr lang="el-GR" sz="1800" dirty="0">
              <a:latin typeface="Segoe UI" panose="020B0502040204020203" pitchFamily="34" charset="0"/>
              <a:ea typeface="Segoe UI" panose="020B0502040204020203" pitchFamily="34" charset="0"/>
              <a:cs typeface="Segoe UI" panose="020B0502040204020203" pitchFamily="34" charset="0"/>
            </a:rPr>
            <a:t> &amp; </a:t>
          </a:r>
          <a:r>
            <a:rPr lang="en-US" sz="1800" dirty="0">
              <a:latin typeface="Segoe UI" panose="020B0502040204020203" pitchFamily="34" charset="0"/>
              <a:ea typeface="Segoe UI" panose="020B0502040204020203" pitchFamily="34" charset="0"/>
              <a:cs typeface="Segoe UI" panose="020B0502040204020203" pitchFamily="34" charset="0"/>
            </a:rPr>
            <a:t>van</a:t>
          </a:r>
          <a:r>
            <a:rPr lang="el-GR" sz="1800" dirty="0">
              <a:latin typeface="Segoe UI" panose="020B0502040204020203" pitchFamily="34" charset="0"/>
              <a:ea typeface="Segoe UI" panose="020B0502040204020203" pitchFamily="34" charset="0"/>
              <a:cs typeface="Segoe UI" panose="020B0502040204020203" pitchFamily="34" charset="0"/>
            </a:rPr>
            <a:t>) τύπου </a:t>
          </a:r>
          <a:r>
            <a:rPr lang="en-US" sz="1800" dirty="0">
              <a:latin typeface="Segoe UI" panose="020B0502040204020203" pitchFamily="34" charset="0"/>
              <a:ea typeface="Segoe UI" panose="020B0502040204020203" pitchFamily="34" charset="0"/>
              <a:cs typeface="Segoe UI" panose="020B0502040204020203" pitchFamily="34" charset="0"/>
            </a:rPr>
            <a:t>Zermatt</a:t>
          </a:r>
          <a:r>
            <a:rPr lang="el-GR" sz="1800" dirty="0">
              <a:latin typeface="Segoe UI" panose="020B0502040204020203" pitchFamily="34" charset="0"/>
              <a:ea typeface="Segoe UI" panose="020B0502040204020203" pitchFamily="34" charset="0"/>
              <a:cs typeface="Segoe UI" panose="020B0502040204020203" pitchFamily="34" charset="0"/>
            </a:rPr>
            <a:t>.</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4"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4" custScaleY="221687"/>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3"/>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4" custScaleY="210625"/>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3"/>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4" custScaleY="450979"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3"/>
      <dgm:spPr/>
    </dgm:pt>
    <dgm:pt modelId="{282DD30C-8A5A-438D-929C-2991BA51981B}" type="pres">
      <dgm:prSet presAssocID="{28F3DA07-B3BB-4006-987E-602F551A1979}"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DB29AC2-937A-4E71-BB91-54C1FA0AAA7E}" srcId="{2FFE73C8-337A-4011-91F8-A4E93FD725BA}" destId="{28F3DA07-B3BB-4006-987E-602F551A1979}" srcOrd="2"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latin typeface="Segoe UI" panose="020B0502040204020203" pitchFamily="34" charset="0"/>
              <a:ea typeface="Segoe UI" panose="020B0502040204020203" pitchFamily="34" charset="0"/>
              <a:cs typeface="Segoe UI" panose="020B0502040204020203" pitchFamily="34" charset="0"/>
            </a:rPr>
            <a:t>Σταθμοί Ελέγχου Εισόδου – Ασφάλιση Ζωής και Ατυχημάτων </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Σταθμός Ελέγχου (1): </a:t>
          </a:r>
          <a:r>
            <a:rPr lang="el-GR" sz="1800" dirty="0">
              <a:latin typeface="Segoe UI" panose="020B0502040204020203" pitchFamily="34" charset="0"/>
              <a:ea typeface="Segoe UI" panose="020B0502040204020203" pitchFamily="34" charset="0"/>
              <a:cs typeface="Segoe UI" panose="020B0502040204020203" pitchFamily="34" charset="0"/>
            </a:rPr>
            <a:t>Στην θέση του παρόντος φυλακίου της ΜΔΕΠΟ</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Σταθμός Ελέγχου (2): </a:t>
          </a:r>
          <a:r>
            <a:rPr lang="el-GR" sz="1800" dirty="0">
              <a:latin typeface="Segoe UI" panose="020B0502040204020203" pitchFamily="34" charset="0"/>
              <a:ea typeface="Segoe UI" panose="020B0502040204020203" pitchFamily="34" charset="0"/>
              <a:cs typeface="Segoe UI" panose="020B0502040204020203" pitchFamily="34" charset="0"/>
            </a:rPr>
            <a:t>Στην θέση του παρόντος φυλακίου στο φαράγγι του Ενιπέα</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Σταθμός Ελέγχου (3): </a:t>
          </a:r>
          <a:r>
            <a:rPr lang="el-GR" sz="1800" dirty="0">
              <a:latin typeface="Segoe UI" panose="020B0502040204020203" pitchFamily="34" charset="0"/>
              <a:ea typeface="Segoe UI" panose="020B0502040204020203" pitchFamily="34" charset="0"/>
              <a:cs typeface="Segoe UI" panose="020B0502040204020203" pitchFamily="34" charset="0"/>
            </a:rPr>
            <a:t>Στην δρόμο Καλύβια </a:t>
          </a:r>
          <a:r>
            <a:rPr lang="el-GR" sz="1800" dirty="0" err="1">
              <a:latin typeface="Segoe UI" panose="020B0502040204020203" pitchFamily="34" charset="0"/>
              <a:ea typeface="Segoe UI" panose="020B0502040204020203" pitchFamily="34" charset="0"/>
              <a:cs typeface="Segoe UI" panose="020B0502040204020203" pitchFamily="34" charset="0"/>
            </a:rPr>
            <a:t>Κοκκινοπλού</a:t>
          </a:r>
          <a:r>
            <a:rPr lang="el-GR" sz="1800" dirty="0">
              <a:latin typeface="Segoe UI" panose="020B0502040204020203" pitchFamily="34" charset="0"/>
              <a:ea typeface="Segoe UI" panose="020B0502040204020203" pitchFamily="34" charset="0"/>
              <a:cs typeface="Segoe UI" panose="020B0502040204020203" pitchFamily="34" charset="0"/>
            </a:rPr>
            <a:t> – καταφύγιο </a:t>
          </a:r>
          <a:r>
            <a:rPr lang="el-GR" sz="1800" dirty="0" err="1">
              <a:latin typeface="Segoe UI" panose="020B0502040204020203" pitchFamily="34" charset="0"/>
              <a:ea typeface="Segoe UI" panose="020B0502040204020203" pitchFamily="34" charset="0"/>
              <a:cs typeface="Segoe UI" panose="020B0502040204020203" pitchFamily="34" charset="0"/>
            </a:rPr>
            <a:t>Χριστάκη</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4C6682-6599-42C6-83B7-836ADBAAA17E}">
      <dgm:prSet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Υποχρεωτική Ασφάλιση</a:t>
          </a:r>
          <a:r>
            <a:rPr lang="el-GR" sz="1800" dirty="0">
              <a:latin typeface="Segoe UI" panose="020B0502040204020203" pitchFamily="34" charset="0"/>
              <a:ea typeface="Segoe UI" panose="020B0502040204020203" pitchFamily="34" charset="0"/>
              <a:cs typeface="Segoe UI" panose="020B0502040204020203" pitchFamily="34" charset="0"/>
            </a:rPr>
            <a:t> των εισερχόμενων ορειβατών και πεζοπόρων</a:t>
          </a:r>
        </a:p>
      </dgm:t>
    </dgm:pt>
    <dgm:pt modelId="{4BDD62AF-409B-41B9-B561-5496A1FDA0DF}" type="parTrans" cxnId="{36CF75BA-FF92-4E55-BE56-3200AFE3AB47}">
      <dgm:prSet/>
      <dgm:spPr/>
      <dgm:t>
        <a:bodyPr/>
        <a:lstStyle/>
        <a:p>
          <a:endParaRPr lang="el-GR"/>
        </a:p>
      </dgm:t>
    </dgm:pt>
    <dgm:pt modelId="{3235488D-4DC4-4496-A845-E7B581E0C3D5}" type="sibTrans" cxnId="{36CF75BA-FF92-4E55-BE56-3200AFE3AB47}">
      <dgm:prSet/>
      <dgm:spPr/>
      <dgm:t>
        <a:bodyPr/>
        <a:lstStyle/>
        <a:p>
          <a:endParaRPr lang="el-GR"/>
        </a:p>
      </dgm:t>
    </dgm:pt>
    <dgm:pt modelId="{C1AEA833-33B3-483B-92B6-1AE2421EF940}">
      <dgm:prSet/>
      <dgm:spPr/>
      <dgm:t>
        <a:bodyPr/>
        <a:lstStyle/>
        <a:p>
          <a:pPr algn="just"/>
          <a:r>
            <a:rPr lang="el-GR" dirty="0"/>
            <a:t>Υποχρεωτική συνοδεία από </a:t>
          </a:r>
          <a:r>
            <a:rPr lang="el-GR" b="1" dirty="0"/>
            <a:t>πιστοποιημένους Οδηγούς Βουνού </a:t>
          </a:r>
        </a:p>
      </dgm:t>
    </dgm:pt>
    <dgm:pt modelId="{5AA2AF18-4A67-47BF-A5B1-4576CD32E96E}" type="parTrans" cxnId="{75629FE9-3B5A-4277-8C1B-8BF82BC2A643}">
      <dgm:prSet/>
      <dgm:spPr/>
      <dgm:t>
        <a:bodyPr/>
        <a:lstStyle/>
        <a:p>
          <a:endParaRPr lang="el-GR"/>
        </a:p>
      </dgm:t>
    </dgm:pt>
    <dgm:pt modelId="{F5B5BCBE-DE4C-40B4-8FB8-3DD07EE2C734}" type="sibTrans" cxnId="{75629FE9-3B5A-4277-8C1B-8BF82BC2A643}">
      <dgm:prSet/>
      <dgm:spPr/>
      <dgm:t>
        <a:bodyPr/>
        <a:lstStyle/>
        <a:p>
          <a:endParaRPr lang="el-G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6"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6" custScaleY="180278"/>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5"/>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6" custScaleY="210625"/>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5"/>
      <dgm:spPr/>
    </dgm:pt>
    <dgm:pt modelId="{D7C0FCA5-5A56-48EB-8415-D769B54A51C2}" type="pres">
      <dgm:prSet presAssocID="{3C5EEB23-58BC-451F-A043-9DA7C729CD3C}" presName="vertSpace2b"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3" presStyleCnt="6" custScaleY="192686"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2" presStyleCnt="5"/>
      <dgm:spPr/>
    </dgm:pt>
    <dgm:pt modelId="{282DD30C-8A5A-438D-929C-2991BA51981B}" type="pres">
      <dgm:prSet presAssocID="{28F3DA07-B3BB-4006-987E-602F551A1979}" presName="vertSpace2b" presStyleCnt="0"/>
      <dgm:spPr/>
    </dgm:pt>
    <dgm:pt modelId="{6B25AAD3-0991-4621-A1C2-8200F0E52ACF}" type="pres">
      <dgm:prSet presAssocID="{E34C6682-6599-42C6-83B7-836ADBAAA17E}" presName="horz2" presStyleCnt="0"/>
      <dgm:spPr/>
    </dgm:pt>
    <dgm:pt modelId="{ED0F5AE6-0581-496B-A80E-74C48B5A399E}" type="pres">
      <dgm:prSet presAssocID="{E34C6682-6599-42C6-83B7-836ADBAAA17E}" presName="horzSpace2" presStyleCnt="0"/>
      <dgm:spPr/>
    </dgm:pt>
    <dgm:pt modelId="{7A824777-932E-42E3-831E-3EF50DFDF809}" type="pres">
      <dgm:prSet presAssocID="{E34C6682-6599-42C6-83B7-836ADBAAA17E}" presName="tx2" presStyleLbl="revTx" presStyleIdx="4" presStyleCnt="6" custScaleY="207532"/>
      <dgm:spPr/>
    </dgm:pt>
    <dgm:pt modelId="{B7796009-4F97-40F7-A8CE-E5F7FF40DB01}" type="pres">
      <dgm:prSet presAssocID="{E34C6682-6599-42C6-83B7-836ADBAAA17E}" presName="vert2" presStyleCnt="0"/>
      <dgm:spPr/>
    </dgm:pt>
    <dgm:pt modelId="{C76E0FF8-0BAE-45C7-A476-32CB67F55CAB}" type="pres">
      <dgm:prSet presAssocID="{E34C6682-6599-42C6-83B7-836ADBAAA17E}" presName="thinLine2b" presStyleLbl="callout" presStyleIdx="3" presStyleCnt="5"/>
      <dgm:spPr/>
    </dgm:pt>
    <dgm:pt modelId="{3513A287-CD8D-4225-B843-F0885865E7D7}" type="pres">
      <dgm:prSet presAssocID="{E34C6682-6599-42C6-83B7-836ADBAAA17E}" presName="vertSpace2b" presStyleCnt="0"/>
      <dgm:spPr/>
    </dgm:pt>
    <dgm:pt modelId="{0EE23094-6783-466B-BA6F-C91657416606}" type="pres">
      <dgm:prSet presAssocID="{C1AEA833-33B3-483B-92B6-1AE2421EF940}" presName="horz2" presStyleCnt="0"/>
      <dgm:spPr/>
    </dgm:pt>
    <dgm:pt modelId="{FF794685-7FC0-4F56-ADF3-03F3677F7C44}" type="pres">
      <dgm:prSet presAssocID="{C1AEA833-33B3-483B-92B6-1AE2421EF940}" presName="horzSpace2" presStyleCnt="0"/>
      <dgm:spPr/>
    </dgm:pt>
    <dgm:pt modelId="{58F5D47C-822D-46FC-81BC-4D01080449D7}" type="pres">
      <dgm:prSet presAssocID="{C1AEA833-33B3-483B-92B6-1AE2421EF940}" presName="tx2" presStyleLbl="revTx" presStyleIdx="5" presStyleCnt="6"/>
      <dgm:spPr/>
    </dgm:pt>
    <dgm:pt modelId="{FB7D9F09-0008-40D8-BB0D-01966D738208}" type="pres">
      <dgm:prSet presAssocID="{C1AEA833-33B3-483B-92B6-1AE2421EF940}" presName="vert2" presStyleCnt="0"/>
      <dgm:spPr/>
    </dgm:pt>
    <dgm:pt modelId="{E08591D6-4F5A-435B-B63C-4CD5EBD0372E}" type="pres">
      <dgm:prSet presAssocID="{C1AEA833-33B3-483B-92B6-1AE2421EF940}" presName="thinLine2b" presStyleLbl="callout" presStyleIdx="4" presStyleCnt="5"/>
      <dgm:spPr/>
    </dgm:pt>
    <dgm:pt modelId="{581A4C0F-974A-4DDB-8D75-4DA99DB28E7E}" type="pres">
      <dgm:prSet presAssocID="{C1AEA833-33B3-483B-92B6-1AE2421EF940}"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FCB88723-10FC-4F73-A37E-635FA47DFEA7}" type="presOf" srcId="{28F3DA07-B3BB-4006-987E-602F551A1979}" destId="{773DF105-915D-4D1E-B687-F2CA5B507AD5}"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C1884D54-57FB-420E-9013-6482D05D2F74}" type="presOf" srcId="{E34C6682-6599-42C6-83B7-836ADBAAA17E}" destId="{7A824777-932E-42E3-831E-3EF50DFDF809}" srcOrd="0" destOrd="0" presId="urn:microsoft.com/office/officeart/2008/layout/LinedList"/>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36CF75BA-FF92-4E55-BE56-3200AFE3AB47}" srcId="{2FFE73C8-337A-4011-91F8-A4E93FD725BA}" destId="{E34C6682-6599-42C6-83B7-836ADBAAA17E}" srcOrd="3" destOrd="0" parTransId="{4BDD62AF-409B-41B9-B561-5496A1FDA0DF}" sibTransId="{3235488D-4DC4-4496-A845-E7B581E0C3D5}"/>
    <dgm:cxn modelId="{3DB29AC2-937A-4E71-BB91-54C1FA0AAA7E}" srcId="{2FFE73C8-337A-4011-91F8-A4E93FD725BA}" destId="{28F3DA07-B3BB-4006-987E-602F551A1979}" srcOrd="2" destOrd="0" parTransId="{D7D083DD-F71C-4859-A710-B7525F14AB70}" sibTransId="{990731E9-8FD2-424F-B56D-071CCD7A0C88}"/>
    <dgm:cxn modelId="{CB396FDE-03B8-45F0-A00C-82B3D8FEB053}" type="presOf" srcId="{C1AEA833-33B3-483B-92B6-1AE2421EF940}" destId="{58F5D47C-822D-46FC-81BC-4D01080449D7}" srcOrd="0" destOrd="0" presId="urn:microsoft.com/office/officeart/2008/layout/LinedList"/>
    <dgm:cxn modelId="{75629FE9-3B5A-4277-8C1B-8BF82BC2A643}" srcId="{2FFE73C8-337A-4011-91F8-A4E93FD725BA}" destId="{C1AEA833-33B3-483B-92B6-1AE2421EF940}" srcOrd="4" destOrd="0" parTransId="{5AA2AF18-4A67-47BF-A5B1-4576CD32E96E}" sibTransId="{F5B5BCBE-DE4C-40B4-8FB8-3DD07EE2C734}"/>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A1EE1673-5A9D-4BA5-BFD3-3CC238809E5C}" type="presParOf" srcId="{CFF87CF6-C767-47B8-B86F-724D608B3B24}" destId="{BD6505B0-0A67-40EB-8BD3-4FDDC0372B20}" srcOrd="7"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8" destOrd="0" presId="urn:microsoft.com/office/officeart/2008/layout/LinedList"/>
    <dgm:cxn modelId="{05F54D72-8D14-422F-9D54-F9596CB669AA}" type="presParOf" srcId="{CFF87CF6-C767-47B8-B86F-724D608B3B24}" destId="{282DD30C-8A5A-438D-929C-2991BA51981B}" srcOrd="9" destOrd="0" presId="urn:microsoft.com/office/officeart/2008/layout/LinedList"/>
    <dgm:cxn modelId="{F4BF46CA-675D-4719-B2BB-809F98001975}" type="presParOf" srcId="{CFF87CF6-C767-47B8-B86F-724D608B3B24}" destId="{6B25AAD3-0991-4621-A1C2-8200F0E52ACF}" srcOrd="10" destOrd="0" presId="urn:microsoft.com/office/officeart/2008/layout/LinedList"/>
    <dgm:cxn modelId="{23A0BFFA-6A1F-486D-89B8-0E183A0E3379}" type="presParOf" srcId="{6B25AAD3-0991-4621-A1C2-8200F0E52ACF}" destId="{ED0F5AE6-0581-496B-A80E-74C48B5A399E}" srcOrd="0" destOrd="0" presId="urn:microsoft.com/office/officeart/2008/layout/LinedList"/>
    <dgm:cxn modelId="{B8A9D986-245D-4692-B6FD-36B91E522F34}" type="presParOf" srcId="{6B25AAD3-0991-4621-A1C2-8200F0E52ACF}" destId="{7A824777-932E-42E3-831E-3EF50DFDF809}" srcOrd="1" destOrd="0" presId="urn:microsoft.com/office/officeart/2008/layout/LinedList"/>
    <dgm:cxn modelId="{F17D7EC9-D6F7-4FDD-B7CC-3011C0278F77}" type="presParOf" srcId="{6B25AAD3-0991-4621-A1C2-8200F0E52ACF}" destId="{B7796009-4F97-40F7-A8CE-E5F7FF40DB01}" srcOrd="2" destOrd="0" presId="urn:microsoft.com/office/officeart/2008/layout/LinedList"/>
    <dgm:cxn modelId="{28B023DE-2F9E-4054-A8FA-1155A26D803D}" type="presParOf" srcId="{CFF87CF6-C767-47B8-B86F-724D608B3B24}" destId="{C76E0FF8-0BAE-45C7-A476-32CB67F55CAB}" srcOrd="11" destOrd="0" presId="urn:microsoft.com/office/officeart/2008/layout/LinedList"/>
    <dgm:cxn modelId="{B31017EB-7DC0-4657-BD9C-3F456929CB17}" type="presParOf" srcId="{CFF87CF6-C767-47B8-B86F-724D608B3B24}" destId="{3513A287-CD8D-4225-B843-F0885865E7D7}" srcOrd="12" destOrd="0" presId="urn:microsoft.com/office/officeart/2008/layout/LinedList"/>
    <dgm:cxn modelId="{3E164ABE-3A19-4FF0-98E1-68224E6F8BA1}" type="presParOf" srcId="{CFF87CF6-C767-47B8-B86F-724D608B3B24}" destId="{0EE23094-6783-466B-BA6F-C91657416606}" srcOrd="13" destOrd="0" presId="urn:microsoft.com/office/officeart/2008/layout/LinedList"/>
    <dgm:cxn modelId="{E22EF4D6-C28A-4759-A05A-10820E0B5488}" type="presParOf" srcId="{0EE23094-6783-466B-BA6F-C91657416606}" destId="{FF794685-7FC0-4F56-ADF3-03F3677F7C44}" srcOrd="0" destOrd="0" presId="urn:microsoft.com/office/officeart/2008/layout/LinedList"/>
    <dgm:cxn modelId="{A46C2472-0F4C-4ECA-82CB-5E24DD9D1569}" type="presParOf" srcId="{0EE23094-6783-466B-BA6F-C91657416606}" destId="{58F5D47C-822D-46FC-81BC-4D01080449D7}" srcOrd="1" destOrd="0" presId="urn:microsoft.com/office/officeart/2008/layout/LinedList"/>
    <dgm:cxn modelId="{91CCC463-78DF-4B7A-ACE9-7A6934F6E8D4}" type="presParOf" srcId="{0EE23094-6783-466B-BA6F-C91657416606}" destId="{FB7D9F09-0008-40D8-BB0D-01966D738208}" srcOrd="2" destOrd="0" presId="urn:microsoft.com/office/officeart/2008/layout/LinedList"/>
    <dgm:cxn modelId="{B80CDDC7-6FF5-47EE-BF11-F840DA79F433}" type="presParOf" srcId="{CFF87CF6-C767-47B8-B86F-724D608B3B24}" destId="{E08591D6-4F5A-435B-B63C-4CD5EBD0372E}" srcOrd="14" destOrd="0" presId="urn:microsoft.com/office/officeart/2008/layout/LinedList"/>
    <dgm:cxn modelId="{A1B8D47B-F603-4D85-A17E-C3A09495E83B}" type="presParOf" srcId="{CFF87CF6-C767-47B8-B86F-724D608B3B24}" destId="{581A4C0F-974A-4DDB-8D75-4DA99DB28E7E}"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1. Κέντρο Έρευνας – Ανάπτυξης και Καινοτομίας (ΚΕΑΚ) Ολύμπου </a:t>
          </a:r>
          <a:r>
            <a:rPr lang="el-GR" sz="1800" dirty="0">
              <a:latin typeface="Segoe UI" panose="020B0502040204020203" pitchFamily="34" charset="0"/>
              <a:ea typeface="Segoe UI" panose="020B0502040204020203" pitchFamily="34" charset="0"/>
              <a:cs typeface="Segoe UI" panose="020B0502040204020203" pitchFamily="34" charset="0"/>
            </a:rPr>
            <a:t>στο υφιστάμενο (στα θεμέλια) κτίριο της ΜΔΕΠΟ] (Δασοκομία, </a:t>
          </a:r>
          <a:r>
            <a:rPr lang="el-GR" sz="1800" dirty="0" err="1">
              <a:latin typeface="Segoe UI" panose="020B0502040204020203" pitchFamily="34" charset="0"/>
              <a:ea typeface="Segoe UI" panose="020B0502040204020203" pitchFamily="34" charset="0"/>
              <a:cs typeface="Segoe UI" panose="020B0502040204020203" pitchFamily="34" charset="0"/>
            </a:rPr>
            <a:t>Βιοποικιλιακοί</a:t>
          </a:r>
          <a:r>
            <a:rPr lang="el-GR" sz="1800" dirty="0">
              <a:latin typeface="Segoe UI" panose="020B0502040204020203" pitchFamily="34" charset="0"/>
              <a:ea typeface="Segoe UI" panose="020B0502040204020203" pitchFamily="34" charset="0"/>
              <a:cs typeface="Segoe UI" panose="020B0502040204020203" pitchFamily="34" charset="0"/>
            </a:rPr>
            <a:t> βοσκότοποι, Βιώσιμη κτηνοτροφική παραγωγή, Βοτανολογία, </a:t>
          </a:r>
          <a:r>
            <a:rPr lang="el-GR" sz="1800" dirty="0" err="1">
              <a:latin typeface="Segoe UI" panose="020B0502040204020203" pitchFamily="34" charset="0"/>
              <a:ea typeface="Segoe UI" panose="020B0502040204020203" pitchFamily="34" charset="0"/>
              <a:cs typeface="Segoe UI" panose="020B0502040204020203" pitchFamily="34" charset="0"/>
            </a:rPr>
            <a:t>Δασο</a:t>
          </a:r>
          <a:r>
            <a:rPr lang="el-GR" sz="1800" dirty="0">
              <a:latin typeface="Segoe UI" panose="020B0502040204020203" pitchFamily="34" charset="0"/>
              <a:ea typeface="Segoe UI" panose="020B0502040204020203" pitchFamily="34" charset="0"/>
              <a:cs typeface="Segoe UI" panose="020B0502040204020203" pitchFamily="34" charset="0"/>
            </a:rPr>
            <a:t>-κτηνοτροφική διαχείριση για την πρόληψη των δασικών πυρκαγιών, Χλωρίδα, </a:t>
          </a:r>
          <a:r>
            <a:rPr lang="el-GR" sz="1800" dirty="0" err="1">
              <a:latin typeface="Segoe UI" panose="020B0502040204020203" pitchFamily="34" charset="0"/>
              <a:ea typeface="Segoe UI" panose="020B0502040204020203" pitchFamily="34" charset="0"/>
              <a:cs typeface="Segoe UI" panose="020B0502040204020203" pitchFamily="34" charset="0"/>
            </a:rPr>
            <a:t>ορνιθοπανίδα</a:t>
          </a:r>
          <a:r>
            <a:rPr lang="el-GR" sz="1800" dirty="0">
              <a:latin typeface="Segoe UI" panose="020B0502040204020203" pitchFamily="34" charset="0"/>
              <a:ea typeface="Segoe UI" panose="020B0502040204020203" pitchFamily="34" charset="0"/>
              <a:cs typeface="Segoe UI" panose="020B0502040204020203" pitchFamily="34" charset="0"/>
            </a:rPr>
            <a:t>, διαχείριση υδάτων, μεταποίηση των </a:t>
          </a:r>
          <a:r>
            <a:rPr lang="el-GR" sz="1800" dirty="0" err="1">
              <a:latin typeface="Segoe UI" panose="020B0502040204020203" pitchFamily="34" charset="0"/>
              <a:ea typeface="Segoe UI" panose="020B0502040204020203" pitchFamily="34" charset="0"/>
              <a:cs typeface="Segoe UI" panose="020B0502040204020203" pitchFamily="34" charset="0"/>
            </a:rPr>
            <a:t>αγροτοδιατροφικών</a:t>
          </a:r>
          <a:r>
            <a:rPr lang="el-GR" sz="1800" dirty="0">
              <a:latin typeface="Segoe UI" panose="020B0502040204020203" pitchFamily="34" charset="0"/>
              <a:ea typeface="Segoe UI" panose="020B0502040204020203" pitchFamily="34" charset="0"/>
              <a:cs typeface="Segoe UI" panose="020B0502040204020203" pitchFamily="34" charset="0"/>
            </a:rPr>
            <a:t> προϊόντων</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l"/>
          <a:r>
            <a:rPr lang="el-GR" sz="1800" b="1" dirty="0">
              <a:latin typeface="Segoe UI" panose="020B0502040204020203" pitchFamily="34" charset="0"/>
              <a:ea typeface="Segoe UI" panose="020B0502040204020203" pitchFamily="34" charset="0"/>
              <a:cs typeface="Segoe UI" panose="020B0502040204020203" pitchFamily="34" charset="0"/>
            </a:rPr>
            <a:t>Στόχοι: </a:t>
          </a:r>
        </a:p>
        <a:p>
          <a:pPr algn="just"/>
          <a:r>
            <a:rPr lang="el-GR" sz="1800" b="1" dirty="0">
              <a:latin typeface="Segoe UI" panose="020B0502040204020203" pitchFamily="34" charset="0"/>
              <a:cs typeface="Segoe UI" panose="020B0502040204020203" pitchFamily="34" charset="0"/>
            </a:rPr>
            <a:t>- </a:t>
          </a:r>
          <a:r>
            <a:rPr lang="el-GR" sz="1800" b="0" dirty="0">
              <a:latin typeface="Segoe UI" panose="020B0502040204020203" pitchFamily="34" charset="0"/>
              <a:cs typeface="Segoe UI" panose="020B0502040204020203" pitchFamily="34" charset="0"/>
            </a:rPr>
            <a:t>Π</a:t>
          </a:r>
          <a:r>
            <a:rPr lang="el-GR" sz="1800" dirty="0">
              <a:latin typeface="Segoe UI" panose="020B0502040204020203" pitchFamily="34" charset="0"/>
              <a:cs typeface="Segoe UI" panose="020B0502040204020203" pitchFamily="34" charset="0"/>
            </a:rPr>
            <a:t>όλος σύνδεσης των αποτελεσμάτων της έρευνας και των καινοτομιών με τους παραγωγούς, τις επιχειρήσεις και φορείς της Περιοχής Μελέτης, συμβάλλοντας στο Ελληνικό «</a:t>
          </a:r>
          <a:r>
            <a:rPr lang="en-GB" sz="1800" dirty="0">
              <a:latin typeface="Segoe UI" panose="020B0502040204020203" pitchFamily="34" charset="0"/>
              <a:cs typeface="Segoe UI" panose="020B0502040204020203" pitchFamily="34" charset="0"/>
            </a:rPr>
            <a:t>brain gain</a:t>
          </a:r>
          <a:r>
            <a:rPr lang="el-GR" sz="1800" dirty="0">
              <a:latin typeface="Segoe UI" panose="020B0502040204020203" pitchFamily="34" charset="0"/>
              <a:cs typeface="Segoe UI" panose="020B0502040204020203" pitchFamily="34" charset="0"/>
            </a:rPr>
            <a:t>» («προσέλκυση εγκεφάλων»). </a:t>
          </a:r>
        </a:p>
        <a:p>
          <a:pPr algn="l"/>
          <a:r>
            <a:rPr lang="el-GR" sz="1800" b="1" dirty="0">
              <a:latin typeface="Segoe UI" panose="020B0502040204020203" pitchFamily="34" charset="0"/>
              <a:ea typeface="Segoe UI" panose="020B0502040204020203" pitchFamily="34" charset="0"/>
              <a:cs typeface="Segoe UI" panose="020B0502040204020203" pitchFamily="34" charset="0"/>
            </a:rPr>
            <a:t>-</a:t>
          </a:r>
          <a:r>
            <a:rPr lang="el-GR" sz="1800" dirty="0">
              <a:latin typeface="Segoe UI" panose="020B0502040204020203" pitchFamily="34" charset="0"/>
              <a:ea typeface="Segoe UI" panose="020B0502040204020203" pitchFamily="34" charset="0"/>
              <a:cs typeface="Segoe UI" panose="020B0502040204020203" pitchFamily="34" charset="0"/>
            </a:rPr>
            <a:t> Α</a:t>
          </a:r>
          <a:r>
            <a:rPr lang="el-GR" sz="1800" dirty="0">
              <a:latin typeface="Segoe UI" panose="020B0502040204020203" pitchFamily="34" charset="0"/>
              <a:cs typeface="Segoe UI" panose="020B0502040204020203" pitchFamily="34" charset="0"/>
            </a:rPr>
            <a:t>νάπτυξη συνεργασιών με τις χώρες της Βαλκανικής και της Μεσογείου, ώστε το ΚΕΑΚ Ολύμπου να αποτελέσει κέντρο αριστείας για την ορεινή ανάπτυξη διεθνούς επιρροής, ανοίγοντας θέσεις για ερευνητές και από το εξωτερικό, συνεργασίες με επιχειρήσεις του εξωτερικού κ.λπ.</a:t>
          </a:r>
          <a:r>
            <a:rPr lang="el-GR" sz="1800" dirty="0">
              <a:latin typeface="Segoe UI" panose="020B0502040204020203" pitchFamily="34" charset="0"/>
              <a:ea typeface="Segoe UI" panose="020B0502040204020203" pitchFamily="34" charset="0"/>
              <a:cs typeface="Segoe UI" panose="020B0502040204020203" pitchFamily="34" charset="0"/>
            </a:rPr>
            <a:t>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Y="430798"/>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3" custScaleY="605472"/>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2"/>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2. Κέντρο Αριστείας στην Ορεινή Ιατρική Ολύμπου (ΚΑΟΙ) </a:t>
          </a:r>
          <a:r>
            <a:rPr lang="el-GR" sz="1800" b="0" dirty="0">
              <a:latin typeface="Segoe UI" panose="020B0502040204020203" pitchFamily="34" charset="0"/>
              <a:ea typeface="Segoe UI" panose="020B0502040204020203" pitchFamily="34" charset="0"/>
              <a:cs typeface="Segoe UI" panose="020B0502040204020203" pitchFamily="34" charset="0"/>
            </a:rPr>
            <a:t>σ</a:t>
          </a:r>
          <a:r>
            <a:rPr lang="el-GR" sz="1800" dirty="0">
              <a:latin typeface="Segoe UI" panose="020B0502040204020203" pitchFamily="34" charset="0"/>
              <a:ea typeface="Segoe UI" panose="020B0502040204020203" pitchFamily="34" charset="0"/>
              <a:cs typeface="Segoe UI" panose="020B0502040204020203" pitchFamily="34" charset="0"/>
            </a:rPr>
            <a:t>το υφιστάμενο (υπό διάλυση) καταφύγιο Κορομηλιές-Λεπτοκαρυά.</a:t>
          </a:r>
        </a:p>
        <a:p>
          <a:pPr algn="just"/>
          <a:r>
            <a:rPr lang="el-GR" sz="1800" b="1" dirty="0">
              <a:latin typeface="Segoe UI" panose="020B0502040204020203" pitchFamily="34" charset="0"/>
              <a:ea typeface="Segoe UI" panose="020B0502040204020203" pitchFamily="34" charset="0"/>
              <a:cs typeface="Segoe UI" panose="020B0502040204020203" pitchFamily="34" charset="0"/>
            </a:rPr>
            <a:t>Στόχοι</a:t>
          </a:r>
          <a:r>
            <a:rPr lang="el-GR" sz="1800" dirty="0">
              <a:latin typeface="Segoe UI" panose="020B0502040204020203" pitchFamily="34" charset="0"/>
              <a:ea typeface="Segoe UI" panose="020B0502040204020203" pitchFamily="34" charset="0"/>
              <a:cs typeface="Segoe UI" panose="020B0502040204020203" pitchFamily="34" charset="0"/>
            </a:rPr>
            <a:t>: </a:t>
          </a:r>
        </a:p>
        <a:p>
          <a:pPr algn="just"/>
          <a:r>
            <a:rPr lang="el-GR" sz="1800" dirty="0">
              <a:latin typeface="Segoe UI" panose="020B0502040204020203" pitchFamily="34" charset="0"/>
              <a:cs typeface="Segoe UI" panose="020B0502040204020203" pitchFamily="34" charset="0"/>
            </a:rPr>
            <a:t>- Τηλεϊατρική </a:t>
          </a:r>
          <a:r>
            <a:rPr lang="el-GR" sz="1800" dirty="0">
              <a:latin typeface="Segoe UI" panose="020B0502040204020203" pitchFamily="34" charset="0"/>
              <a:ea typeface="Segoe UI" panose="020B0502040204020203" pitchFamily="34" charset="0"/>
              <a:cs typeface="Segoe UI" panose="020B0502040204020203" pitchFamily="34" charset="0"/>
            </a:rPr>
            <a:t>σε απομονωμένους ορεινούς πληθυσμούς, </a:t>
          </a:r>
          <a:r>
            <a:rPr lang="el-GR" sz="1800" dirty="0" err="1">
              <a:latin typeface="Segoe UI" panose="020B0502040204020203" pitchFamily="34" charset="0"/>
              <a:ea typeface="Segoe UI" panose="020B0502040204020203" pitchFamily="34" charset="0"/>
              <a:cs typeface="Segoe UI" panose="020B0502040204020203" pitchFamily="34" charset="0"/>
            </a:rPr>
            <a:t>διασώστες</a:t>
          </a:r>
          <a:r>
            <a:rPr lang="el-GR" sz="1800" dirty="0">
              <a:latin typeface="Segoe UI" panose="020B0502040204020203" pitchFamily="34" charset="0"/>
              <a:ea typeface="Segoe UI" panose="020B0502040204020203" pitchFamily="34" charset="0"/>
              <a:cs typeface="Segoe UI" panose="020B0502040204020203" pitchFamily="34" charset="0"/>
            </a:rPr>
            <a:t> και επαγγελματίες του βουνού, </a:t>
          </a:r>
          <a:r>
            <a:rPr lang="el-GR" sz="1800" dirty="0">
              <a:latin typeface="Segoe UI" panose="020B0502040204020203" pitchFamily="34" charset="0"/>
              <a:cs typeface="Segoe UI" panose="020B0502040204020203" pitchFamily="34" charset="0"/>
            </a:rPr>
            <a:t>24 ώρες το 24ωρο - 7 ημέρες την εβδομάδα, από εξειδικευμένους ιατρούς και συμβουλευτικά κέντρα, μέσω κινητού τηλεφώνου ή δορυφόρου </a:t>
          </a:r>
          <a:r>
            <a:rPr lang="el-GR" sz="1800" dirty="0">
              <a:latin typeface="Segoe UI" panose="020B0502040204020203" pitchFamily="34" charset="0"/>
              <a:ea typeface="Segoe UI" panose="020B0502040204020203" pitchFamily="34" charset="0"/>
              <a:cs typeface="Segoe UI" panose="020B0502040204020203" pitchFamily="34" charset="0"/>
            </a:rPr>
            <a:t>(‘</a:t>
          </a:r>
          <a:r>
            <a:rPr lang="en-US" sz="1800" dirty="0">
              <a:latin typeface="Segoe UI" panose="020B0502040204020203" pitchFamily="34" charset="0"/>
              <a:ea typeface="Segoe UI" panose="020B0502040204020203" pitchFamily="34" charset="0"/>
              <a:cs typeface="Segoe UI" panose="020B0502040204020203" pitchFamily="34" charset="0"/>
            </a:rPr>
            <a:t>IFREMMONT</a:t>
          </a:r>
          <a:r>
            <a:rPr lang="el-GR" sz="1800" dirty="0">
              <a:latin typeface="Segoe UI" panose="020B0502040204020203" pitchFamily="34" charset="0"/>
              <a:ea typeface="Segoe UI" panose="020B0502040204020203" pitchFamily="34" charset="0"/>
              <a:cs typeface="Segoe UI" panose="020B0502040204020203" pitchFamily="34" charset="0"/>
            </a:rPr>
            <a:t>’ στο </a:t>
          </a:r>
          <a:r>
            <a:rPr lang="en-US" sz="1800" dirty="0">
              <a:latin typeface="Segoe UI" panose="020B0502040204020203" pitchFamily="34" charset="0"/>
              <a:ea typeface="Segoe UI" panose="020B0502040204020203" pitchFamily="34" charset="0"/>
              <a:cs typeface="Segoe UI" panose="020B0502040204020203" pitchFamily="34" charset="0"/>
            </a:rPr>
            <a:t>Mont</a:t>
          </a:r>
          <a:r>
            <a:rPr lang="el-GR" sz="1800" dirty="0">
              <a:latin typeface="Segoe UI" panose="020B0502040204020203" pitchFamily="34" charset="0"/>
              <a:ea typeface="Segoe UI" panose="020B0502040204020203" pitchFamily="34" charset="0"/>
              <a:cs typeface="Segoe UI" panose="020B0502040204020203" pitchFamily="34" charset="0"/>
            </a:rPr>
            <a:t>-</a:t>
          </a:r>
          <a:r>
            <a:rPr lang="en-US" sz="1800" dirty="0">
              <a:latin typeface="Segoe UI" panose="020B0502040204020203" pitchFamily="34" charset="0"/>
              <a:ea typeface="Segoe UI" panose="020B0502040204020203" pitchFamily="34" charset="0"/>
              <a:cs typeface="Segoe UI" panose="020B0502040204020203" pitchFamily="34" charset="0"/>
            </a:rPr>
            <a:t>Blanc</a:t>
          </a:r>
          <a:r>
            <a:rPr lang="el-GR" sz="1800" dirty="0">
              <a:latin typeface="Segoe UI" panose="020B0502040204020203" pitchFamily="34" charset="0"/>
              <a:ea typeface="Segoe UI" panose="020B0502040204020203" pitchFamily="34" charset="0"/>
              <a:cs typeface="Segoe UI" panose="020B0502040204020203" pitchFamily="34" charset="0"/>
            </a:rPr>
            <a:t> με την υποστήριξη της Περιφέρειας </a:t>
          </a:r>
          <a:r>
            <a:rPr lang="en-US" sz="1800" dirty="0">
              <a:latin typeface="Segoe UI" panose="020B0502040204020203" pitchFamily="34" charset="0"/>
              <a:ea typeface="Segoe UI" panose="020B0502040204020203" pitchFamily="34" charset="0"/>
              <a:cs typeface="Segoe UI" panose="020B0502040204020203" pitchFamily="34" charset="0"/>
            </a:rPr>
            <a:t>Rh</a:t>
          </a:r>
          <a:r>
            <a:rPr lang="el-GR" sz="1800" dirty="0">
              <a:latin typeface="Segoe UI" panose="020B0502040204020203" pitchFamily="34" charset="0"/>
              <a:ea typeface="Segoe UI" panose="020B0502040204020203" pitchFamily="34" charset="0"/>
              <a:cs typeface="Segoe UI" panose="020B0502040204020203" pitchFamily="34" charset="0"/>
            </a:rPr>
            <a:t>ô</a:t>
          </a:r>
          <a:r>
            <a:rPr lang="en-US" sz="1800" dirty="0">
              <a:latin typeface="Segoe UI" panose="020B0502040204020203" pitchFamily="34" charset="0"/>
              <a:ea typeface="Segoe UI" panose="020B0502040204020203" pitchFamily="34" charset="0"/>
              <a:cs typeface="Segoe UI" panose="020B0502040204020203" pitchFamily="34" charset="0"/>
            </a:rPr>
            <a:t>ne</a:t>
          </a:r>
          <a:r>
            <a:rPr lang="el-GR" sz="1800" dirty="0">
              <a:latin typeface="Segoe UI" panose="020B0502040204020203" pitchFamily="34" charset="0"/>
              <a:ea typeface="Segoe UI" panose="020B0502040204020203" pitchFamily="34" charset="0"/>
              <a:cs typeface="Segoe UI" panose="020B0502040204020203" pitchFamily="34" charset="0"/>
            </a:rPr>
            <a:t>-</a:t>
          </a:r>
          <a:r>
            <a:rPr lang="en-US" sz="1800" dirty="0">
              <a:latin typeface="Segoe UI" panose="020B0502040204020203" pitchFamily="34" charset="0"/>
              <a:ea typeface="Segoe UI" panose="020B0502040204020203" pitchFamily="34" charset="0"/>
              <a:cs typeface="Segoe UI" panose="020B0502040204020203" pitchFamily="34" charset="0"/>
            </a:rPr>
            <a:t>Alpes</a:t>
          </a:r>
          <a:r>
            <a:rPr lang="el-GR" sz="1800" dirty="0">
              <a:latin typeface="Segoe UI" panose="020B0502040204020203" pitchFamily="34" charset="0"/>
              <a:ea typeface="Segoe UI" panose="020B0502040204020203" pitchFamily="34" charset="0"/>
              <a:cs typeface="Segoe UI" panose="020B0502040204020203" pitchFamily="34" charset="0"/>
            </a:rPr>
            <a:t> και της ΕΕ) </a:t>
          </a:r>
        </a:p>
        <a:p>
          <a:pPr algn="just"/>
          <a:r>
            <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l-GR" sz="1800" dirty="0">
              <a:latin typeface="Segoe UI" panose="020B0502040204020203" pitchFamily="34" charset="0"/>
              <a:cs typeface="Segoe UI" panose="020B0502040204020203" pitchFamily="34" charset="0"/>
            </a:rPr>
            <a:t>Εκπαίδευση στην ορεινή και ταξιδιωτική ιατρική, από τις πρώτες βοήθειες έως τις πιο ειδικές θεραπείες ασθενειών του βουνού</a:t>
          </a:r>
        </a:p>
        <a:p>
          <a:pPr algn="just"/>
          <a:r>
            <a:rPr lang="el-GR" sz="1800" dirty="0">
              <a:latin typeface="Segoe UI" panose="020B0502040204020203" pitchFamily="34" charset="0"/>
              <a:cs typeface="Segoe UI" panose="020B0502040204020203" pitchFamily="34" charset="0"/>
            </a:rPr>
            <a:t>- Κλινική έρευνα για παθολογίες ψύχους, υψομέτρου και ακραίου περιβάλλοντος</a:t>
          </a:r>
        </a:p>
        <a:p>
          <a:pPr algn="just"/>
          <a:r>
            <a:rPr lang="el-GR" sz="1800" dirty="0">
              <a:latin typeface="Segoe UI" panose="020B0502040204020203" pitchFamily="34" charset="0"/>
              <a:cs typeface="Segoe UI" panose="020B0502040204020203" pitchFamily="34" charset="0"/>
            </a:rPr>
            <a:t>- Διοργάνωση συνεδρίων, στρογγυλών τραπεζιών και δραστηριοτήτων ενθάρρυνσης με θέματα ορεινής ιατρικής, ομαδικές εργασίες διαχείρισης άγχους σε ορεινό περιβάλλον</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2" custScaleX="109847"/>
      <dgm:spPr/>
    </dgm:pt>
    <dgm:pt modelId="{CFF87CF6-C767-47B8-B86F-724D608B3B24}" type="pres">
      <dgm:prSet presAssocID="{2FFE73C8-337A-4011-91F8-A4E93FD725BA}" presName="vert1" presStyleCnt="0"/>
      <dgm:spPr/>
    </dgm:pt>
    <dgm:pt modelId="{5248B30C-D93B-4B1B-8FF4-65B67DCAACE2}" type="pres">
      <dgm:prSet presAssocID="{3C5EEB23-58BC-451F-A043-9DA7C729CD3C}" presName="vertSpace2a"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1" presStyleCnt="2" custScaleY="720121"/>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0" presStyleCnt="1"/>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48674768-4244-4A4D-8CD9-65A5827DE8B9}" srcId="{2FFE73C8-337A-4011-91F8-A4E93FD725BA}" destId="{3C5EEB23-58BC-451F-A043-9DA7C729CD3C}" srcOrd="0"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FBF985D5-C724-4623-9B4A-176CDB0908E0}" type="presParOf" srcId="{CFF87CF6-C767-47B8-B86F-724D608B3B24}" destId="{5248B30C-D93B-4B1B-8FF4-65B67DCAACE2}" srcOrd="0" destOrd="0" presId="urn:microsoft.com/office/officeart/2008/layout/LinedList"/>
    <dgm:cxn modelId="{C55A0B44-FB3A-4AE2-BE44-34B00F9102A4}" type="presParOf" srcId="{CFF87CF6-C767-47B8-B86F-724D608B3B24}" destId="{10AA7420-8D84-4BA5-A885-666A64E5E300}" srcOrd="1"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2" destOrd="0" presId="urn:microsoft.com/office/officeart/2008/layout/LinedList"/>
    <dgm:cxn modelId="{F99FCC19-F33E-4765-AA18-2D7516571454}" type="presParOf" srcId="{CFF87CF6-C767-47B8-B86F-724D608B3B24}" destId="{D7C0FCA5-5A56-48EB-8415-D769B54A51C2}"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l"/>
          <a:r>
            <a:rPr lang="el-GR" sz="2400" b="1"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28F3DA07-B3BB-4006-987E-602F551A1979}">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3. Επιστημονικός Σταθμός παρακολούθησης της κλιματικής αλλαγής </a:t>
          </a:r>
          <a:r>
            <a:rPr lang="el-GR" sz="1800" dirty="0">
              <a:latin typeface="Segoe UI" panose="020B0502040204020203" pitchFamily="34" charset="0"/>
              <a:ea typeface="Segoe UI" panose="020B0502040204020203" pitchFamily="34" charset="0"/>
              <a:cs typeface="Segoe UI" panose="020B0502040204020203" pitchFamily="34" charset="0"/>
            </a:rPr>
            <a:t>(ΕΣΚΑ) </a:t>
          </a:r>
          <a:r>
            <a:rPr lang="el-GR" sz="1800" i="1" dirty="0">
              <a:latin typeface="Segoe UI" panose="020B0502040204020203" pitchFamily="34" charset="0"/>
              <a:ea typeface="Segoe UI" panose="020B0502040204020203" pitchFamily="34" charset="0"/>
              <a:cs typeface="Segoe UI" panose="020B0502040204020203" pitchFamily="34" charset="0"/>
            </a:rPr>
            <a:t>[εναλλακτικά στο ΚΑΟΙ]</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D083DD-F71C-4859-A710-B7525F14AB70}" type="par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990731E9-8FD2-424F-B56D-071CCD7A0C88}" type="sibTrans" cxnId="{3DB29AC2-937A-4E71-BB91-54C1FA0AAA7E}">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2" custScaleX="151895"/>
      <dgm:spPr/>
    </dgm:pt>
    <dgm:pt modelId="{CFF87CF6-C767-47B8-B86F-724D608B3B24}" type="pres">
      <dgm:prSet presAssocID="{2FFE73C8-337A-4011-91F8-A4E93FD725BA}" presName="vert1" presStyleCnt="0"/>
      <dgm:spPr/>
    </dgm:pt>
    <dgm:pt modelId="{D95311C1-381B-42BB-A85E-084E61A13118}" type="pres">
      <dgm:prSet presAssocID="{28F3DA07-B3BB-4006-987E-602F551A1979}" presName="vertSpace2a" presStyleCnt="0"/>
      <dgm:spPr/>
    </dgm:pt>
    <dgm:pt modelId="{BD6505B0-0A67-40EB-8BD3-4FDDC0372B20}" type="pres">
      <dgm:prSet presAssocID="{28F3DA07-B3BB-4006-987E-602F551A1979}" presName="horz2" presStyleCnt="0"/>
      <dgm:spPr/>
    </dgm:pt>
    <dgm:pt modelId="{A4BACBA8-FCCD-4228-908B-211BFFF236C3}" type="pres">
      <dgm:prSet presAssocID="{28F3DA07-B3BB-4006-987E-602F551A1979}" presName="horzSpace2" presStyleCnt="0"/>
      <dgm:spPr/>
    </dgm:pt>
    <dgm:pt modelId="{773DF105-915D-4D1E-B687-F2CA5B507AD5}" type="pres">
      <dgm:prSet presAssocID="{28F3DA07-B3BB-4006-987E-602F551A1979}" presName="tx2" presStyleLbl="revTx" presStyleIdx="1" presStyleCnt="2" custScaleY="182457" custLinFactNeighborX="-20" custLinFactNeighborY="9689"/>
      <dgm:spPr/>
    </dgm:pt>
    <dgm:pt modelId="{EABE8B2B-EE72-4239-AEDB-4AD43EE36AC6}" type="pres">
      <dgm:prSet presAssocID="{28F3DA07-B3BB-4006-987E-602F551A1979}" presName="vert2" presStyleCnt="0"/>
      <dgm:spPr/>
    </dgm:pt>
    <dgm:pt modelId="{6C2FD63E-819C-4DF3-8053-E98C1B387F70}" type="pres">
      <dgm:prSet presAssocID="{28F3DA07-B3BB-4006-987E-602F551A1979}" presName="thinLine2b" presStyleLbl="callout" presStyleIdx="0" presStyleCnt="1"/>
      <dgm:spPr/>
    </dgm:pt>
    <dgm:pt modelId="{282DD30C-8A5A-438D-929C-2991BA51981B}" type="pres">
      <dgm:prSet presAssocID="{28F3DA07-B3BB-4006-987E-602F551A1979}"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FCB88723-10FC-4F73-A37E-635FA47DFEA7}" type="presOf" srcId="{28F3DA07-B3BB-4006-987E-602F551A1979}" destId="{773DF105-915D-4D1E-B687-F2CA5B507AD5}" srcOrd="0" destOrd="0" presId="urn:microsoft.com/office/officeart/2008/layout/LinedList"/>
    <dgm:cxn modelId="{B07F4579-9262-42CD-9921-D4F5E2C7EC9B}" type="presOf" srcId="{1CA85C0D-B3AD-46CD-8907-AE228B61D3B1}" destId="{8D6CE3A7-ADD8-487B-A7B8-D5327BDA0F48}" srcOrd="0" destOrd="0" presId="urn:microsoft.com/office/officeart/2008/layout/LinedList"/>
    <dgm:cxn modelId="{3DB29AC2-937A-4E71-BB91-54C1FA0AAA7E}" srcId="{2FFE73C8-337A-4011-91F8-A4E93FD725BA}" destId="{28F3DA07-B3BB-4006-987E-602F551A1979}" srcOrd="0" destOrd="0" parTransId="{D7D083DD-F71C-4859-A710-B7525F14AB70}" sibTransId="{990731E9-8FD2-424F-B56D-071CCD7A0C88}"/>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19FB80A2-5846-4B0F-AFBB-5D8E954E8DAB}" type="presParOf" srcId="{CFF87CF6-C767-47B8-B86F-724D608B3B24}" destId="{D95311C1-381B-42BB-A85E-084E61A13118}" srcOrd="0" destOrd="0" presId="urn:microsoft.com/office/officeart/2008/layout/LinedList"/>
    <dgm:cxn modelId="{A1EE1673-5A9D-4BA5-BFD3-3CC238809E5C}" type="presParOf" srcId="{CFF87CF6-C767-47B8-B86F-724D608B3B24}" destId="{BD6505B0-0A67-40EB-8BD3-4FDDC0372B20}" srcOrd="1" destOrd="0" presId="urn:microsoft.com/office/officeart/2008/layout/LinedList"/>
    <dgm:cxn modelId="{4B4851BB-AE76-46D6-A61E-1EDEA5AE6DF0}" type="presParOf" srcId="{BD6505B0-0A67-40EB-8BD3-4FDDC0372B20}" destId="{A4BACBA8-FCCD-4228-908B-211BFFF236C3}" srcOrd="0" destOrd="0" presId="urn:microsoft.com/office/officeart/2008/layout/LinedList"/>
    <dgm:cxn modelId="{727925B8-5459-4D37-A1A5-7E26C3E72492}" type="presParOf" srcId="{BD6505B0-0A67-40EB-8BD3-4FDDC0372B20}" destId="{773DF105-915D-4D1E-B687-F2CA5B507AD5}" srcOrd="1" destOrd="0" presId="urn:microsoft.com/office/officeart/2008/layout/LinedList"/>
    <dgm:cxn modelId="{40DA23F1-83E6-44EF-B419-756C3855F5AB}" type="presParOf" srcId="{BD6505B0-0A67-40EB-8BD3-4FDDC0372B20}" destId="{EABE8B2B-EE72-4239-AEDB-4AD43EE36AC6}" srcOrd="2" destOrd="0" presId="urn:microsoft.com/office/officeart/2008/layout/LinedList"/>
    <dgm:cxn modelId="{405CC13F-8055-43CA-BC01-3188B75B4419}" type="presParOf" srcId="{CFF87CF6-C767-47B8-B86F-724D608B3B24}" destId="{6C2FD63E-819C-4DF3-8053-E98C1B387F70}" srcOrd="2" destOrd="0" presId="urn:microsoft.com/office/officeart/2008/layout/LinedList"/>
    <dgm:cxn modelId="{05F54D72-8D14-422F-9D54-F9596CB669AA}" type="presParOf" srcId="{CFF87CF6-C767-47B8-B86F-724D608B3B24}" destId="{282DD30C-8A5A-438D-929C-2991BA51981B}"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[S]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Πολυμορφία υφιστάμενων ελκυστικών πόρων (φυσικοί, ιστορικοί, ανθρωπογενείς) που απευθύνονται σε διαφορετικές ομάδες επισκεπτών</a:t>
          </a:r>
        </a:p>
        <a:p>
          <a:r>
            <a:rPr lang="el-GR" sz="1800" dirty="0">
              <a:latin typeface="Segoe UI" panose="020B0502040204020203" pitchFamily="34" charset="0"/>
              <a:ea typeface="Segoe UI" panose="020B0502040204020203" pitchFamily="34" charset="0"/>
              <a:cs typeface="Segoe UI" panose="020B0502040204020203" pitchFamily="34" charset="0"/>
            </a:rPr>
            <a:t>Ετήσιος αριθμός επισκεπτών στον Όλυμπο ~</a:t>
          </a:r>
          <a:r>
            <a:rPr lang="el-GR" sz="1800" b="1" dirty="0">
              <a:latin typeface="Segoe UI" panose="020B0502040204020203" pitchFamily="34" charset="0"/>
              <a:ea typeface="Segoe UI" panose="020B0502040204020203" pitchFamily="34" charset="0"/>
              <a:cs typeface="Segoe UI" panose="020B0502040204020203" pitchFamily="34" charset="0"/>
            </a:rPr>
            <a:t>200.000 άτομα</a:t>
          </a:r>
          <a:r>
            <a:rPr lang="el-GR" sz="1800" dirty="0">
              <a:latin typeface="Segoe UI" panose="020B0502040204020203" pitchFamily="34" charset="0"/>
              <a:ea typeface="Segoe UI" panose="020B0502040204020203" pitchFamily="34" charset="0"/>
              <a:cs typeface="Segoe UI" panose="020B0502040204020203" pitchFamily="34" charset="0"/>
            </a:rPr>
            <a:t>, με αυξητική πορεία κάθε χρόνο</a:t>
          </a:r>
        </a:p>
        <a:p>
          <a:r>
            <a:rPr lang="el-GR" sz="1800" dirty="0">
              <a:latin typeface="Segoe UI" panose="020B0502040204020203" pitchFamily="34" charset="0"/>
              <a:ea typeface="Segoe UI" panose="020B0502040204020203" pitchFamily="34" charset="0"/>
              <a:cs typeface="Segoe UI" panose="020B0502040204020203" pitchFamily="34" charset="0"/>
            </a:rPr>
            <a:t>Καλό επίπεδο ανθρώπινου δυναμικού</a:t>
          </a:r>
        </a:p>
        <a:p>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[W]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Έλλειψη καινοτόμων και σύγχρονων παραγωγικών δραστηριοτήτων.</a:t>
          </a:r>
        </a:p>
        <a:p>
          <a:r>
            <a:rPr lang="el-GR" sz="1800" dirty="0">
              <a:latin typeface="Segoe UI" panose="020B0502040204020203" pitchFamily="34" charset="0"/>
              <a:ea typeface="Segoe UI" panose="020B0502040204020203" pitchFamily="34" charset="0"/>
              <a:cs typeface="Segoe UI" panose="020B0502040204020203" pitchFamily="34" charset="0"/>
            </a:rPr>
            <a:t>Έλλειψη συλλογικών σημάτων ποιότητας.</a:t>
          </a:r>
        </a:p>
        <a:p>
          <a:r>
            <a:rPr lang="el-GR" sz="1800" dirty="0">
              <a:latin typeface="Segoe UI" panose="020B0502040204020203" pitchFamily="34" charset="0"/>
              <a:ea typeface="Segoe UI" panose="020B0502040204020203" pitchFamily="34" charset="0"/>
              <a:cs typeface="Segoe UI" panose="020B0502040204020203" pitchFamily="34" charset="0"/>
            </a:rPr>
            <a:t>Πολύ μικρή ενασχόληση με την εκμετάλλευση του δασικού πλούτου</a:t>
          </a:r>
        </a:p>
        <a:p>
          <a:r>
            <a:rPr lang="el-GR" sz="1800" dirty="0">
              <a:latin typeface="Segoe UI" panose="020B0502040204020203" pitchFamily="34" charset="0"/>
              <a:ea typeface="Segoe UI" panose="020B0502040204020203" pitchFamily="34" charset="0"/>
              <a:cs typeface="Segoe UI" panose="020B0502040204020203" pitchFamily="34" charset="0"/>
            </a:rPr>
            <a:t>Μοντέλο μαζικού τουρισμού χαμηλής ποιότητας υποδομών και υπηρεσιών, εποχικότητα, εξαιρετικά ευαίσθητο σε εξωτερικές συνθήκες - δεν μπορεί να διατηρήσει βιωσιμότητα σε περιόδους κρίσης.</a:t>
          </a:r>
        </a:p>
        <a:p>
          <a:r>
            <a:rPr lang="el-GR" sz="1800" dirty="0">
              <a:latin typeface="Segoe UI" panose="020B0502040204020203" pitchFamily="34" charset="0"/>
              <a:ea typeface="Segoe UI" panose="020B0502040204020203" pitchFamily="34" charset="0"/>
              <a:cs typeface="Segoe UI" panose="020B0502040204020203" pitchFamily="34" charset="0"/>
            </a:rPr>
            <a:t>  </a:t>
          </a: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LinFactNeighborX="-71"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33159" custScaleY="104052" custLinFactNeighborX="-25740" custLinFactNeighborY="-126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46369" custScaleY="105321" custLinFactNeighborX="28951" custLinFactNeighborY="-351">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1777" custLinFactNeighborY="-10473"/>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custLinFactX="-14238135" custLinFactNeighborX="-14300000" custLinFactNeighborY="-440"/>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l"/>
          <a:r>
            <a:rPr lang="el-GR" sz="2400" b="1" dirty="0">
              <a:latin typeface="Segoe UI" panose="020B0502040204020203" pitchFamily="34" charset="0"/>
              <a:ea typeface="Segoe UI" panose="020B0502040204020203" pitchFamily="34" charset="0"/>
              <a:cs typeface="Segoe UI" panose="020B0502040204020203" pitchFamily="34" charset="0"/>
            </a:rPr>
            <a:t>Σχολή Ποιμενικής, Κτηνοτροφίας και Τυροκομίας </a:t>
          </a:r>
          <a:r>
            <a:rPr lang="el-GR" sz="1800" b="0" dirty="0">
              <a:latin typeface="Segoe UI" panose="020B0502040204020203" pitchFamily="34" charset="0"/>
              <a:ea typeface="Segoe UI" panose="020B0502040204020203" pitchFamily="34" charset="0"/>
              <a:cs typeface="Segoe UI" panose="020B0502040204020203" pitchFamily="34" charset="0"/>
            </a:rPr>
            <a:t>(</a:t>
          </a:r>
          <a:r>
            <a:rPr lang="el-GR" sz="1800" dirty="0">
              <a:latin typeface="Segoe UI" panose="020B0502040204020203" pitchFamily="34" charset="0"/>
              <a:ea typeface="Segoe UI" panose="020B0502040204020203" pitchFamily="34" charset="0"/>
              <a:cs typeface="Segoe UI" panose="020B0502040204020203" pitchFamily="34" charset="0"/>
            </a:rPr>
            <a:t>στην περιοχή </a:t>
          </a:r>
          <a:r>
            <a:rPr lang="el-GR" sz="1800" dirty="0" err="1">
              <a:latin typeface="Segoe UI" panose="020B0502040204020203" pitchFamily="34" charset="0"/>
              <a:ea typeface="Segoe UI" panose="020B0502040204020203" pitchFamily="34" charset="0"/>
              <a:cs typeface="Segoe UI" panose="020B0502040204020203" pitchFamily="34" charset="0"/>
            </a:rPr>
            <a:t>Καρίτσα</a:t>
          </a:r>
          <a:r>
            <a:rPr lang="el-GR" sz="1800" dirty="0">
              <a:latin typeface="Segoe UI" panose="020B0502040204020203" pitchFamily="34" charset="0"/>
              <a:ea typeface="Segoe UI" panose="020B0502040204020203" pitchFamily="34" charset="0"/>
              <a:cs typeface="Segoe UI" panose="020B0502040204020203" pitchFamily="34" charset="0"/>
            </a:rPr>
            <a:t> – Δίον (εκτός Ε.Π.)</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Εκπαίδευση νέων αγροτών, κτηνοτρόφων και απασχολούμενων στον δασικό τομέα στις </a:t>
          </a:r>
          <a:r>
            <a:rPr lang="el-GR" sz="1800" dirty="0" err="1">
              <a:latin typeface="Segoe UI" panose="020B0502040204020203" pitchFamily="34" charset="0"/>
              <a:ea typeface="Segoe UI" panose="020B0502040204020203" pitchFamily="34" charset="0"/>
              <a:cs typeface="Segoe UI" panose="020B0502040204020203" pitchFamily="34" charset="0"/>
            </a:rPr>
            <a:t>φιλο</a:t>
          </a:r>
          <a:r>
            <a:rPr lang="el-GR" sz="1800" dirty="0">
              <a:latin typeface="Segoe UI" panose="020B0502040204020203" pitchFamily="34" charset="0"/>
              <a:ea typeface="Segoe UI" panose="020B0502040204020203" pitchFamily="34" charset="0"/>
              <a:cs typeface="Segoe UI" panose="020B0502040204020203" pitchFamily="34" charset="0"/>
            </a:rPr>
            <a:t>-περιβαλλοντικές πρακτικές, την ευζωία, την πράσινη γεωργία και κτηνοτροφία και την κυκλική οικονομία, με σκοπό την παραγωγή τροφίμων εξαιρετικής ποιότητας και την αύξηση της ανταγωνιστικότητας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dirty="0">
              <a:latin typeface="Segoe UI" panose="020B0502040204020203" pitchFamily="34" charset="0"/>
              <a:ea typeface="Segoe UI" panose="020B0502040204020203" pitchFamily="34" charset="0"/>
              <a:cs typeface="Segoe UI" panose="020B0502040204020203" pitchFamily="34" charset="0"/>
            </a:rPr>
            <a:t> και βιώσιμη γεωργική παραγωγή, αξιοποίηση υπολειμμάτων γεωργικής παραγωγής</a:t>
          </a:r>
        </a:p>
        <a:p>
          <a:pPr algn="just">
            <a:buClr>
              <a:srgbClr val="4F81BD"/>
            </a:buClr>
            <a:buFont typeface="Symbol" panose="05050102010706020507" pitchFamily="18" charset="2"/>
            <a:buChar char=""/>
          </a:pPr>
          <a:r>
            <a:rPr lang="el-GR" sz="18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dirty="0">
              <a:latin typeface="Segoe UI" panose="020B0502040204020203" pitchFamily="34" charset="0"/>
              <a:ea typeface="Segoe UI" panose="020B0502040204020203" pitchFamily="34" charset="0"/>
              <a:cs typeface="Segoe UI" panose="020B0502040204020203" pitchFamily="34" charset="0"/>
            </a:rPr>
            <a:t> και βιώσιμη βόσκηση και κτηνοτροφία, αξιοποίηση υποπροϊόντων της κτηνοτροφίας, τυροκομία</a:t>
          </a:r>
        </a:p>
        <a:p>
          <a:pPr algn="just">
            <a:buClr>
              <a:srgbClr val="4F81BD"/>
            </a:buClr>
            <a:buFont typeface="Symbol" panose="05050102010706020507" pitchFamily="18" charset="2"/>
            <a:buChar char=""/>
          </a:pPr>
          <a:r>
            <a:rPr lang="el-GR" sz="18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dirty="0">
              <a:latin typeface="Segoe UI" panose="020B0502040204020203" pitchFamily="34" charset="0"/>
              <a:ea typeface="Segoe UI" panose="020B0502040204020203" pitchFamily="34" charset="0"/>
              <a:cs typeface="Segoe UI" panose="020B0502040204020203" pitchFamily="34" charset="0"/>
            </a:rPr>
            <a:t> και βιώσιμη πτηνοτροφία, αξιοποίηση υποπροϊόντων της πτηνοτροφίας </a:t>
          </a:r>
        </a:p>
        <a:p>
          <a:pPr algn="just">
            <a:buClr>
              <a:srgbClr val="4F81BD"/>
            </a:buClr>
            <a:buFont typeface="Symbol" panose="05050102010706020507" pitchFamily="18" charset="2"/>
            <a:buChar char=""/>
          </a:pPr>
          <a:r>
            <a:rPr lang="el-GR" sz="1800" dirty="0">
              <a:latin typeface="Segoe UI" panose="020B0502040204020203" pitchFamily="34" charset="0"/>
              <a:ea typeface="Segoe UI" panose="020B0502040204020203" pitchFamily="34" charset="0"/>
              <a:cs typeface="Segoe UI" panose="020B0502040204020203" pitchFamily="34" charset="0"/>
            </a:rPr>
            <a:t>Δασοκομία, αξιοποίηση προϊόντων της δασοκομίας, αξιοποίηση υποπροϊόντων της δασοκομίας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Y="395885"/>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3" custScaleY="641699"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2"/>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latin typeface="Segoe UI" panose="020B0502040204020203" pitchFamily="34" charset="0"/>
              <a:ea typeface="Segoe UI" panose="020B0502040204020203" pitchFamily="34" charset="0"/>
              <a:cs typeface="Segoe UI" panose="020B0502040204020203" pitchFamily="34" charset="0"/>
            </a:rPr>
            <a:t>Μεταποίηση προϊόντων Ορεινής Παραγωγής</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1. Σφαγείο (ή Κινητό Σφαγείο) και μικρή Μονάδα επεξεργασίας – τυποποίησης – συσκευασίας κρέατος τοπικής εκτροφής</a:t>
          </a:r>
          <a:r>
            <a:rPr lang="el-GR" sz="1800" dirty="0">
              <a:latin typeface="Segoe UI" panose="020B0502040204020203" pitchFamily="34" charset="0"/>
              <a:ea typeface="Segoe UI" panose="020B0502040204020203" pitchFamily="34" charset="0"/>
              <a:cs typeface="Segoe UI" panose="020B0502040204020203" pitchFamily="34" charset="0"/>
            </a:rPr>
            <a:t>, με </a:t>
          </a:r>
          <a:r>
            <a:rPr lang="el-GR" sz="1800" dirty="0" err="1">
              <a:latin typeface="Segoe UI" panose="020B0502040204020203" pitchFamily="34" charset="0"/>
              <a:ea typeface="Segoe UI" panose="020B0502040204020203" pitchFamily="34" charset="0"/>
              <a:cs typeface="Segoe UI" panose="020B0502040204020203" pitchFamily="34" charset="0"/>
            </a:rPr>
            <a:t>συνοδή</a:t>
          </a:r>
          <a:r>
            <a:rPr lang="el-GR" sz="1800" dirty="0">
              <a:latin typeface="Segoe UI" panose="020B0502040204020203" pitchFamily="34" charset="0"/>
              <a:ea typeface="Segoe UI" panose="020B0502040204020203" pitchFamily="34" charset="0"/>
              <a:cs typeface="Segoe UI" panose="020B0502040204020203" pitchFamily="34" charset="0"/>
            </a:rPr>
            <a:t> </a:t>
          </a:r>
          <a:r>
            <a:rPr lang="en-US" sz="1800" dirty="0">
              <a:latin typeface="Segoe UI" panose="020B0502040204020203" pitchFamily="34" charset="0"/>
              <a:ea typeface="Segoe UI" panose="020B0502040204020203" pitchFamily="34" charset="0"/>
              <a:cs typeface="Segoe UI" panose="020B0502040204020203" pitchFamily="34" charset="0"/>
            </a:rPr>
            <a:t>compact </a:t>
          </a:r>
          <a:r>
            <a:rPr lang="el-GR" sz="1800" dirty="0">
              <a:latin typeface="Segoe UI" panose="020B0502040204020203" pitchFamily="34" charset="0"/>
              <a:ea typeface="Segoe UI" panose="020B0502040204020203" pitchFamily="34" charset="0"/>
              <a:cs typeface="Segoe UI" panose="020B0502040204020203" pitchFamily="34" charset="0"/>
            </a:rPr>
            <a:t>μονάδα επεξεργασίας λυμάτων: Στην περιοχή μεταξύ </a:t>
          </a:r>
          <a:r>
            <a:rPr lang="el-GR" sz="18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dirty="0">
              <a:latin typeface="Segoe UI" panose="020B0502040204020203" pitchFamily="34" charset="0"/>
              <a:ea typeface="Segoe UI" panose="020B0502040204020203" pitchFamily="34" charset="0"/>
              <a:cs typeface="Segoe UI" panose="020B0502040204020203" pitchFamily="34" charset="0"/>
            </a:rPr>
            <a:t> και Αγίου Σπυρίδωνα (εκτός Ε.Π.)</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2. Μικρή μονάδα συσκευασίας αυγών ορνίθων τοπικής εκτροφής</a:t>
          </a:r>
          <a:r>
            <a:rPr lang="el-GR" sz="1800" dirty="0">
              <a:latin typeface="Segoe UI" panose="020B0502040204020203" pitchFamily="34" charset="0"/>
              <a:ea typeface="Segoe UI" panose="020B0502040204020203" pitchFamily="34" charset="0"/>
              <a:cs typeface="Segoe UI" panose="020B0502040204020203" pitchFamily="34" charset="0"/>
            </a:rPr>
            <a:t>, με </a:t>
          </a:r>
          <a:r>
            <a:rPr lang="el-GR" sz="1800" dirty="0" err="1">
              <a:latin typeface="Segoe UI" panose="020B0502040204020203" pitchFamily="34" charset="0"/>
              <a:ea typeface="Segoe UI" panose="020B0502040204020203" pitchFamily="34" charset="0"/>
              <a:cs typeface="Segoe UI" panose="020B0502040204020203" pitchFamily="34" charset="0"/>
            </a:rPr>
            <a:t>συνοδή</a:t>
          </a:r>
          <a:r>
            <a:rPr lang="el-GR" sz="1800" dirty="0">
              <a:latin typeface="Segoe UI" panose="020B0502040204020203" pitchFamily="34" charset="0"/>
              <a:ea typeface="Segoe UI" panose="020B0502040204020203" pitchFamily="34" charset="0"/>
              <a:cs typeface="Segoe UI" panose="020B0502040204020203" pitchFamily="34" charset="0"/>
            </a:rPr>
            <a:t> </a:t>
          </a:r>
          <a:r>
            <a:rPr lang="en-US" sz="1800" dirty="0">
              <a:latin typeface="Segoe UI" panose="020B0502040204020203" pitchFamily="34" charset="0"/>
              <a:ea typeface="Segoe UI" panose="020B0502040204020203" pitchFamily="34" charset="0"/>
              <a:cs typeface="Segoe UI" panose="020B0502040204020203" pitchFamily="34" charset="0"/>
            </a:rPr>
            <a:t>compact </a:t>
          </a:r>
          <a:r>
            <a:rPr lang="el-GR" sz="1800" dirty="0">
              <a:latin typeface="Segoe UI" panose="020B0502040204020203" pitchFamily="34" charset="0"/>
              <a:ea typeface="Segoe UI" panose="020B0502040204020203" pitchFamily="34" charset="0"/>
              <a:cs typeface="Segoe UI" panose="020B0502040204020203" pitchFamily="34" charset="0"/>
            </a:rPr>
            <a:t>μονάδα επεξεργασίας λυμάτων: Στην περιοχή μεταξύ </a:t>
          </a:r>
          <a:r>
            <a:rPr lang="el-GR" sz="18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dirty="0">
              <a:latin typeface="Segoe UI" panose="020B0502040204020203" pitchFamily="34" charset="0"/>
              <a:ea typeface="Segoe UI" panose="020B0502040204020203" pitchFamily="34" charset="0"/>
              <a:cs typeface="Segoe UI" panose="020B0502040204020203" pitchFamily="34" charset="0"/>
            </a:rPr>
            <a:t> και Αγίου Σπυρίδωνα (εκτός Ε.Π.)</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0D6CF8-E144-4886-A31C-DE2E8B83BFCE}">
      <dgm:prSet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3. Μονάδα Καινοτομικής Αξιοποίησης Προϊόντων Υλοτομίας </a:t>
          </a:r>
          <a:r>
            <a:rPr lang="el-GR" sz="1800" b="1" dirty="0">
              <a:latin typeface="Segoe UI" panose="020B0502040204020203" pitchFamily="34" charset="0"/>
              <a:cs typeface="Segoe UI" panose="020B0502040204020203" pitchFamily="34" charset="0"/>
            </a:rPr>
            <a:t>(</a:t>
          </a:r>
          <a:r>
            <a:rPr lang="el-GR" sz="1800" b="1" dirty="0" err="1">
              <a:latin typeface="Segoe UI" panose="020B0502040204020203" pitchFamily="34" charset="0"/>
              <a:cs typeface="Segoe UI" panose="020B0502040204020203" pitchFamily="34" charset="0"/>
            </a:rPr>
            <a:t>ΜοΚΑΠΥ</a:t>
          </a:r>
          <a:r>
            <a:rPr lang="el-GR" sz="1800" b="1" dirty="0">
              <a:latin typeface="Segoe UI" panose="020B0502040204020203" pitchFamily="34" charset="0"/>
              <a:cs typeface="Segoe UI" panose="020B0502040204020203" pitchFamily="34" charset="0"/>
            </a:rPr>
            <a:t>) </a:t>
          </a:r>
          <a:r>
            <a:rPr lang="el-GR" sz="1800" dirty="0">
              <a:latin typeface="Segoe UI" panose="020B0502040204020203" pitchFamily="34" charset="0"/>
              <a:ea typeface="Segoe UI" panose="020B0502040204020203" pitchFamily="34" charset="0"/>
              <a:cs typeface="Segoe UI" panose="020B0502040204020203" pitchFamily="34" charset="0"/>
            </a:rPr>
            <a:t>στο παλιό εργοστάσιο ξυλείας στο Δασονομείο </a:t>
          </a:r>
          <a:r>
            <a:rPr lang="el-GR" sz="1800" dirty="0" err="1">
              <a:latin typeface="Segoe UI" panose="020B0502040204020203" pitchFamily="34" charset="0"/>
              <a:ea typeface="Segoe UI" panose="020B0502040204020203" pitchFamily="34" charset="0"/>
              <a:cs typeface="Segoe UI" panose="020B0502040204020203" pitchFamily="34" charset="0"/>
            </a:rPr>
            <a:t>Λιτοχώρου</a:t>
          </a:r>
          <a:r>
            <a:rPr lang="el-GR" sz="1800" dirty="0">
              <a:latin typeface="Segoe UI" panose="020B0502040204020203" pitchFamily="34" charset="0"/>
              <a:ea typeface="Segoe UI" panose="020B0502040204020203" pitchFamily="34" charset="0"/>
              <a:cs typeface="Segoe UI" panose="020B0502040204020203" pitchFamily="34" charset="0"/>
            </a:rPr>
            <a:t>, κατόπιν Μελέτης </a:t>
          </a:r>
          <a:r>
            <a:rPr lang="el-GR" sz="1800" dirty="0" err="1">
              <a:latin typeface="Segoe UI" panose="020B0502040204020203" pitchFamily="34" charset="0"/>
              <a:ea typeface="Segoe UI" panose="020B0502040204020203" pitchFamily="34" charset="0"/>
              <a:cs typeface="Segoe UI" panose="020B0502040204020203" pitchFamily="34" charset="0"/>
            </a:rPr>
            <a:t>πολυ</a:t>
          </a:r>
          <a:r>
            <a:rPr lang="el-GR" sz="1800" dirty="0">
              <a:latin typeface="Segoe UI" panose="020B0502040204020203" pitchFamily="34" charset="0"/>
              <a:ea typeface="Segoe UI" panose="020B0502040204020203" pitchFamily="34" charset="0"/>
              <a:cs typeface="Segoe UI" panose="020B0502040204020203" pitchFamily="34" charset="0"/>
            </a:rPr>
            <a:t>-λειτουργικής διαχείρισης των δασών για τη διαφοροποίηση των ευκαιριών εμπορίας και την αύξηση της προστιθέμενης αξίας, με αντικείμενο: χρήση νέων τεχνικών και τεχνολογιών υλοτομίας, επεξεργασία του προϊόντος υλοτομίας για παραγωγή τεχνικής ξυλείας, πολτού, </a:t>
          </a:r>
          <a:r>
            <a:rPr lang="el-GR" sz="1800" dirty="0" err="1">
              <a:latin typeface="Segoe UI" panose="020B0502040204020203" pitchFamily="34" charset="0"/>
              <a:ea typeface="Segoe UI" panose="020B0502040204020203" pitchFamily="34" charset="0"/>
              <a:cs typeface="Segoe UI" panose="020B0502040204020203" pitchFamily="34" charset="0"/>
            </a:rPr>
            <a:t>πελέτας</a:t>
          </a:r>
          <a:r>
            <a:rPr lang="el-GR" sz="1800" dirty="0">
              <a:latin typeface="Segoe UI" panose="020B0502040204020203" pitchFamily="34" charset="0"/>
              <a:ea typeface="Segoe UI" panose="020B0502040204020203" pitchFamily="34" charset="0"/>
              <a:cs typeface="Segoe UI" panose="020B0502040204020203" pitchFamily="34" charset="0"/>
            </a:rPr>
            <a:t>, βιομάζας για ενέργεια, </a:t>
          </a:r>
          <a:r>
            <a:rPr lang="el-GR" sz="1800" dirty="0" err="1">
              <a:latin typeface="Segoe UI" panose="020B0502040204020203" pitchFamily="34" charset="0"/>
              <a:ea typeface="Segoe UI" panose="020B0502040204020203" pitchFamily="34" charset="0"/>
              <a:cs typeface="Segoe UI" panose="020B0502040204020203" pitchFamily="34" charset="0"/>
            </a:rPr>
            <a:t>συνεπεξεργασία</a:t>
          </a:r>
          <a:r>
            <a:rPr lang="el-GR" sz="1800" dirty="0">
              <a:latin typeface="Segoe UI" panose="020B0502040204020203" pitchFamily="34" charset="0"/>
              <a:ea typeface="Segoe UI" panose="020B0502040204020203" pitchFamily="34" charset="0"/>
              <a:cs typeface="Segoe UI" panose="020B0502040204020203" pitchFamily="34" charset="0"/>
            </a:rPr>
            <a:t> του υπολείμματος υλοτομίας για παραγωγή </a:t>
          </a:r>
          <a:r>
            <a:rPr lang="el-GR" sz="1800" dirty="0" err="1">
              <a:latin typeface="Segoe UI" panose="020B0502040204020203" pitchFamily="34" charset="0"/>
              <a:ea typeface="Segoe UI" panose="020B0502040204020203" pitchFamily="34" charset="0"/>
              <a:cs typeface="Segoe UI" panose="020B0502040204020203" pitchFamily="34" charset="0"/>
            </a:rPr>
            <a:t>κομπόστ</a:t>
          </a:r>
          <a:r>
            <a:rPr lang="el-GR" sz="1800" dirty="0">
              <a:latin typeface="Segoe UI" panose="020B0502040204020203" pitchFamily="34" charset="0"/>
              <a:ea typeface="Segoe UI" panose="020B0502040204020203" pitchFamily="34" charset="0"/>
              <a:cs typeface="Segoe UI" panose="020B0502040204020203" pitchFamily="34" charset="0"/>
            </a:rPr>
            <a:t> </a:t>
          </a:r>
        </a:p>
      </dgm:t>
    </dgm:pt>
    <dgm:pt modelId="{A76F0D59-8AD9-42B2-B1F7-28AC9E1DC9A4}" type="parTrans" cxnId="{6E90232F-3361-413E-830F-50F53C28FFD2}">
      <dgm:prSet/>
      <dgm:spPr/>
      <dgm:t>
        <a:bodyPr/>
        <a:lstStyle/>
        <a:p>
          <a:pPr algn="just"/>
          <a:endParaRPr lang="el-GR">
            <a:latin typeface="Segoe UI" panose="020B0502040204020203" pitchFamily="34" charset="0"/>
            <a:ea typeface="Segoe UI" panose="020B0502040204020203" pitchFamily="34" charset="0"/>
            <a:cs typeface="Segoe UI" panose="020B0502040204020203" pitchFamily="34" charset="0"/>
          </a:endParaRPr>
        </a:p>
      </dgm:t>
    </dgm:pt>
    <dgm:pt modelId="{750D0FEB-BAAC-485C-BB9C-00F5C86BEA1D}" type="sibTrans" cxnId="{6E90232F-3361-413E-830F-50F53C28FFD2}">
      <dgm:prSet/>
      <dgm:spPr/>
      <dgm:t>
        <a:bodyPr/>
        <a:lstStyle/>
        <a:p>
          <a:pPr algn="just"/>
          <a:endParaRPr lang="el-GR">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4" custScaleX="112144"/>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4" custScaleY="68151"/>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3"/>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4" custScaleY="48666"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3"/>
      <dgm:spPr/>
    </dgm:pt>
    <dgm:pt modelId="{D7C0FCA5-5A56-48EB-8415-D769B54A51C2}" type="pres">
      <dgm:prSet presAssocID="{3C5EEB23-58BC-451F-A043-9DA7C729CD3C}" presName="vertSpace2b" presStyleCnt="0"/>
      <dgm:spPr/>
    </dgm:pt>
    <dgm:pt modelId="{33040493-82A0-4530-8B8D-AB11B4E03F53}" type="pres">
      <dgm:prSet presAssocID="{E30D6CF8-E144-4886-A31C-DE2E8B83BFCE}" presName="horz2" presStyleCnt="0"/>
      <dgm:spPr/>
    </dgm:pt>
    <dgm:pt modelId="{ED1C2504-0B38-4D7A-BA42-50307178ABC3}" type="pres">
      <dgm:prSet presAssocID="{E30D6CF8-E144-4886-A31C-DE2E8B83BFCE}" presName="horzSpace2" presStyleCnt="0"/>
      <dgm:spPr/>
    </dgm:pt>
    <dgm:pt modelId="{3181EF2D-EC42-4782-9D50-E990F98C90E9}" type="pres">
      <dgm:prSet presAssocID="{E30D6CF8-E144-4886-A31C-DE2E8B83BFCE}" presName="tx2" presStyleLbl="revTx" presStyleIdx="3" presStyleCnt="4" custScaleY="117933"/>
      <dgm:spPr/>
    </dgm:pt>
    <dgm:pt modelId="{24727840-2E74-4647-AF2B-3CB8DB0CB699}" type="pres">
      <dgm:prSet presAssocID="{E30D6CF8-E144-4886-A31C-DE2E8B83BFCE}" presName="vert2" presStyleCnt="0"/>
      <dgm:spPr/>
    </dgm:pt>
    <dgm:pt modelId="{4B65B1D1-8F16-4013-A4FF-FB704A4F1874}" type="pres">
      <dgm:prSet presAssocID="{E30D6CF8-E144-4886-A31C-DE2E8B83BFCE}" presName="thinLine2b" presStyleLbl="callout" presStyleIdx="2" presStyleCnt="3"/>
      <dgm:spPr/>
    </dgm:pt>
    <dgm:pt modelId="{E481BEE7-B9DB-4C2E-9C4B-E49EAC235B50}" type="pres">
      <dgm:prSet presAssocID="{E30D6CF8-E144-4886-A31C-DE2E8B83BFCE}"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6E90232F-3361-413E-830F-50F53C28FFD2}" srcId="{2FFE73C8-337A-4011-91F8-A4E93FD725BA}" destId="{E30D6CF8-E144-4886-A31C-DE2E8B83BFCE}" srcOrd="2" destOrd="0" parTransId="{A76F0D59-8AD9-42B2-B1F7-28AC9E1DC9A4}" sibTransId="{750D0FEB-BAAC-485C-BB9C-00F5C86BEA1D}"/>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71EE4986-B88E-49AA-BF6F-062484FA719E}" type="presOf" srcId="{E30D6CF8-E144-4886-A31C-DE2E8B83BFCE}" destId="{3181EF2D-EC42-4782-9D50-E990F98C90E9}"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82505CFF-3204-4636-AB74-8B7B661C9FC0}" type="presParOf" srcId="{CFF87CF6-C767-47B8-B86F-724D608B3B24}" destId="{33040493-82A0-4530-8B8D-AB11B4E03F53}" srcOrd="7" destOrd="0" presId="urn:microsoft.com/office/officeart/2008/layout/LinedList"/>
    <dgm:cxn modelId="{F6FCBE85-86FB-43FF-9077-A92A1A198B38}" type="presParOf" srcId="{33040493-82A0-4530-8B8D-AB11B4E03F53}" destId="{ED1C2504-0B38-4D7A-BA42-50307178ABC3}" srcOrd="0" destOrd="0" presId="urn:microsoft.com/office/officeart/2008/layout/LinedList"/>
    <dgm:cxn modelId="{A4980CAD-E9F9-4F56-8F66-AC1C6CFDEDFF}" type="presParOf" srcId="{33040493-82A0-4530-8B8D-AB11B4E03F53}" destId="{3181EF2D-EC42-4782-9D50-E990F98C90E9}" srcOrd="1" destOrd="0" presId="urn:microsoft.com/office/officeart/2008/layout/LinedList"/>
    <dgm:cxn modelId="{689D3B75-54B3-4D36-B8BE-12AB5E516346}" type="presParOf" srcId="{33040493-82A0-4530-8B8D-AB11B4E03F53}" destId="{24727840-2E74-4647-AF2B-3CB8DB0CB699}" srcOrd="2" destOrd="0" presId="urn:microsoft.com/office/officeart/2008/layout/LinedList"/>
    <dgm:cxn modelId="{C8C0F452-1F35-4DB2-90BE-FD770F9BB85F}" type="presParOf" srcId="{CFF87CF6-C767-47B8-B86F-724D608B3B24}" destId="{4B65B1D1-8F16-4013-A4FF-FB704A4F1874}" srcOrd="8" destOrd="0" presId="urn:microsoft.com/office/officeart/2008/layout/LinedList"/>
    <dgm:cxn modelId="{F65346DE-1E36-403D-94BC-87C7E65A4514}" type="presParOf" srcId="{CFF87CF6-C767-47B8-B86F-724D608B3B24}" destId="{E481BEE7-B9DB-4C2E-9C4B-E49EAC235B50}"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just"/>
          <a:r>
            <a:rPr lang="el-GR" sz="2400" b="1" dirty="0">
              <a:latin typeface="Segoe UI" panose="020B0502040204020203" pitchFamily="34" charset="0"/>
              <a:ea typeface="Segoe UI" panose="020B0502040204020203" pitchFamily="34" charset="0"/>
              <a:cs typeface="Segoe UI" panose="020B0502040204020203" pitchFamily="34" charset="0"/>
            </a:rPr>
            <a:t>Μεταποίηση προϊόντων Ορεινής Παραγωγής</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cs typeface="Segoe UI" panose="020B0502040204020203" pitchFamily="34" charset="0"/>
            </a:rPr>
            <a:t>4. Μονάδα παραγωγής και τυποποίησης Μελιού τοπικής βιολογικής μελισσοκομίας</a:t>
          </a:r>
          <a:r>
            <a:rPr lang="el-GR" sz="1800" dirty="0">
              <a:latin typeface="Segoe UI" panose="020B0502040204020203" pitchFamily="34" charset="0"/>
              <a:cs typeface="Segoe UI" panose="020B0502040204020203" pitchFamily="34" charset="0"/>
            </a:rPr>
            <a:t> στην Ζώνη Γ, εφόσον τούτο επιτραπεί στο Σχέδιο Διαχείρισης [άρθ. 4, παράγ. 3, </a:t>
          </a:r>
          <a:r>
            <a:rPr lang="el-GR" sz="1800" dirty="0" err="1">
              <a:latin typeface="Segoe UI" panose="020B0502040204020203" pitchFamily="34" charset="0"/>
              <a:cs typeface="Segoe UI" panose="020B0502040204020203" pitchFamily="34" charset="0"/>
            </a:rPr>
            <a:t>εδάφ</a:t>
          </a:r>
          <a:r>
            <a:rPr lang="el-GR" sz="1800" dirty="0">
              <a:latin typeface="Segoe UI" panose="020B0502040204020203" pitchFamily="34" charset="0"/>
              <a:cs typeface="Segoe UI" panose="020B0502040204020203" pitchFamily="34" charset="0"/>
            </a:rPr>
            <a:t>. (γ) σε συνδυασμό με </a:t>
          </a:r>
          <a:r>
            <a:rPr lang="el-GR" sz="1800" dirty="0" err="1">
              <a:latin typeface="Segoe UI" panose="020B0502040204020203" pitchFamily="34" charset="0"/>
              <a:cs typeface="Segoe UI" panose="020B0502040204020203" pitchFamily="34" charset="0"/>
            </a:rPr>
            <a:t>εδάφ</a:t>
          </a:r>
          <a:r>
            <a:rPr lang="el-GR" sz="1800" dirty="0">
              <a:latin typeface="Segoe UI" panose="020B0502040204020203" pitchFamily="34" charset="0"/>
              <a:cs typeface="Segoe UI" panose="020B0502040204020203" pitchFamily="34" charset="0"/>
            </a:rPr>
            <a:t>. (η)], άλλως, πλησίον Ζώνης Γ - εκτός Ε.Π.</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cs typeface="Segoe UI" panose="020B0502040204020203" pitchFamily="34" charset="0"/>
            </a:rPr>
            <a:t>5. Μονάδα επεξεργασίας αρωματικών φυτών για την παραγωγή αιθέριων ελαίων</a:t>
          </a:r>
          <a:r>
            <a:rPr lang="el-GR" sz="1800" dirty="0">
              <a:latin typeface="Segoe UI" panose="020B0502040204020203" pitchFamily="34" charset="0"/>
              <a:cs typeface="Segoe UI" panose="020B0502040204020203" pitchFamily="34" charset="0"/>
            </a:rPr>
            <a:t> στην Ζώνη Γ, εφόσον τούτο επιτραπεί στο Σχέδιο Διαχείρισης [άρθ. 4, παράγ. 3, </a:t>
          </a:r>
          <a:r>
            <a:rPr lang="el-GR" sz="1800" dirty="0" err="1">
              <a:latin typeface="Segoe UI" panose="020B0502040204020203" pitchFamily="34" charset="0"/>
              <a:cs typeface="Segoe UI" panose="020B0502040204020203" pitchFamily="34" charset="0"/>
            </a:rPr>
            <a:t>εδάφ</a:t>
          </a:r>
          <a:r>
            <a:rPr lang="el-GR" sz="1800" dirty="0">
              <a:latin typeface="Segoe UI" panose="020B0502040204020203" pitchFamily="34" charset="0"/>
              <a:cs typeface="Segoe UI" panose="020B0502040204020203" pitchFamily="34" charset="0"/>
            </a:rPr>
            <a:t>. (ε) σε συνδυασμό με </a:t>
          </a:r>
          <a:r>
            <a:rPr lang="el-GR" sz="1800" dirty="0" err="1">
              <a:latin typeface="Segoe UI" panose="020B0502040204020203" pitchFamily="34" charset="0"/>
              <a:cs typeface="Segoe UI" panose="020B0502040204020203" pitchFamily="34" charset="0"/>
            </a:rPr>
            <a:t>εδάφ</a:t>
          </a:r>
          <a:r>
            <a:rPr lang="el-GR" sz="1800" dirty="0">
              <a:latin typeface="Segoe UI" panose="020B0502040204020203" pitchFamily="34" charset="0"/>
              <a:cs typeface="Segoe UI" panose="020B0502040204020203" pitchFamily="34" charset="0"/>
            </a:rPr>
            <a:t>. (η)], άλλως, πλησίον Ζώνης Γ - εκτός Ε.Π.</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Y="68151"/>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3" custScaleY="48666"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2"/>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latin typeface="Segoe UI" panose="020B0502040204020203" pitchFamily="34" charset="0"/>
              <a:ea typeface="Segoe UI" panose="020B0502040204020203" pitchFamily="34" charset="0"/>
              <a:cs typeface="Segoe UI" panose="020B0502040204020203" pitchFamily="34" charset="0"/>
            </a:rPr>
            <a:t>Τουριστικές Μονάδες</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n-US" sz="1800" b="1" dirty="0">
              <a:latin typeface="Segoe UI" panose="020B0502040204020203" pitchFamily="34" charset="0"/>
              <a:ea typeface="Segoe UI" panose="020B0502040204020203" pitchFamily="34" charset="0"/>
              <a:cs typeface="Segoe UI" panose="020B0502040204020203" pitchFamily="34" charset="0"/>
            </a:rPr>
            <a:t>Resort</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latin typeface="Segoe UI" panose="020B0502040204020203" pitchFamily="34" charset="0"/>
              <a:cs typeface="Segoe UI" panose="020B0502040204020203" pitchFamily="34" charset="0"/>
            </a:rPr>
            <a:t>τουλάχιστον 4*</a:t>
          </a:r>
          <a:r>
            <a:rPr lang="el-GR" sz="1800" b="1" dirty="0">
              <a:latin typeface="Segoe UI" panose="020B0502040204020203" pitchFamily="34" charset="0"/>
              <a:ea typeface="Segoe UI" panose="020B0502040204020203" pitchFamily="34" charset="0"/>
              <a:cs typeface="Segoe UI" panose="020B0502040204020203" pitchFamily="34" charset="0"/>
            </a:rPr>
            <a:t>:</a:t>
          </a:r>
          <a:r>
            <a:rPr lang="el-GR" sz="1800" dirty="0">
              <a:latin typeface="Segoe UI" panose="020B0502040204020203" pitchFamily="34" charset="0"/>
              <a:ea typeface="Segoe UI" panose="020B0502040204020203" pitchFamily="34" charset="0"/>
              <a:cs typeface="Segoe UI" panose="020B0502040204020203" pitchFamily="34" charset="0"/>
            </a:rPr>
            <a:t> Στο εγκαταλειμμένο Θεραπευτήριο Πέτρας (εκτός Ε.Π.). </a:t>
          </a:r>
          <a:r>
            <a:rPr lang="el-GR" sz="1800" i="1" dirty="0">
              <a:latin typeface="Segoe UI" panose="020B0502040204020203" pitchFamily="34" charset="0"/>
              <a:ea typeface="Segoe UI" panose="020B0502040204020203" pitchFamily="34" charset="0"/>
              <a:cs typeface="Segoe UI" panose="020B0502040204020203" pitchFamily="34" charset="0"/>
            </a:rPr>
            <a:t>[Ανήκει στην Μητρόπολη Κίτρους – Πιερίας και οποιαδήποτε παρέμβαση προϋποθέτει την συναίνεση της Μητρόπολης]</a:t>
          </a:r>
          <a:r>
            <a:rPr lang="el-GR" sz="1800" dirty="0">
              <a:latin typeface="Segoe UI" panose="020B0502040204020203" pitchFamily="34" charset="0"/>
              <a:ea typeface="Segoe UI" panose="020B0502040204020203" pitchFamily="34" charset="0"/>
              <a:cs typeface="Segoe UI" panose="020B0502040204020203" pitchFamily="34" charset="0"/>
            </a:rPr>
            <a:t>.</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n-US" sz="1800" b="1" dirty="0">
              <a:latin typeface="Segoe UI" panose="020B0502040204020203" pitchFamily="34" charset="0"/>
              <a:ea typeface="Segoe UI" panose="020B0502040204020203" pitchFamily="34" charset="0"/>
              <a:cs typeface="Segoe UI" panose="020B0502040204020203" pitchFamily="34" charset="0"/>
            </a:rPr>
            <a:t>Camping</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latin typeface="Segoe UI" panose="020B0502040204020203" pitchFamily="34" charset="0"/>
              <a:cs typeface="Segoe UI" panose="020B0502040204020203" pitchFamily="34" charset="0"/>
            </a:rPr>
            <a:t>τουλάχιστον 3*</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dirty="0">
              <a:latin typeface="Segoe UI" panose="020B0502040204020203" pitchFamily="34" charset="0"/>
              <a:ea typeface="Segoe UI" panose="020B0502040204020203" pitchFamily="34" charset="0"/>
              <a:cs typeface="Segoe UI" panose="020B0502040204020203" pitchFamily="34" charset="0"/>
            </a:rPr>
            <a:t>στην Ζώνη Δ. </a:t>
          </a:r>
          <a:r>
            <a:rPr lang="en-GB" sz="1800" b="1" dirty="0">
              <a:latin typeface="Segoe UI" panose="020B0502040204020203" pitchFamily="34" charset="0"/>
              <a:cs typeface="Segoe UI" panose="020B0502040204020203" pitchFamily="34" charset="0"/>
            </a:rPr>
            <a:t>Glamping</a:t>
          </a:r>
          <a:r>
            <a:rPr lang="en-GB" sz="1800" dirty="0">
              <a:latin typeface="Segoe UI" panose="020B0502040204020203" pitchFamily="34" charset="0"/>
              <a:cs typeface="Segoe UI" panose="020B0502040204020203" pitchFamily="34" charset="0"/>
            </a:rPr>
            <a:t> </a:t>
          </a:r>
          <a:r>
            <a:rPr lang="el-GR" sz="1800" dirty="0">
              <a:latin typeface="Segoe UI" panose="020B0502040204020203" pitchFamily="34" charset="0"/>
              <a:cs typeface="Segoe UI" panose="020B0502040204020203" pitchFamily="34" charset="0"/>
            </a:rPr>
            <a:t>(</a:t>
          </a:r>
          <a:r>
            <a:rPr lang="en-US" sz="1800" dirty="0">
              <a:latin typeface="Segoe UI" panose="020B0502040204020203" pitchFamily="34" charset="0"/>
              <a:cs typeface="Segoe UI" panose="020B0502040204020203" pitchFamily="34" charset="0"/>
            </a:rPr>
            <a:t>glamorous </a:t>
          </a:r>
          <a:r>
            <a:rPr lang="el-GR" sz="1800" dirty="0">
              <a:latin typeface="Segoe UI" panose="020B0502040204020203" pitchFamily="34" charset="0"/>
              <a:cs typeface="Segoe UI" panose="020B0502040204020203" pitchFamily="34" charset="0"/>
            </a:rPr>
            <a:t>+ </a:t>
          </a:r>
          <a:r>
            <a:rPr lang="en-US" sz="1800" dirty="0">
              <a:latin typeface="Segoe UI" panose="020B0502040204020203" pitchFamily="34" charset="0"/>
              <a:cs typeface="Segoe UI" panose="020B0502040204020203" pitchFamily="34" charset="0"/>
            </a:rPr>
            <a:t>camping</a:t>
          </a:r>
          <a:r>
            <a:rPr lang="el-GR" sz="1800" dirty="0">
              <a:latin typeface="Segoe UI" panose="020B0502040204020203" pitchFamily="34" charset="0"/>
              <a:cs typeface="Segoe UI" panose="020B0502040204020203" pitchFamily="34" charset="0"/>
            </a:rPr>
            <a:t>). Καταλύματα που προσομοιάζουν στο </a:t>
          </a:r>
          <a:r>
            <a:rPr lang="en-US" sz="1800" dirty="0">
              <a:latin typeface="Segoe UI" panose="020B0502040204020203" pitchFamily="34" charset="0"/>
              <a:cs typeface="Segoe UI" panose="020B0502040204020203" pitchFamily="34" charset="0"/>
            </a:rPr>
            <a:t>camping </a:t>
          </a:r>
          <a:r>
            <a:rPr lang="el-GR" sz="1800" dirty="0">
              <a:latin typeface="Segoe UI" panose="020B0502040204020203" pitchFamily="34" charset="0"/>
              <a:cs typeface="Segoe UI" panose="020B0502040204020203" pitchFamily="34" charset="0"/>
            </a:rPr>
            <a:t>(</a:t>
          </a:r>
          <a:r>
            <a:rPr lang="el-GR" sz="1800" dirty="0" err="1">
              <a:latin typeface="Segoe UI" panose="020B0502040204020203" pitchFamily="34" charset="0"/>
              <a:cs typeface="Segoe UI" panose="020B0502040204020203" pitchFamily="34" charset="0"/>
            </a:rPr>
            <a:t>δενδρόσπιτα</a:t>
          </a:r>
          <a:r>
            <a:rPr lang="el-GR" sz="1800" dirty="0">
              <a:latin typeface="Segoe UI" panose="020B0502040204020203" pitchFamily="34" charset="0"/>
              <a:cs typeface="Segoe UI" panose="020B0502040204020203" pitchFamily="34" charset="0"/>
            </a:rPr>
            <a:t>, σκηνές, κ.α.),  αλλά με τις παροχές και τις υπηρεσίες ενός ξενοδοχείου.</a:t>
          </a:r>
        </a:p>
        <a:p>
          <a:pPr algn="just"/>
          <a:r>
            <a:rPr lang="el-GR" sz="1800" dirty="0">
              <a:latin typeface="Segoe UI" panose="020B0502040204020203" pitchFamily="34" charset="0"/>
              <a:cs typeface="Segoe UI" panose="020B0502040204020203" pitchFamily="34" charset="0"/>
            </a:rPr>
            <a:t>Εισήχθη στη νομοθεσία για τις Ειδικές μορφές τουρισμού με στόχο τη διαφοροποίηση του τουριστικού προϊόντος, ως </a:t>
          </a:r>
          <a:r>
            <a:rPr lang="el-GR" sz="1800" i="1" dirty="0">
              <a:latin typeface="Segoe UI" panose="020B0502040204020203" pitchFamily="34" charset="0"/>
              <a:cs typeface="Segoe UI" panose="020B0502040204020203" pitchFamily="34" charset="0"/>
            </a:rPr>
            <a:t>«η εμπειρία πολυτελούς διαμονής στη φύση, σε τουριστικά καταλύματα στην ύπαιθρο που ανεγείρονται σε εκτός σχεδίου περιοχές και περιλαμβάνουν διαφοροποιημένους τύπους διαμονής σε δομές ήπια εναρμονισμένες στο φυσικό περιβάλλον, συνδυάζοντας υψηλή αισθητική και παροχή αναβαθμισμένων υπηρεσιών»</a:t>
          </a:r>
          <a:r>
            <a:rPr lang="el-GR" sz="1800" dirty="0">
              <a:latin typeface="Segoe UI" panose="020B0502040204020203" pitchFamily="34" charset="0"/>
              <a:cs typeface="Segoe UI" panose="020B0502040204020203" pitchFamily="34" charset="0"/>
            </a:rPr>
            <a:t> (</a:t>
          </a:r>
          <a:r>
            <a:rPr lang="en-US" sz="1800" dirty="0">
              <a:latin typeface="Segoe UI" panose="020B0502040204020203" pitchFamily="34" charset="0"/>
              <a:cs typeface="Segoe UI" panose="020B0502040204020203" pitchFamily="34" charset="0"/>
            </a:rPr>
            <a:t>N</a:t>
          </a:r>
          <a:r>
            <a:rPr lang="el-GR" sz="1800" dirty="0">
              <a:latin typeface="Segoe UI" panose="020B0502040204020203" pitchFamily="34" charset="0"/>
              <a:cs typeface="Segoe UI" panose="020B0502040204020203" pitchFamily="34" charset="0"/>
            </a:rPr>
            <a:t>. 4688/2020, άρθ. 36).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42310"/>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X="146713" custScaleY="68151"/>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3" custScaleX="142230" custScaleY="162265"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2"/>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l"/>
          <a:r>
            <a:rPr lang="el-GR" sz="2400" b="1" dirty="0">
              <a:latin typeface="Segoe UI" panose="020B0502040204020203" pitchFamily="34" charset="0"/>
              <a:ea typeface="Segoe UI" panose="020B0502040204020203" pitchFamily="34" charset="0"/>
              <a:cs typeface="Segoe UI" panose="020B0502040204020203" pitchFamily="34" charset="0"/>
            </a:rPr>
            <a:t>Πάρκα – Μουσεία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Μουσείο Φυσικής Ιστορίας </a:t>
          </a:r>
          <a:r>
            <a:rPr lang="el-GR" sz="1800" dirty="0">
              <a:latin typeface="Segoe UI" panose="020B0502040204020203" pitchFamily="34" charset="0"/>
              <a:ea typeface="Segoe UI" panose="020B0502040204020203" pitchFamily="34" charset="0"/>
              <a:cs typeface="Segoe UI" panose="020B0502040204020203" pitchFamily="34" charset="0"/>
            </a:rPr>
            <a:t>στη θέση Πριόνια (Ζώνη Β) με εκθετήριο ειδών φυτών, φωτογραφικό υλικό, υλικό ενημέρωσης και πώληση χαρτών και βιβλίων</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Θεματικό πάρκο - βοτανικός κήπος </a:t>
          </a:r>
          <a:r>
            <a:rPr lang="el-GR" sz="1800" dirty="0">
              <a:latin typeface="Segoe UI" panose="020B0502040204020203" pitchFamily="34" charset="0"/>
              <a:ea typeface="Segoe UI" panose="020B0502040204020203" pitchFamily="34" charset="0"/>
              <a:cs typeface="Segoe UI" panose="020B0502040204020203" pitchFamily="34" charset="0"/>
            </a:rPr>
            <a:t>με θέμα την χλωρίδα και πανίδα του Ολύμπου και έμφαση στα ενδημικά είδη, το οποίο θα προσελκύει επισκέπτες από το εσωτερικό (σχολεία, σύλλογοι κλπ.) και το εξωτερικό καθ’ όλη τη διάρκεια του χρόνου, κατ’ αντιστοιχία επιτυχημένων παραδειγμάτων (</a:t>
          </a:r>
          <a:r>
            <a:rPr lang="en-US"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https</a:t>
          </a:r>
          <a:r>
            <a:rPr lang="el-GR"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www</a:t>
          </a:r>
          <a:r>
            <a:rPr lang="el-GR"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dirty="0" err="1">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jardindulautaret</a:t>
          </a:r>
          <a:r>
            <a:rPr lang="el-GR"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com</a:t>
          </a:r>
          <a:r>
            <a:rPr lang="el-GR"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dirty="0" err="1">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english</a:t>
          </a:r>
          <a:r>
            <a:rPr lang="el-GR" sz="18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l-GR" sz="1800" dirty="0">
              <a:latin typeface="Segoe UI" panose="020B0502040204020203" pitchFamily="34" charset="0"/>
              <a:ea typeface="Segoe UI" panose="020B0502040204020203" pitchFamily="34" charset="0"/>
              <a:cs typeface="Segoe UI" panose="020B0502040204020203" pitchFamily="34" charset="0"/>
            </a:rPr>
            <a:t>). Στις υπάρχουσες εγκαταστάσεις της ΜΔΕΠΟ, ώστε να συνδυάζονται οι επισκέψεις με το υφιστάμενο Μουσείο Φυσικής Ιστορίας. </a:t>
          </a: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CC6DD33-C157-4430-A11F-47C27E956AFF}">
      <dgm:prSet custT="1"/>
      <dgm:spPr/>
      <dgm:t>
        <a:bodyPr/>
        <a:lstStyle/>
        <a:p>
          <a:pPr algn="just"/>
          <a:r>
            <a:rPr lang="el-GR" sz="1800" b="1" dirty="0">
              <a:latin typeface="Segoe UI" panose="020B0502040204020203" pitchFamily="34" charset="0"/>
              <a:cs typeface="Segoe UI" panose="020B0502040204020203" pitchFamily="34" charset="0"/>
            </a:rPr>
            <a:t>Θεματικό πάρκο με θέμα το δωδεκάθεο και την Μυθολογία</a:t>
          </a:r>
          <a:r>
            <a:rPr lang="el-GR" sz="1800" dirty="0">
              <a:latin typeface="Segoe UI" panose="020B0502040204020203" pitchFamily="34" charset="0"/>
              <a:cs typeface="Segoe UI" panose="020B0502040204020203" pitchFamily="34" charset="0"/>
            </a:rPr>
            <a:t>: στην Ζώνη Γ, εφόσον τούτο επιτραπεί στο Σχέδιο Διαχείρισης (ΠΔ 610/2021, άρθ. 4, παράγ. 3, </a:t>
          </a:r>
          <a:r>
            <a:rPr lang="el-GR" sz="1800" dirty="0" err="1">
              <a:latin typeface="Segoe UI" panose="020B0502040204020203" pitchFamily="34" charset="0"/>
              <a:cs typeface="Segoe UI" panose="020B0502040204020203" pitchFamily="34" charset="0"/>
            </a:rPr>
            <a:t>εδάφ</a:t>
          </a:r>
          <a:r>
            <a:rPr lang="el-GR" sz="1800" dirty="0">
              <a:latin typeface="Segoe UI" panose="020B0502040204020203" pitchFamily="34" charset="0"/>
              <a:cs typeface="Segoe UI" panose="020B0502040204020203" pitchFamily="34" charset="0"/>
            </a:rPr>
            <a:t>. η), άλλως, πλησίον της Ζώνης Γ - εκτός Ε.Π.</a:t>
          </a:r>
        </a:p>
      </dgm:t>
    </dgm:pt>
    <dgm:pt modelId="{F483417B-6ACB-4A6C-86F1-1C0D0136A814}" type="parTrans" cxnId="{C0818D31-259A-41AF-9BCC-AC502E6FC7AB}">
      <dgm:prSet/>
      <dgm:spPr/>
      <dgm:t>
        <a:bodyPr/>
        <a:lstStyle/>
        <a:p>
          <a:pPr algn="just"/>
          <a:endParaRPr lang="el-GR"/>
        </a:p>
      </dgm:t>
    </dgm:pt>
    <dgm:pt modelId="{619A80A1-96A2-4D87-BBF6-54F22F093E75}" type="sibTrans" cxnId="{C0818D31-259A-41AF-9BCC-AC502E6FC7AB}">
      <dgm:prSet/>
      <dgm:spPr/>
      <dgm:t>
        <a:bodyPr/>
        <a:lstStyle/>
        <a:p>
          <a:pPr algn="just"/>
          <a:endParaRPr lang="el-G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4" custScaleX="122124"/>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4" custScaleY="88829"/>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3"/>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4" custScaleY="181140"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3"/>
      <dgm:spPr/>
    </dgm:pt>
    <dgm:pt modelId="{D7C0FCA5-5A56-48EB-8415-D769B54A51C2}" type="pres">
      <dgm:prSet presAssocID="{3C5EEB23-58BC-451F-A043-9DA7C729CD3C}" presName="vertSpace2b" presStyleCnt="0"/>
      <dgm:spPr/>
    </dgm:pt>
    <dgm:pt modelId="{111BBC64-D1C2-4068-B9B5-C57C42351044}" type="pres">
      <dgm:prSet presAssocID="{4CC6DD33-C157-4430-A11F-47C27E956AFF}" presName="horz2" presStyleCnt="0"/>
      <dgm:spPr/>
    </dgm:pt>
    <dgm:pt modelId="{83235122-7204-4986-A987-A301875645E9}" type="pres">
      <dgm:prSet presAssocID="{4CC6DD33-C157-4430-A11F-47C27E956AFF}" presName="horzSpace2" presStyleCnt="0"/>
      <dgm:spPr/>
    </dgm:pt>
    <dgm:pt modelId="{D20BBE4E-FD9B-471D-8314-DAAA063515A3}" type="pres">
      <dgm:prSet presAssocID="{4CC6DD33-C157-4430-A11F-47C27E956AFF}" presName="tx2" presStyleLbl="revTx" presStyleIdx="3" presStyleCnt="4"/>
      <dgm:spPr/>
    </dgm:pt>
    <dgm:pt modelId="{31DC6DF4-3931-4BDC-9DE2-D62F64B16737}" type="pres">
      <dgm:prSet presAssocID="{4CC6DD33-C157-4430-A11F-47C27E956AFF}" presName="vert2" presStyleCnt="0"/>
      <dgm:spPr/>
    </dgm:pt>
    <dgm:pt modelId="{7EB32666-A800-4D28-AB94-D4DB97A814CB}" type="pres">
      <dgm:prSet presAssocID="{4CC6DD33-C157-4430-A11F-47C27E956AFF}" presName="thinLine2b" presStyleLbl="callout" presStyleIdx="2" presStyleCnt="3"/>
      <dgm:spPr/>
    </dgm:pt>
    <dgm:pt modelId="{A29A9214-3878-4420-B1BE-1431D7A4A51F}" type="pres">
      <dgm:prSet presAssocID="{4CC6DD33-C157-4430-A11F-47C27E956AFF}"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C0818D31-259A-41AF-9BCC-AC502E6FC7AB}" srcId="{2FFE73C8-337A-4011-91F8-A4E93FD725BA}" destId="{4CC6DD33-C157-4430-A11F-47C27E956AFF}" srcOrd="2" destOrd="0" parTransId="{F483417B-6ACB-4A6C-86F1-1C0D0136A814}" sibTransId="{619A80A1-96A2-4D87-BBF6-54F22F093E75}"/>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C6F33DA3-6944-48DB-A247-68B2DE1C374D}" type="presOf" srcId="{4CC6DD33-C157-4430-A11F-47C27E956AFF}" destId="{D20BBE4E-FD9B-471D-8314-DAAA063515A3}"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F9CEA8D3-AF26-4B88-9D18-C8BEF2EA7D75}" type="presParOf" srcId="{CFF87CF6-C767-47B8-B86F-724D608B3B24}" destId="{111BBC64-D1C2-4068-B9B5-C57C42351044}" srcOrd="7" destOrd="0" presId="urn:microsoft.com/office/officeart/2008/layout/LinedList"/>
    <dgm:cxn modelId="{6A610CAC-5B8D-4939-82BA-114D8089B42E}" type="presParOf" srcId="{111BBC64-D1C2-4068-B9B5-C57C42351044}" destId="{83235122-7204-4986-A987-A301875645E9}" srcOrd="0" destOrd="0" presId="urn:microsoft.com/office/officeart/2008/layout/LinedList"/>
    <dgm:cxn modelId="{763365BF-585D-4E95-A274-EC088537ABBA}" type="presParOf" srcId="{111BBC64-D1C2-4068-B9B5-C57C42351044}" destId="{D20BBE4E-FD9B-471D-8314-DAAA063515A3}" srcOrd="1" destOrd="0" presId="urn:microsoft.com/office/officeart/2008/layout/LinedList"/>
    <dgm:cxn modelId="{9B827C9F-F3AA-4D0F-8161-B4261FD543E5}" type="presParOf" srcId="{111BBC64-D1C2-4068-B9B5-C57C42351044}" destId="{31DC6DF4-3931-4BDC-9DE2-D62F64B16737}" srcOrd="2" destOrd="0" presId="urn:microsoft.com/office/officeart/2008/layout/LinedList"/>
    <dgm:cxn modelId="{5D10D9CB-944A-4C63-9A3E-26B72569F669}" type="presParOf" srcId="{CFF87CF6-C767-47B8-B86F-724D608B3B24}" destId="{7EB32666-A800-4D28-AB94-D4DB97A814CB}" srcOrd="8" destOrd="0" presId="urn:microsoft.com/office/officeart/2008/layout/LinedList"/>
    <dgm:cxn modelId="{3465A492-9ECA-4529-8ED5-52ECA22288F4}" type="presParOf" srcId="{CFF87CF6-C767-47B8-B86F-724D608B3B24}" destId="{A29A9214-3878-4420-B1BE-1431D7A4A51F}"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l"/>
          <a:r>
            <a:rPr lang="el-GR" sz="2400" b="1" dirty="0" err="1">
              <a:latin typeface="Segoe UI" panose="020B0502040204020203" pitchFamily="34" charset="0"/>
              <a:cs typeface="Segoe UI" panose="020B0502040204020203" pitchFamily="34" charset="0"/>
            </a:rPr>
            <a:t>Ποδηλατόδρομοι</a:t>
          </a:r>
          <a:r>
            <a:rPr lang="el-GR" sz="2400" b="1" dirty="0">
              <a:latin typeface="Segoe UI" panose="020B0502040204020203" pitchFamily="34" charset="0"/>
              <a:cs typeface="Segoe UI" panose="020B0502040204020203" pitchFamily="34" charset="0"/>
            </a:rPr>
            <a:t> – Πεζοπορία – Αναψυκτήρια</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Δίκτυο διαδρομών </a:t>
          </a:r>
          <a:r>
            <a:rPr lang="en-US" sz="1800" b="1" dirty="0">
              <a:latin typeface="Segoe UI" panose="020B0502040204020203" pitchFamily="34" charset="0"/>
              <a:ea typeface="Segoe UI" panose="020B0502040204020203" pitchFamily="34" charset="0"/>
              <a:cs typeface="Segoe UI" panose="020B0502040204020203" pitchFamily="34" charset="0"/>
            </a:rPr>
            <a:t>mountain bike</a:t>
          </a:r>
          <a:r>
            <a:rPr lang="el-GR" sz="1800" b="1" dirty="0">
              <a:latin typeface="Segoe UI" panose="020B0502040204020203" pitchFamily="34" charset="0"/>
              <a:ea typeface="Segoe UI" panose="020B0502040204020203" pitchFamily="34" charset="0"/>
              <a:cs typeface="Segoe UI" panose="020B0502040204020203" pitchFamily="34" charset="0"/>
            </a:rPr>
            <a:t> </a:t>
          </a:r>
          <a:r>
            <a:rPr lang="el-GR" sz="1800" dirty="0">
              <a:latin typeface="Segoe UI" panose="020B0502040204020203" pitchFamily="34" charset="0"/>
              <a:ea typeface="Segoe UI" panose="020B0502040204020203" pitchFamily="34" charset="0"/>
              <a:cs typeface="Segoe UI" panose="020B0502040204020203" pitchFamily="34" charset="0"/>
            </a:rPr>
            <a:t>στην βόρεια πλευρά του Ολύμπου, με αφετηρία το χωριό Πέτρα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Κατασκευή διπλής διαδρομής </a:t>
          </a:r>
          <a:r>
            <a:rPr lang="el-GR" sz="1800" b="1" dirty="0" err="1">
              <a:latin typeface="Segoe UI" panose="020B0502040204020203" pitchFamily="34" charset="0"/>
              <a:ea typeface="Segoe UI" panose="020B0502040204020203" pitchFamily="34" charset="0"/>
              <a:cs typeface="Segoe UI" panose="020B0502040204020203" pitchFamily="34" charset="0"/>
            </a:rPr>
            <a:t>bike</a:t>
          </a:r>
          <a:r>
            <a:rPr lang="el-GR" sz="1800" b="1" dirty="0">
              <a:latin typeface="Segoe UI" panose="020B0502040204020203" pitchFamily="34" charset="0"/>
              <a:ea typeface="Segoe UI" panose="020B0502040204020203" pitchFamily="34" charset="0"/>
              <a:cs typeface="Segoe UI" panose="020B0502040204020203" pitchFamily="34" charset="0"/>
            </a:rPr>
            <a:t> and </a:t>
          </a:r>
          <a:r>
            <a:rPr lang="el-GR" sz="1800" b="1" dirty="0" err="1">
              <a:latin typeface="Segoe UI" panose="020B0502040204020203" pitchFamily="34" charset="0"/>
              <a:ea typeface="Segoe UI" panose="020B0502040204020203" pitchFamily="34" charset="0"/>
              <a:cs typeface="Segoe UI" panose="020B0502040204020203" pitchFamily="34" charset="0"/>
            </a:rPr>
            <a:t>hike</a:t>
          </a:r>
          <a:r>
            <a:rPr lang="el-GR" sz="1800" b="1" dirty="0">
              <a:latin typeface="Segoe UI" panose="020B0502040204020203" pitchFamily="34" charset="0"/>
              <a:ea typeface="Segoe UI" panose="020B0502040204020203" pitchFamily="34" charset="0"/>
              <a:cs typeface="Segoe UI" panose="020B0502040204020203" pitchFamily="34" charset="0"/>
            </a:rPr>
            <a:t> (1) σύνδεσης παραλιακού μετώπου με Όλυμπο</a:t>
          </a:r>
          <a:r>
            <a:rPr lang="el-GR" sz="1800" dirty="0">
              <a:latin typeface="Segoe UI" panose="020B0502040204020203" pitchFamily="34" charset="0"/>
              <a:ea typeface="Segoe UI" panose="020B0502040204020203" pitchFamily="34" charset="0"/>
              <a:cs typeface="Segoe UI" panose="020B0502040204020203" pitchFamily="34" charset="0"/>
            </a:rPr>
            <a:t>, από παραλιακό μέτωπο προς Λιτόχωρο με εκκίνηση την Πλάκα, με μικρά αναψυκτήρια στο μέσο της διαδρομής</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0D6CF8-E144-4886-A31C-DE2E8B83BFCE}">
      <dgm:prSet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Κατασκευή διπλής διαδρομής </a:t>
          </a:r>
          <a:r>
            <a:rPr lang="el-GR" sz="1800" b="1" dirty="0" err="1">
              <a:latin typeface="Segoe UI" panose="020B0502040204020203" pitchFamily="34" charset="0"/>
              <a:ea typeface="Segoe UI" panose="020B0502040204020203" pitchFamily="34" charset="0"/>
              <a:cs typeface="Segoe UI" panose="020B0502040204020203" pitchFamily="34" charset="0"/>
            </a:rPr>
            <a:t>bike</a:t>
          </a:r>
          <a:r>
            <a:rPr lang="el-GR" sz="1800" b="1" dirty="0">
              <a:latin typeface="Segoe UI" panose="020B0502040204020203" pitchFamily="34" charset="0"/>
              <a:ea typeface="Segoe UI" panose="020B0502040204020203" pitchFamily="34" charset="0"/>
              <a:cs typeface="Segoe UI" panose="020B0502040204020203" pitchFamily="34" charset="0"/>
            </a:rPr>
            <a:t> and </a:t>
          </a:r>
          <a:r>
            <a:rPr lang="el-GR" sz="1800" b="1" dirty="0" err="1">
              <a:latin typeface="Segoe UI" panose="020B0502040204020203" pitchFamily="34" charset="0"/>
              <a:ea typeface="Segoe UI" panose="020B0502040204020203" pitchFamily="34" charset="0"/>
              <a:cs typeface="Segoe UI" panose="020B0502040204020203" pitchFamily="34" charset="0"/>
            </a:rPr>
            <a:t>hike</a:t>
          </a:r>
          <a:r>
            <a:rPr lang="el-GR" sz="1800" b="1" dirty="0">
              <a:latin typeface="Segoe UI" panose="020B0502040204020203" pitchFamily="34" charset="0"/>
              <a:ea typeface="Segoe UI" panose="020B0502040204020203" pitchFamily="34" charset="0"/>
              <a:cs typeface="Segoe UI" panose="020B0502040204020203" pitchFamily="34" charset="0"/>
            </a:rPr>
            <a:t> (2) σύνδεσης παραλιακού μετώπου με Όλυμπο</a:t>
          </a:r>
          <a:r>
            <a:rPr lang="el-GR" sz="1800" dirty="0">
              <a:latin typeface="Segoe UI" panose="020B0502040204020203" pitchFamily="34" charset="0"/>
              <a:ea typeface="Segoe UI" panose="020B0502040204020203" pitchFamily="34" charset="0"/>
              <a:cs typeface="Segoe UI" panose="020B0502040204020203" pitchFamily="34" charset="0"/>
            </a:rPr>
            <a:t>, από παραλιακό μέτωπο προς Δίον με εκκίνηση το Λιμάνι της </a:t>
          </a:r>
          <a:r>
            <a:rPr lang="el-GR" sz="1800" dirty="0" err="1">
              <a:latin typeface="Segoe UI" panose="020B0502040204020203" pitchFamily="34" charset="0"/>
              <a:ea typeface="Segoe UI" panose="020B0502040204020203" pitchFamily="34" charset="0"/>
              <a:cs typeface="Segoe UI" panose="020B0502040204020203" pitchFamily="34" charset="0"/>
            </a:rPr>
            <a:t>Γρίτσας</a:t>
          </a:r>
          <a:r>
            <a:rPr lang="el-GR" sz="1800" dirty="0">
              <a:latin typeface="Segoe UI" panose="020B0502040204020203" pitchFamily="34" charset="0"/>
              <a:ea typeface="Segoe UI" panose="020B0502040204020203" pitchFamily="34" charset="0"/>
              <a:cs typeface="Segoe UI" panose="020B0502040204020203" pitchFamily="34" charset="0"/>
            </a:rPr>
            <a:t>, με μικρά αναψυκτήρια στο μέσο της διαδρομής</a:t>
          </a:r>
        </a:p>
      </dgm:t>
    </dgm:pt>
    <dgm:pt modelId="{A76F0D59-8AD9-42B2-B1F7-28AC9E1DC9A4}" type="parTrans" cxnId="{6E90232F-3361-413E-830F-50F53C28FFD2}">
      <dgm:prSet/>
      <dgm:spPr/>
      <dgm:t>
        <a:bodyPr/>
        <a:lstStyle/>
        <a:p>
          <a:pPr algn="just"/>
          <a:endParaRPr lang="el-GR">
            <a:latin typeface="Segoe UI" panose="020B0502040204020203" pitchFamily="34" charset="0"/>
            <a:cs typeface="Segoe UI" panose="020B0502040204020203" pitchFamily="34" charset="0"/>
          </a:endParaRPr>
        </a:p>
      </dgm:t>
    </dgm:pt>
    <dgm:pt modelId="{750D0FEB-BAAC-485C-BB9C-00F5C86BEA1D}" type="sibTrans" cxnId="{6E90232F-3361-413E-830F-50F53C28FFD2}">
      <dgm:prSet/>
      <dgm:spPr/>
      <dgm:t>
        <a:bodyPr/>
        <a:lstStyle/>
        <a:p>
          <a:pPr algn="just"/>
          <a:endParaRPr lang="el-GR">
            <a:latin typeface="Segoe UI" panose="020B0502040204020203" pitchFamily="34" charset="0"/>
            <a:cs typeface="Segoe UI" panose="020B0502040204020203" pitchFamily="34" charset="0"/>
          </a:endParaRPr>
        </a:p>
      </dgm:t>
    </dgm:pt>
    <dgm:pt modelId="{F153E9F9-5162-4720-AE08-F823A342D760}">
      <dgm:prSet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Κατασκευή ποδηλατικής διαδρομής (3) διάνυσης παραλιακού μετώπου </a:t>
          </a:r>
          <a:r>
            <a:rPr lang="el-GR" sz="1800" dirty="0">
              <a:latin typeface="Segoe UI" panose="020B0502040204020203" pitchFamily="34" charset="0"/>
              <a:ea typeface="Segoe UI" panose="020B0502040204020203" pitchFamily="34" charset="0"/>
              <a:cs typeface="Segoe UI" panose="020B0502040204020203" pitchFamily="34" charset="0"/>
            </a:rPr>
            <a:t>(παράλληλα με την γραμμή του παραλιακού μετώπου), με μικρά αναψυκτήρια σε σημεία της διαδρομής</a:t>
          </a:r>
        </a:p>
      </dgm:t>
    </dgm:pt>
    <dgm:pt modelId="{E908343A-953C-4094-AA0A-94BE3BA234AE}" type="parTrans" cxnId="{1431CAB8-B48A-486B-A320-49FB37C4B498}">
      <dgm:prSet/>
      <dgm:spPr/>
      <dgm:t>
        <a:bodyPr/>
        <a:lstStyle/>
        <a:p>
          <a:pPr algn="just"/>
          <a:endParaRPr lang="el-GR">
            <a:latin typeface="Segoe UI" panose="020B0502040204020203" pitchFamily="34" charset="0"/>
            <a:cs typeface="Segoe UI" panose="020B0502040204020203" pitchFamily="34" charset="0"/>
          </a:endParaRPr>
        </a:p>
      </dgm:t>
    </dgm:pt>
    <dgm:pt modelId="{875BF5B5-3185-4902-AB63-C2CA0726848A}" type="sibTrans" cxnId="{1431CAB8-B48A-486B-A320-49FB37C4B498}">
      <dgm:prSet/>
      <dgm:spPr/>
      <dgm:t>
        <a:bodyPr/>
        <a:lstStyle/>
        <a:p>
          <a:pPr algn="just"/>
          <a:endParaRPr lang="el-GR">
            <a:latin typeface="Segoe UI" panose="020B0502040204020203" pitchFamily="34" charset="0"/>
            <a:cs typeface="Segoe UI" panose="020B0502040204020203" pitchFamily="34" charset="0"/>
          </a:endParaRPr>
        </a:p>
      </dgm:t>
    </dgm:pt>
    <dgm:pt modelId="{39853FE0-ADC8-40E7-8657-1AFEDF03C7A4}">
      <dgm:prSet custT="1"/>
      <dgm:spPr/>
      <dgm:t>
        <a:bodyPr/>
        <a:lstStyle/>
        <a:p>
          <a:pPr algn="just"/>
          <a:r>
            <a:rPr lang="el-GR" sz="1800" b="1" dirty="0">
              <a:latin typeface="Segoe UI" panose="020B0502040204020203" pitchFamily="34" charset="0"/>
              <a:ea typeface="Segoe UI" panose="020B0502040204020203" pitchFamily="34" charset="0"/>
              <a:cs typeface="Segoe UI" panose="020B0502040204020203" pitchFamily="34" charset="0"/>
            </a:rPr>
            <a:t>Συντήρηση υφιστάμενων Αναψυκτήριων </a:t>
          </a:r>
          <a:r>
            <a:rPr lang="el-GR" sz="1800" dirty="0">
              <a:latin typeface="Segoe UI" panose="020B0502040204020203" pitchFamily="34" charset="0"/>
              <a:ea typeface="Segoe UI" panose="020B0502040204020203" pitchFamily="34" charset="0"/>
              <a:cs typeface="Segoe UI" panose="020B0502040204020203" pitchFamily="34" charset="0"/>
            </a:rPr>
            <a:t>στα Φυλάκια ΜΔΕΠΟ </a:t>
          </a:r>
          <a:r>
            <a:rPr lang="el-GR" sz="18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dirty="0">
              <a:latin typeface="Segoe UI" panose="020B0502040204020203" pitchFamily="34" charset="0"/>
              <a:ea typeface="Segoe UI" panose="020B0502040204020203" pitchFamily="34" charset="0"/>
              <a:cs typeface="Segoe UI" panose="020B0502040204020203" pitchFamily="34" charset="0"/>
            </a:rPr>
            <a:t>, Μύλοι και Πριόνια</a:t>
          </a:r>
        </a:p>
      </dgm:t>
    </dgm:pt>
    <dgm:pt modelId="{E237DA62-6065-4E16-835F-2510419036E9}" type="parTrans" cxnId="{C2C8AA92-04FD-44F5-B277-AF34C994A867}">
      <dgm:prSet/>
      <dgm:spPr/>
      <dgm:t>
        <a:bodyPr/>
        <a:lstStyle/>
        <a:p>
          <a:pPr algn="just"/>
          <a:endParaRPr lang="el-GR">
            <a:latin typeface="Segoe UI" panose="020B0502040204020203" pitchFamily="34" charset="0"/>
            <a:cs typeface="Segoe UI" panose="020B0502040204020203" pitchFamily="34" charset="0"/>
          </a:endParaRPr>
        </a:p>
      </dgm:t>
    </dgm:pt>
    <dgm:pt modelId="{1054CD81-619E-466D-86AD-8306CB2B9627}" type="sibTrans" cxnId="{C2C8AA92-04FD-44F5-B277-AF34C994A867}">
      <dgm:prSet/>
      <dgm:spPr/>
      <dgm:t>
        <a:bodyPr/>
        <a:lstStyle/>
        <a:p>
          <a:pPr algn="just"/>
          <a:endParaRPr lang="el-GR">
            <a:latin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6"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6" custScaleY="88126"/>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5"/>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6" custScaleY="170219"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5"/>
      <dgm:spPr/>
    </dgm:pt>
    <dgm:pt modelId="{D7C0FCA5-5A56-48EB-8415-D769B54A51C2}" type="pres">
      <dgm:prSet presAssocID="{3C5EEB23-58BC-451F-A043-9DA7C729CD3C}" presName="vertSpace2b" presStyleCnt="0"/>
      <dgm:spPr/>
    </dgm:pt>
    <dgm:pt modelId="{33040493-82A0-4530-8B8D-AB11B4E03F53}" type="pres">
      <dgm:prSet presAssocID="{E30D6CF8-E144-4886-A31C-DE2E8B83BFCE}" presName="horz2" presStyleCnt="0"/>
      <dgm:spPr/>
    </dgm:pt>
    <dgm:pt modelId="{ED1C2504-0B38-4D7A-BA42-50307178ABC3}" type="pres">
      <dgm:prSet presAssocID="{E30D6CF8-E144-4886-A31C-DE2E8B83BFCE}" presName="horzSpace2" presStyleCnt="0"/>
      <dgm:spPr/>
    </dgm:pt>
    <dgm:pt modelId="{3181EF2D-EC42-4782-9D50-E990F98C90E9}" type="pres">
      <dgm:prSet presAssocID="{E30D6CF8-E144-4886-A31C-DE2E8B83BFCE}" presName="tx2" presStyleLbl="revTx" presStyleIdx="3" presStyleCnt="6" custScaleY="159994"/>
      <dgm:spPr/>
    </dgm:pt>
    <dgm:pt modelId="{24727840-2E74-4647-AF2B-3CB8DB0CB699}" type="pres">
      <dgm:prSet presAssocID="{E30D6CF8-E144-4886-A31C-DE2E8B83BFCE}" presName="vert2" presStyleCnt="0"/>
      <dgm:spPr/>
    </dgm:pt>
    <dgm:pt modelId="{4B65B1D1-8F16-4013-A4FF-FB704A4F1874}" type="pres">
      <dgm:prSet presAssocID="{E30D6CF8-E144-4886-A31C-DE2E8B83BFCE}" presName="thinLine2b" presStyleLbl="callout" presStyleIdx="2" presStyleCnt="5"/>
      <dgm:spPr/>
    </dgm:pt>
    <dgm:pt modelId="{E481BEE7-B9DB-4C2E-9C4B-E49EAC235B50}" type="pres">
      <dgm:prSet presAssocID="{E30D6CF8-E144-4886-A31C-DE2E8B83BFCE}" presName="vertSpace2b" presStyleCnt="0"/>
      <dgm:spPr/>
    </dgm:pt>
    <dgm:pt modelId="{2D52E980-723F-4FBC-B878-D40C261A630D}" type="pres">
      <dgm:prSet presAssocID="{F153E9F9-5162-4720-AE08-F823A342D760}" presName="horz2" presStyleCnt="0"/>
      <dgm:spPr/>
    </dgm:pt>
    <dgm:pt modelId="{859E91E7-B95A-4DF0-A49A-85322C7EB1BD}" type="pres">
      <dgm:prSet presAssocID="{F153E9F9-5162-4720-AE08-F823A342D760}" presName="horzSpace2" presStyleCnt="0"/>
      <dgm:spPr/>
    </dgm:pt>
    <dgm:pt modelId="{AD9882E4-33A2-46E4-BAD4-46BB7544339A}" type="pres">
      <dgm:prSet presAssocID="{F153E9F9-5162-4720-AE08-F823A342D760}" presName="tx2" presStyleLbl="revTx" presStyleIdx="4" presStyleCnt="6" custScaleY="115674"/>
      <dgm:spPr/>
    </dgm:pt>
    <dgm:pt modelId="{054DB700-6D96-4418-B38F-0CDD86B295E9}" type="pres">
      <dgm:prSet presAssocID="{F153E9F9-5162-4720-AE08-F823A342D760}" presName="vert2" presStyleCnt="0"/>
      <dgm:spPr/>
    </dgm:pt>
    <dgm:pt modelId="{9AD0EB23-D1B5-4534-818A-152F79836981}" type="pres">
      <dgm:prSet presAssocID="{F153E9F9-5162-4720-AE08-F823A342D760}" presName="thinLine2b" presStyleLbl="callout" presStyleIdx="3" presStyleCnt="5"/>
      <dgm:spPr/>
    </dgm:pt>
    <dgm:pt modelId="{FCCDF23D-8F25-461F-A2A7-86B04C9A4DA0}" type="pres">
      <dgm:prSet presAssocID="{F153E9F9-5162-4720-AE08-F823A342D760}" presName="vertSpace2b" presStyleCnt="0"/>
      <dgm:spPr/>
    </dgm:pt>
    <dgm:pt modelId="{19B02777-6012-47A5-9379-64DFF3F4B898}" type="pres">
      <dgm:prSet presAssocID="{39853FE0-ADC8-40E7-8657-1AFEDF03C7A4}" presName="horz2" presStyleCnt="0"/>
      <dgm:spPr/>
    </dgm:pt>
    <dgm:pt modelId="{ED54776E-244A-455D-9EC2-042DE8AD2720}" type="pres">
      <dgm:prSet presAssocID="{39853FE0-ADC8-40E7-8657-1AFEDF03C7A4}" presName="horzSpace2" presStyleCnt="0"/>
      <dgm:spPr/>
    </dgm:pt>
    <dgm:pt modelId="{FB282046-A238-4491-BF42-A90D18A2A251}" type="pres">
      <dgm:prSet presAssocID="{39853FE0-ADC8-40E7-8657-1AFEDF03C7A4}" presName="tx2" presStyleLbl="revTx" presStyleIdx="5" presStyleCnt="6"/>
      <dgm:spPr/>
    </dgm:pt>
    <dgm:pt modelId="{FA1FFA52-A057-45A0-80CB-B13A97555FAF}" type="pres">
      <dgm:prSet presAssocID="{39853FE0-ADC8-40E7-8657-1AFEDF03C7A4}" presName="vert2" presStyleCnt="0"/>
      <dgm:spPr/>
    </dgm:pt>
    <dgm:pt modelId="{841D5E41-A450-4DA7-BFAA-6AA3CC432F79}" type="pres">
      <dgm:prSet presAssocID="{39853FE0-ADC8-40E7-8657-1AFEDF03C7A4}" presName="thinLine2b" presStyleLbl="callout" presStyleIdx="4" presStyleCnt="5"/>
      <dgm:spPr/>
    </dgm:pt>
    <dgm:pt modelId="{A832C287-672F-4498-8A5F-93B59349C31B}" type="pres">
      <dgm:prSet presAssocID="{39853FE0-ADC8-40E7-8657-1AFEDF03C7A4}"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6E90232F-3361-413E-830F-50F53C28FFD2}" srcId="{2FFE73C8-337A-4011-91F8-A4E93FD725BA}" destId="{E30D6CF8-E144-4886-A31C-DE2E8B83BFCE}" srcOrd="2" destOrd="0" parTransId="{A76F0D59-8AD9-42B2-B1F7-28AC9E1DC9A4}" sibTransId="{750D0FEB-BAAC-485C-BB9C-00F5C86BEA1D}"/>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71EE4986-B88E-49AA-BF6F-062484FA719E}" type="presOf" srcId="{E30D6CF8-E144-4886-A31C-DE2E8B83BFCE}" destId="{3181EF2D-EC42-4782-9D50-E990F98C90E9}" srcOrd="0" destOrd="0" presId="urn:microsoft.com/office/officeart/2008/layout/LinedList"/>
    <dgm:cxn modelId="{C2C8AA92-04FD-44F5-B277-AF34C994A867}" srcId="{2FFE73C8-337A-4011-91F8-A4E93FD725BA}" destId="{39853FE0-ADC8-40E7-8657-1AFEDF03C7A4}" srcOrd="4" destOrd="0" parTransId="{E237DA62-6065-4E16-835F-2510419036E9}" sibTransId="{1054CD81-619E-466D-86AD-8306CB2B9627}"/>
    <dgm:cxn modelId="{011FAF92-2BED-4B71-8E16-68E2EEB305F0}" type="presOf" srcId="{484A69DD-64D8-4BC4-9C6A-276A0FC54E5D}" destId="{574A7E49-F060-4BAD-BE1B-E8810A7F4EA6}" srcOrd="0" destOrd="0" presId="urn:microsoft.com/office/officeart/2008/layout/LinedList"/>
    <dgm:cxn modelId="{C83389A2-044F-4BCD-B4E8-AD048ACE9788}" type="presOf" srcId="{39853FE0-ADC8-40E7-8657-1AFEDF03C7A4}" destId="{FB282046-A238-4491-BF42-A90D18A2A251}" srcOrd="0" destOrd="0" presId="urn:microsoft.com/office/officeart/2008/layout/LinedList"/>
    <dgm:cxn modelId="{1431CAB8-B48A-486B-A320-49FB37C4B498}" srcId="{2FFE73C8-337A-4011-91F8-A4E93FD725BA}" destId="{F153E9F9-5162-4720-AE08-F823A342D760}" srcOrd="3" destOrd="0" parTransId="{E908343A-953C-4094-AA0A-94BE3BA234AE}" sibTransId="{875BF5B5-3185-4902-AB63-C2CA0726848A}"/>
    <dgm:cxn modelId="{BCEA0AFE-F292-411B-A96A-CDED00535E14}" type="presOf" srcId="{2FFE73C8-337A-4011-91F8-A4E93FD725BA}" destId="{77CB6137-6BF6-4F83-8C02-7A90DED4ACC3}" srcOrd="0" destOrd="0" presId="urn:microsoft.com/office/officeart/2008/layout/LinedList"/>
    <dgm:cxn modelId="{44ED25FF-9584-4263-A21F-0CD3248A9CC3}" type="presOf" srcId="{F153E9F9-5162-4720-AE08-F823A342D760}" destId="{AD9882E4-33A2-46E4-BAD4-46BB7544339A}"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82505CFF-3204-4636-AB74-8B7B661C9FC0}" type="presParOf" srcId="{CFF87CF6-C767-47B8-B86F-724D608B3B24}" destId="{33040493-82A0-4530-8B8D-AB11B4E03F53}" srcOrd="7" destOrd="0" presId="urn:microsoft.com/office/officeart/2008/layout/LinedList"/>
    <dgm:cxn modelId="{F6FCBE85-86FB-43FF-9077-A92A1A198B38}" type="presParOf" srcId="{33040493-82A0-4530-8B8D-AB11B4E03F53}" destId="{ED1C2504-0B38-4D7A-BA42-50307178ABC3}" srcOrd="0" destOrd="0" presId="urn:microsoft.com/office/officeart/2008/layout/LinedList"/>
    <dgm:cxn modelId="{A4980CAD-E9F9-4F56-8F66-AC1C6CFDEDFF}" type="presParOf" srcId="{33040493-82A0-4530-8B8D-AB11B4E03F53}" destId="{3181EF2D-EC42-4782-9D50-E990F98C90E9}" srcOrd="1" destOrd="0" presId="urn:microsoft.com/office/officeart/2008/layout/LinedList"/>
    <dgm:cxn modelId="{689D3B75-54B3-4D36-B8BE-12AB5E516346}" type="presParOf" srcId="{33040493-82A0-4530-8B8D-AB11B4E03F53}" destId="{24727840-2E74-4647-AF2B-3CB8DB0CB699}" srcOrd="2" destOrd="0" presId="urn:microsoft.com/office/officeart/2008/layout/LinedList"/>
    <dgm:cxn modelId="{C8C0F452-1F35-4DB2-90BE-FD770F9BB85F}" type="presParOf" srcId="{CFF87CF6-C767-47B8-B86F-724D608B3B24}" destId="{4B65B1D1-8F16-4013-A4FF-FB704A4F1874}" srcOrd="8" destOrd="0" presId="urn:microsoft.com/office/officeart/2008/layout/LinedList"/>
    <dgm:cxn modelId="{F65346DE-1E36-403D-94BC-87C7E65A4514}" type="presParOf" srcId="{CFF87CF6-C767-47B8-B86F-724D608B3B24}" destId="{E481BEE7-B9DB-4C2E-9C4B-E49EAC235B50}" srcOrd="9" destOrd="0" presId="urn:microsoft.com/office/officeart/2008/layout/LinedList"/>
    <dgm:cxn modelId="{2E5E84D0-5AFB-449F-9D14-A9DC5DB14981}" type="presParOf" srcId="{CFF87CF6-C767-47B8-B86F-724D608B3B24}" destId="{2D52E980-723F-4FBC-B878-D40C261A630D}" srcOrd="10" destOrd="0" presId="urn:microsoft.com/office/officeart/2008/layout/LinedList"/>
    <dgm:cxn modelId="{10837B7B-24D7-4FD7-A9E7-12E57EF3B2F3}" type="presParOf" srcId="{2D52E980-723F-4FBC-B878-D40C261A630D}" destId="{859E91E7-B95A-4DF0-A49A-85322C7EB1BD}" srcOrd="0" destOrd="0" presId="urn:microsoft.com/office/officeart/2008/layout/LinedList"/>
    <dgm:cxn modelId="{A1B84651-D7DF-4B7F-A8EA-A83A8F5145C7}" type="presParOf" srcId="{2D52E980-723F-4FBC-B878-D40C261A630D}" destId="{AD9882E4-33A2-46E4-BAD4-46BB7544339A}" srcOrd="1" destOrd="0" presId="urn:microsoft.com/office/officeart/2008/layout/LinedList"/>
    <dgm:cxn modelId="{5B35D777-5FC4-4868-B347-5C1119E0332F}" type="presParOf" srcId="{2D52E980-723F-4FBC-B878-D40C261A630D}" destId="{054DB700-6D96-4418-B38F-0CDD86B295E9}" srcOrd="2" destOrd="0" presId="urn:microsoft.com/office/officeart/2008/layout/LinedList"/>
    <dgm:cxn modelId="{B376B661-0801-4544-A21A-C0432BF74A1A}" type="presParOf" srcId="{CFF87CF6-C767-47B8-B86F-724D608B3B24}" destId="{9AD0EB23-D1B5-4534-818A-152F79836981}" srcOrd="11" destOrd="0" presId="urn:microsoft.com/office/officeart/2008/layout/LinedList"/>
    <dgm:cxn modelId="{71667D1D-F0FA-4441-A5B8-FF7C64E0CBBF}" type="presParOf" srcId="{CFF87CF6-C767-47B8-B86F-724D608B3B24}" destId="{FCCDF23D-8F25-461F-A2A7-86B04C9A4DA0}" srcOrd="12" destOrd="0" presId="urn:microsoft.com/office/officeart/2008/layout/LinedList"/>
    <dgm:cxn modelId="{E9943162-8ADE-493E-AFEA-CB82DAA8EE04}" type="presParOf" srcId="{CFF87CF6-C767-47B8-B86F-724D608B3B24}" destId="{19B02777-6012-47A5-9379-64DFF3F4B898}" srcOrd="13" destOrd="0" presId="urn:microsoft.com/office/officeart/2008/layout/LinedList"/>
    <dgm:cxn modelId="{D41A03E9-5176-4023-AD17-2D6C7FACE8DC}" type="presParOf" srcId="{19B02777-6012-47A5-9379-64DFF3F4B898}" destId="{ED54776E-244A-455D-9EC2-042DE8AD2720}" srcOrd="0" destOrd="0" presId="urn:microsoft.com/office/officeart/2008/layout/LinedList"/>
    <dgm:cxn modelId="{6283980D-5B61-4978-9127-BCE0D8A4E11A}" type="presParOf" srcId="{19B02777-6012-47A5-9379-64DFF3F4B898}" destId="{FB282046-A238-4491-BF42-A90D18A2A251}" srcOrd="1" destOrd="0" presId="urn:microsoft.com/office/officeart/2008/layout/LinedList"/>
    <dgm:cxn modelId="{8DA8DEBA-E32E-4C01-B1D8-183D7EF55185}" type="presParOf" srcId="{19B02777-6012-47A5-9379-64DFF3F4B898}" destId="{FA1FFA52-A057-45A0-80CB-B13A97555FAF}" srcOrd="2" destOrd="0" presId="urn:microsoft.com/office/officeart/2008/layout/LinedList"/>
    <dgm:cxn modelId="{39CE46FF-808B-4984-9D27-8D49F0D89131}" type="presParOf" srcId="{CFF87CF6-C767-47B8-B86F-724D608B3B24}" destId="{841D5E41-A450-4DA7-BFAA-6AA3CC432F79}" srcOrd="14" destOrd="0" presId="urn:microsoft.com/office/officeart/2008/layout/LinedList"/>
    <dgm:cxn modelId="{858B8DC1-A8FC-49E5-8219-1C3061F245EE}" type="presParOf" srcId="{CFF87CF6-C767-47B8-B86F-724D608B3B24}" destId="{A832C287-672F-4498-8A5F-93B59349C31B}"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pPr algn="l"/>
          <a:r>
            <a:rPr lang="el-GR" sz="2400" b="1" dirty="0">
              <a:latin typeface="Segoe UI" panose="020B0502040204020203" pitchFamily="34" charset="0"/>
              <a:ea typeface="Segoe UI" panose="020B0502040204020203" pitchFamily="34" charset="0"/>
              <a:cs typeface="Segoe UI" panose="020B0502040204020203" pitchFamily="34" charset="0"/>
            </a:rPr>
            <a:t>Τελεφερίκ </a:t>
          </a:r>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Κανονισμός (ΕΕ) 2016/424 σχετικά με τις εγκαταστάσεις με συρματόσχοινα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Αμιγώς τουριστικού σκοπού, από αφετηρία του μονοπατιού </a:t>
          </a:r>
          <a:r>
            <a:rPr lang="el-GR" sz="18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dirty="0">
              <a:latin typeface="Segoe UI" panose="020B0502040204020203" pitchFamily="34" charset="0"/>
              <a:ea typeface="Segoe UI" panose="020B0502040204020203" pitchFamily="34" charset="0"/>
              <a:cs typeface="Segoe UI" panose="020B0502040204020203" pitchFamily="34" charset="0"/>
            </a:rPr>
            <a:t> - </a:t>
          </a:r>
          <a:r>
            <a:rPr lang="el-GR" sz="18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dirty="0">
              <a:latin typeface="Segoe UI" panose="020B0502040204020203" pitchFamily="34" charset="0"/>
              <a:ea typeface="Segoe UI" panose="020B0502040204020203" pitchFamily="34" charset="0"/>
              <a:cs typeface="Segoe UI" panose="020B0502040204020203" pitchFamily="34" charset="0"/>
            </a:rPr>
            <a:t> μέχρι την κορυφή </a:t>
          </a:r>
          <a:r>
            <a:rPr lang="el-GR" sz="18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dirty="0">
              <a:latin typeface="Segoe UI" panose="020B0502040204020203" pitchFamily="34" charset="0"/>
              <a:ea typeface="Segoe UI" panose="020B0502040204020203" pitchFamily="34" charset="0"/>
              <a:cs typeface="Segoe UI" panose="020B0502040204020203" pitchFamily="34" charset="0"/>
            </a:rPr>
            <a:t> (Ζώνη Γ) – Πανοραμική θέα προς τις ψηλές κορυφές και το Πέλαγος.</a:t>
          </a:r>
        </a:p>
        <a:p>
          <a:pPr algn="just"/>
          <a:r>
            <a:rPr lang="el-GR" sz="1800" dirty="0">
              <a:latin typeface="Segoe UI" panose="020B0502040204020203" pitchFamily="34" charset="0"/>
              <a:ea typeface="Segoe UI" panose="020B0502040204020203" pitchFamily="34" charset="0"/>
              <a:cs typeface="Segoe UI" panose="020B0502040204020203" pitchFamily="34" charset="0"/>
            </a:rPr>
            <a:t>Μήκος διαδρομής ~1100 μέτρα, υψομετρική διαφορά ~500 μέτρα.</a:t>
          </a:r>
        </a:p>
        <a:p>
          <a:pPr algn="just"/>
          <a:r>
            <a:rPr lang="el-GR" sz="1800" dirty="0">
              <a:latin typeface="Segoe UI" panose="020B0502040204020203" pitchFamily="34" charset="0"/>
              <a:ea typeface="Segoe UI" panose="020B0502040204020203" pitchFamily="34" charset="0"/>
              <a:cs typeface="Segoe UI" panose="020B0502040204020203" pitchFamily="34" charset="0"/>
            </a:rPr>
            <a:t>Δυναμικότητα του τελεφερίκ εκτιμάται σε 400 άτομα / ώρα, με δύο βαγόνια και ~35 άτομα ανά βαγόνι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Διαμόρφωση </a:t>
          </a:r>
          <a:r>
            <a:rPr lang="en-US" sz="1800" dirty="0">
              <a:latin typeface="Segoe UI" panose="020B0502040204020203" pitchFamily="34" charset="0"/>
              <a:ea typeface="Segoe UI" panose="020B0502040204020203" pitchFamily="34" charset="0"/>
              <a:cs typeface="Segoe UI" panose="020B0502040204020203" pitchFamily="34" charset="0"/>
            </a:rPr>
            <a:t>parking</a:t>
          </a:r>
          <a:r>
            <a:rPr lang="el-GR" sz="1800" dirty="0">
              <a:latin typeface="Segoe UI" panose="020B0502040204020203" pitchFamily="34" charset="0"/>
              <a:ea typeface="Segoe UI" panose="020B0502040204020203" pitchFamily="34" charset="0"/>
              <a:cs typeface="Segoe UI" panose="020B0502040204020203" pitchFamily="34" charset="0"/>
            </a:rPr>
            <a:t> στην αφετηρία του μονοπατιού </a:t>
          </a:r>
          <a:r>
            <a:rPr lang="el-GR" sz="18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dirty="0">
              <a:latin typeface="Segoe UI" panose="020B0502040204020203" pitchFamily="34" charset="0"/>
              <a:ea typeface="Segoe UI" panose="020B0502040204020203" pitchFamily="34" charset="0"/>
              <a:cs typeface="Segoe UI" panose="020B0502040204020203" pitchFamily="34" charset="0"/>
            </a:rPr>
            <a:t> – </a:t>
          </a:r>
          <a:r>
            <a:rPr lang="el-GR" sz="18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dirty="0">
              <a:latin typeface="Segoe UI" panose="020B0502040204020203" pitchFamily="34" charset="0"/>
              <a:ea typeface="Segoe UI" panose="020B0502040204020203" pitchFamily="34" charset="0"/>
              <a:cs typeface="Segoe UI" panose="020B0502040204020203" pitchFamily="34" charset="0"/>
            </a:rPr>
            <a:t>  </a:t>
          </a:r>
        </a:p>
      </dgm:t>
    </dgm:pt>
    <dgm:pt modelId="{A7EC71C2-251D-4782-B459-BA96A3357598}" type="par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pPr algn="just"/>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0DA853F-F239-4EC3-95B8-1FF53D14C2FD}">
      <dgm:prSet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Οι επισκέπτες του τελεφερίκ θα μπορούν να πεζοπορήσουν μέχρι το νεόκτιστο καταφύγιο στο </a:t>
          </a:r>
          <a:r>
            <a:rPr lang="el-GR" sz="18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dirty="0">
              <a:latin typeface="Segoe UI" panose="020B0502040204020203" pitchFamily="34" charset="0"/>
              <a:ea typeface="Segoe UI" panose="020B0502040204020203" pitchFamily="34" charset="0"/>
              <a:cs typeface="Segoe UI" panose="020B0502040204020203" pitchFamily="34" charset="0"/>
            </a:rPr>
            <a:t>, ή να χρησιμοποιήσουν τα ποδήλατα τους σε ειδικά διαμορφωμένη πίστα (</a:t>
          </a:r>
          <a:r>
            <a:rPr lang="en-US" sz="1800" dirty="0">
              <a:latin typeface="Segoe UI" panose="020B0502040204020203" pitchFamily="34" charset="0"/>
              <a:ea typeface="Segoe UI" panose="020B0502040204020203" pitchFamily="34" charset="0"/>
              <a:cs typeface="Segoe UI" panose="020B0502040204020203" pitchFamily="34" charset="0"/>
            </a:rPr>
            <a:t>down hill</a:t>
          </a:r>
          <a:r>
            <a:rPr lang="el-GR" sz="1800" dirty="0">
              <a:latin typeface="Segoe UI" panose="020B0502040204020203" pitchFamily="34" charset="0"/>
              <a:ea typeface="Segoe UI" panose="020B0502040204020203" pitchFamily="34" charset="0"/>
              <a:cs typeface="Segoe UI" panose="020B0502040204020203" pitchFamily="34" charset="0"/>
            </a:rPr>
            <a:t>) για κατάβαση μέχρι το Λιτόχωρο</a:t>
          </a:r>
        </a:p>
      </dgm:t>
    </dgm:pt>
    <dgm:pt modelId="{584D0835-1B69-4E1D-8DA9-8EDF1BDD356E}" type="parTrans" cxnId="{C0DF106D-3943-4573-80CB-EF98F5818DBF}">
      <dgm:prSet/>
      <dgm:spPr/>
      <dgm:t>
        <a:bodyPr/>
        <a:lstStyle/>
        <a:p>
          <a:pPr algn="just"/>
          <a:endParaRPr lang="el-GR">
            <a:latin typeface="Segoe UI" panose="020B0502040204020203" pitchFamily="34" charset="0"/>
            <a:ea typeface="Segoe UI" panose="020B0502040204020203" pitchFamily="34" charset="0"/>
            <a:cs typeface="Segoe UI" panose="020B0502040204020203" pitchFamily="34" charset="0"/>
          </a:endParaRPr>
        </a:p>
      </dgm:t>
    </dgm:pt>
    <dgm:pt modelId="{60B930C9-6F26-4FEA-8323-537FA59B1FD8}" type="sibTrans" cxnId="{C0DF106D-3943-4573-80CB-EF98F5818DBF}">
      <dgm:prSet/>
      <dgm:spPr/>
      <dgm:t>
        <a:bodyPr/>
        <a:lstStyle/>
        <a:p>
          <a:pPr algn="just"/>
          <a:endParaRPr lang="el-GR">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4"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4" custScaleX="108014" custScaleY="99794"/>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3"/>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4" custScaleX="106759" custScaleY="24661"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3"/>
      <dgm:spPr/>
    </dgm:pt>
    <dgm:pt modelId="{D7C0FCA5-5A56-48EB-8415-D769B54A51C2}" type="pres">
      <dgm:prSet presAssocID="{3C5EEB23-58BC-451F-A043-9DA7C729CD3C}" presName="vertSpace2b" presStyleCnt="0"/>
      <dgm:spPr/>
    </dgm:pt>
    <dgm:pt modelId="{4FE4D618-BAA7-48E9-B0A9-CF7055A44248}" type="pres">
      <dgm:prSet presAssocID="{80DA853F-F239-4EC3-95B8-1FF53D14C2FD}" presName="horz2" presStyleCnt="0"/>
      <dgm:spPr/>
    </dgm:pt>
    <dgm:pt modelId="{836EADF3-8E29-42DA-BA08-F2A774FC842F}" type="pres">
      <dgm:prSet presAssocID="{80DA853F-F239-4EC3-95B8-1FF53D14C2FD}" presName="horzSpace2" presStyleCnt="0"/>
      <dgm:spPr/>
    </dgm:pt>
    <dgm:pt modelId="{C58D7066-2624-4118-9610-41405A562ACC}" type="pres">
      <dgm:prSet presAssocID="{80DA853F-F239-4EC3-95B8-1FF53D14C2FD}" presName="tx2" presStyleLbl="revTx" presStyleIdx="3" presStyleCnt="4" custScaleX="106281" custScaleY="55471"/>
      <dgm:spPr/>
    </dgm:pt>
    <dgm:pt modelId="{EF535566-B34A-4863-8E0D-CBF36DB4014D}" type="pres">
      <dgm:prSet presAssocID="{80DA853F-F239-4EC3-95B8-1FF53D14C2FD}" presName="vert2" presStyleCnt="0"/>
      <dgm:spPr/>
    </dgm:pt>
    <dgm:pt modelId="{ACBAAAF5-F502-485A-807C-52108C128F8A}" type="pres">
      <dgm:prSet presAssocID="{80DA853F-F239-4EC3-95B8-1FF53D14C2FD}" presName="thinLine2b" presStyleLbl="callout" presStyleIdx="2" presStyleCnt="3"/>
      <dgm:spPr/>
    </dgm:pt>
    <dgm:pt modelId="{A0A86260-6658-4B37-8AE9-9F1C9224756A}" type="pres">
      <dgm:prSet presAssocID="{80DA853F-F239-4EC3-95B8-1FF53D14C2FD}"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C0DF106D-3943-4573-80CB-EF98F5818DBF}" srcId="{2FFE73C8-337A-4011-91F8-A4E93FD725BA}" destId="{80DA853F-F239-4EC3-95B8-1FF53D14C2FD}" srcOrd="2" destOrd="0" parTransId="{584D0835-1B69-4E1D-8DA9-8EDF1BDD356E}" sibTransId="{60B930C9-6F26-4FEA-8323-537FA59B1FD8}"/>
    <dgm:cxn modelId="{76F8C14D-C377-4CE1-A843-8B22D30D3DD9}" type="presOf" srcId="{80DA853F-F239-4EC3-95B8-1FF53D14C2FD}" destId="{C58D7066-2624-4118-9610-41405A562ACC}" srcOrd="0" destOrd="0" presId="urn:microsoft.com/office/officeart/2008/layout/LinedList"/>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 modelId="{086D8693-7526-4DC7-A52B-D7CF8FC14120}" type="presParOf" srcId="{CFF87CF6-C767-47B8-B86F-724D608B3B24}" destId="{4FE4D618-BAA7-48E9-B0A9-CF7055A44248}" srcOrd="7" destOrd="0" presId="urn:microsoft.com/office/officeart/2008/layout/LinedList"/>
    <dgm:cxn modelId="{9FC2D839-6D57-44B5-84D6-39428F074077}" type="presParOf" srcId="{4FE4D618-BAA7-48E9-B0A9-CF7055A44248}" destId="{836EADF3-8E29-42DA-BA08-F2A774FC842F}" srcOrd="0" destOrd="0" presId="urn:microsoft.com/office/officeart/2008/layout/LinedList"/>
    <dgm:cxn modelId="{D1CB903F-A657-4E6D-A368-01B2C6A380E3}" type="presParOf" srcId="{4FE4D618-BAA7-48E9-B0A9-CF7055A44248}" destId="{C58D7066-2624-4118-9610-41405A562ACC}" srcOrd="1" destOrd="0" presId="urn:microsoft.com/office/officeart/2008/layout/LinedList"/>
    <dgm:cxn modelId="{1E29D1A2-EB32-48AC-B15F-539EC9E49862}" type="presParOf" srcId="{4FE4D618-BAA7-48E9-B0A9-CF7055A44248}" destId="{EF535566-B34A-4863-8E0D-CBF36DB4014D}" srcOrd="2" destOrd="0" presId="urn:microsoft.com/office/officeart/2008/layout/LinedList"/>
    <dgm:cxn modelId="{476BE06F-2427-4897-853E-8665563BAD5C}" type="presParOf" srcId="{CFF87CF6-C767-47B8-B86F-724D608B3B24}" destId="{ACBAAAF5-F502-485A-807C-52108C128F8A}" srcOrd="8" destOrd="0" presId="urn:microsoft.com/office/officeart/2008/layout/LinedList"/>
    <dgm:cxn modelId="{88F6D4E9-FE37-4651-9173-1EEEAEE023D2}" type="presParOf" srcId="{CFF87CF6-C767-47B8-B86F-724D608B3B24}" destId="{A0A86260-6658-4B37-8AE9-9F1C9224756A}"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t>Εγκαταστάσεις Αθλημάτων Βουνού</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buFont typeface="Arial" panose="020B0604020202020204" pitchFamily="34" charset="0"/>
            <a:buChar char="•"/>
          </a:pPr>
          <a:r>
            <a:rPr lang="el-GR" sz="1800" dirty="0">
              <a:latin typeface="Segoe UI" panose="020B0502040204020203" pitchFamily="34" charset="0"/>
              <a:ea typeface="Segoe UI" panose="020B0502040204020203" pitchFamily="34" charset="0"/>
              <a:cs typeface="Segoe UI" panose="020B0502040204020203" pitchFamily="34" charset="0"/>
            </a:rPr>
            <a:t>Αερολέσχη – ελικοδρόμιο</a:t>
          </a:r>
        </a:p>
        <a:p>
          <a:pPr>
            <a:buFont typeface="+mj-lt"/>
            <a:buAutoNum type="arabicPeriod"/>
          </a:pPr>
          <a:r>
            <a:rPr lang="el-GR" sz="1800" dirty="0">
              <a:latin typeface="Segoe UI" panose="020B0502040204020203" pitchFamily="34" charset="0"/>
              <a:ea typeface="Segoe UI" panose="020B0502040204020203" pitchFamily="34" charset="0"/>
              <a:cs typeface="Segoe UI" panose="020B0502040204020203" pitchFamily="34" charset="0"/>
            </a:rPr>
            <a:t>Πίστα </a:t>
          </a:r>
          <a:r>
            <a:rPr lang="en-US" sz="1800" dirty="0">
              <a:latin typeface="Segoe UI" panose="020B0502040204020203" pitchFamily="34" charset="0"/>
              <a:ea typeface="Segoe UI" panose="020B0502040204020203" pitchFamily="34" charset="0"/>
              <a:cs typeface="Segoe UI" panose="020B0502040204020203" pitchFamily="34" charset="0"/>
            </a:rPr>
            <a:t>moto cross</a:t>
          </a:r>
          <a:endParaRPr lang="el-GR" sz="1800" dirty="0">
            <a:latin typeface="Segoe UI" panose="020B0502040204020203" pitchFamily="34" charset="0"/>
            <a:ea typeface="Segoe UI" panose="020B0502040204020203" pitchFamily="34" charset="0"/>
            <a:cs typeface="Segoe UI" panose="020B0502040204020203" pitchFamily="34" charset="0"/>
          </a:endParaRPr>
        </a:p>
        <a:p>
          <a:pPr>
            <a:buFont typeface="+mj-lt"/>
            <a:buAutoNum type="arabicPeriod"/>
          </a:pPr>
          <a:r>
            <a:rPr lang="el-GR" sz="1800" dirty="0">
              <a:latin typeface="Segoe UI" panose="020B0502040204020203" pitchFamily="34" charset="0"/>
              <a:ea typeface="Segoe UI" panose="020B0502040204020203" pitchFamily="34" charset="0"/>
              <a:cs typeface="Segoe UI" panose="020B0502040204020203" pitchFamily="34" charset="0"/>
            </a:rPr>
            <a:t>Πίστα </a:t>
          </a:r>
          <a:r>
            <a:rPr lang="en-US" sz="1800" dirty="0">
              <a:latin typeface="Segoe UI" panose="020B0502040204020203" pitchFamily="34" charset="0"/>
              <a:ea typeface="Segoe UI" panose="020B0502040204020203" pitchFamily="34" charset="0"/>
              <a:cs typeface="Segoe UI" panose="020B0502040204020203" pitchFamily="34" charset="0"/>
            </a:rPr>
            <a:t>mountain bike</a:t>
          </a:r>
          <a:r>
            <a:rPr lang="el-GR" sz="1800" dirty="0">
              <a:latin typeface="Segoe UI" panose="020B0502040204020203" pitchFamily="34" charset="0"/>
              <a:ea typeface="Segoe UI" panose="020B0502040204020203" pitchFamily="34" charset="0"/>
              <a:cs typeface="Segoe UI" panose="020B0502040204020203" pitchFamily="34" charset="0"/>
            </a:rPr>
            <a:t> Ολυμπιακών προδιαγραφών</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3C5EEB23-58BC-451F-A043-9DA7C729CD3C}">
      <dgm:prSet phldrT="[Κείμενο]" custT="1"/>
      <dgm:spPr/>
      <dgm:t>
        <a:bodyPr/>
        <a:lstStyle/>
        <a:p>
          <a:r>
            <a:rPr lang="el-GR" sz="1800" dirty="0">
              <a:latin typeface="Segoe UI" panose="020B0502040204020203" pitchFamily="34" charset="0"/>
              <a:ea typeface="Segoe UI" panose="020B0502040204020203" pitchFamily="34" charset="0"/>
              <a:cs typeface="Segoe UI" panose="020B0502040204020203" pitchFamily="34" charset="0"/>
            </a:rPr>
            <a:t>σε δημοτικές εκτάσεις στους πρόποδες του Ολύμπου</a:t>
          </a:r>
        </a:p>
      </dgm:t>
    </dgm:pt>
    <dgm:pt modelId="{A7EC71C2-251D-4782-B459-BA96A3357598}" type="par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E3B6999A-7D08-4E02-8DC3-DD947B41A8E6}" type="sibTrans" cxnId="{48674768-4244-4A4D-8CD9-65A5827DE8B9}">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X="108014" custScaleY="52425"/>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10AA7420-8D84-4BA5-A885-666A64E5E300}" type="pres">
      <dgm:prSet presAssocID="{3C5EEB23-58BC-451F-A043-9DA7C729CD3C}" presName="horz2" presStyleCnt="0"/>
      <dgm:spPr/>
    </dgm:pt>
    <dgm:pt modelId="{D70169E2-FCC7-40CE-85D8-422D6623D742}" type="pres">
      <dgm:prSet presAssocID="{3C5EEB23-58BC-451F-A043-9DA7C729CD3C}" presName="horzSpace2" presStyleCnt="0"/>
      <dgm:spPr/>
    </dgm:pt>
    <dgm:pt modelId="{6CC383EA-2059-4238-B5CA-81CEB3D9B799}" type="pres">
      <dgm:prSet presAssocID="{3C5EEB23-58BC-451F-A043-9DA7C729CD3C}" presName="tx2" presStyleLbl="revTx" presStyleIdx="2" presStyleCnt="3" custScaleY="18349" custLinFactNeighborX="786" custLinFactNeighborY="-3843"/>
      <dgm:spPr/>
    </dgm:pt>
    <dgm:pt modelId="{10DCAD04-A560-44FD-93F1-42DF33308EC7}" type="pres">
      <dgm:prSet presAssocID="{3C5EEB23-58BC-451F-A043-9DA7C729CD3C}" presName="vert2" presStyleCnt="0"/>
      <dgm:spPr/>
    </dgm:pt>
    <dgm:pt modelId="{7A910782-097F-4B8C-8A83-DC37134A01EE}" type="pres">
      <dgm:prSet presAssocID="{3C5EEB23-58BC-451F-A043-9DA7C729CD3C}" presName="thinLine2b" presStyleLbl="callout" presStyleIdx="1" presStyleCnt="2"/>
      <dgm:spPr/>
    </dgm:pt>
    <dgm:pt modelId="{D7C0FCA5-5A56-48EB-8415-D769B54A51C2}" type="pres">
      <dgm:prSet presAssocID="{3C5EEB23-58BC-451F-A043-9DA7C729CD3C}"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24D6D222-E2A9-49E6-A8AB-7E3564EB2569}" type="presOf" srcId="{3C5EEB23-58BC-451F-A043-9DA7C729CD3C}" destId="{6CC383EA-2059-4238-B5CA-81CEB3D9B799}" srcOrd="0" destOrd="0" presId="urn:microsoft.com/office/officeart/2008/layout/LinedList"/>
    <dgm:cxn modelId="{DA5BB137-A1BA-4E2C-94D7-701CA429675D}" srcId="{2FFE73C8-337A-4011-91F8-A4E93FD725BA}" destId="{484A69DD-64D8-4BC4-9C6A-276A0FC54E5D}" srcOrd="0" destOrd="0" parTransId="{67FFA772-D87C-4475-8D64-52F925D1712C}" sibTransId="{ABAF61AD-25B7-4870-9971-225FA96A670C}"/>
    <dgm:cxn modelId="{48674768-4244-4A4D-8CD9-65A5827DE8B9}" srcId="{2FFE73C8-337A-4011-91F8-A4E93FD725BA}" destId="{3C5EEB23-58BC-451F-A043-9DA7C729CD3C}" srcOrd="1" destOrd="0" parTransId="{A7EC71C2-251D-4782-B459-BA96A3357598}" sibTransId="{E3B6999A-7D08-4E02-8DC3-DD947B41A8E6}"/>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C55A0B44-FB3A-4AE2-BE44-34B00F9102A4}" type="presParOf" srcId="{CFF87CF6-C767-47B8-B86F-724D608B3B24}" destId="{10AA7420-8D84-4BA5-A885-666A64E5E300}" srcOrd="4" destOrd="0" presId="urn:microsoft.com/office/officeart/2008/layout/LinedList"/>
    <dgm:cxn modelId="{3ECE4DD2-9148-425B-A93C-CF037B956D78}" type="presParOf" srcId="{10AA7420-8D84-4BA5-A885-666A64E5E300}" destId="{D70169E2-FCC7-40CE-85D8-422D6623D742}" srcOrd="0" destOrd="0" presId="urn:microsoft.com/office/officeart/2008/layout/LinedList"/>
    <dgm:cxn modelId="{C5D741EA-A303-4C9C-B270-9E4B36BA01B7}" type="presParOf" srcId="{10AA7420-8D84-4BA5-A885-666A64E5E300}" destId="{6CC383EA-2059-4238-B5CA-81CEB3D9B799}" srcOrd="1" destOrd="0" presId="urn:microsoft.com/office/officeart/2008/layout/LinedList"/>
    <dgm:cxn modelId="{70849291-B073-43BD-BB2B-EC75A230EBD8}" type="presParOf" srcId="{10AA7420-8D84-4BA5-A885-666A64E5E300}" destId="{10DCAD04-A560-44FD-93F1-42DF33308EC7}" srcOrd="2" destOrd="0" presId="urn:microsoft.com/office/officeart/2008/layout/LinedList"/>
    <dgm:cxn modelId="{6CFE1A2D-6DA7-4FDC-897A-D7BEA730AA28}" type="presParOf" srcId="{CFF87CF6-C767-47B8-B86F-724D608B3B24}" destId="{7A910782-097F-4B8C-8A83-DC37134A01EE}" srcOrd="5" destOrd="0" presId="urn:microsoft.com/office/officeart/2008/layout/LinedList"/>
    <dgm:cxn modelId="{F99FCC19-F33E-4765-AA18-2D7516571454}" type="presParOf" srcId="{CFF87CF6-C767-47B8-B86F-724D608B3B24}" destId="{D7C0FCA5-5A56-48EB-8415-D769B54A51C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latin typeface="Segoe UI" panose="020B0502040204020203" pitchFamily="34" charset="0"/>
              <a:ea typeface="Segoe UI" panose="020B0502040204020203" pitchFamily="34" charset="0"/>
              <a:cs typeface="Segoe UI" panose="020B0502040204020203" pitchFamily="34" charset="0"/>
            </a:rPr>
            <a:t>Προστασία Άγριας Ζωής</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buFont typeface="Arial" panose="020B0604020202020204" pitchFamily="34" charset="0"/>
            <a:buChar char="•"/>
          </a:pPr>
          <a:r>
            <a:rPr lang="el-GR" sz="1800" b="1" dirty="0">
              <a:latin typeface="Segoe UI" panose="020B0502040204020203" pitchFamily="34" charset="0"/>
              <a:ea typeface="Segoe UI" panose="020B0502040204020203" pitchFamily="34" charset="0"/>
              <a:cs typeface="Segoe UI" panose="020B0502040204020203" pitchFamily="34" charset="0"/>
            </a:rPr>
            <a:t>Κέντρο Περίθαλψης Αγρίων Ζώων </a:t>
          </a:r>
          <a:r>
            <a:rPr lang="el-GR" sz="1800" dirty="0">
              <a:latin typeface="Segoe UI" panose="020B0502040204020203" pitchFamily="34" charset="0"/>
              <a:ea typeface="Segoe UI" panose="020B0502040204020203" pitchFamily="34" charset="0"/>
              <a:cs typeface="Segoe UI" panose="020B0502040204020203" pitchFamily="34" charset="0"/>
            </a:rPr>
            <a:t>στο Λιτόχωρο</a:t>
          </a:r>
          <a:r>
            <a:rPr lang="en-US" sz="1800" dirty="0">
              <a:latin typeface="Segoe UI" panose="020B0502040204020203" pitchFamily="34" charset="0"/>
              <a:ea typeface="Segoe UI" panose="020B0502040204020203" pitchFamily="34" charset="0"/>
              <a:cs typeface="Segoe UI" panose="020B0502040204020203" pitchFamily="34" charset="0"/>
            </a:rPr>
            <a:t> </a:t>
          </a:r>
          <a:r>
            <a:rPr lang="el-GR" sz="1800" dirty="0"/>
            <a:t>(εκτός Ε.Π. </a:t>
          </a:r>
          <a:r>
            <a:rPr lang="en-US" sz="1800" dirty="0"/>
            <a:t>- </a:t>
          </a:r>
          <a:r>
            <a:rPr lang="el-GR" sz="1800" dirty="0"/>
            <a:t>ΧΠ-3)</a:t>
          </a:r>
          <a:r>
            <a:rPr lang="el-GR" sz="1800" dirty="0">
              <a:latin typeface="Segoe UI" panose="020B0502040204020203" pitchFamily="34" charset="0"/>
              <a:ea typeface="Segoe UI" panose="020B0502040204020203" pitchFamily="34" charset="0"/>
              <a:cs typeface="Segoe UI" panose="020B0502040204020203" pitchFamily="34" charset="0"/>
            </a:rPr>
            <a:t>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2"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2" custScaleX="108014" custScaleY="52425"/>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1"/>
      <dgm:spPr/>
    </dgm:pt>
    <dgm:pt modelId="{1E18FFC4-3ADB-4C82-AF78-19DBF7B99B9F}" type="pres">
      <dgm:prSet presAssocID="{484A69DD-64D8-4BC4-9C6A-276A0FC54E5D}"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DA5BB137-A1BA-4E2C-94D7-701CA429675D}" srcId="{2FFE73C8-337A-4011-91F8-A4E93FD725BA}" destId="{484A69DD-64D8-4BC4-9C6A-276A0FC54E5D}" srcOrd="0" destOrd="0" parTransId="{67FFA772-D87C-4475-8D64-52F925D1712C}" sibTransId="{ABAF61AD-25B7-4870-9971-225FA96A670C}"/>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Attraction Points</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buFont typeface="Arial" panose="020B0604020202020204" pitchFamily="34" charset="0"/>
            <a:buChar char="•"/>
          </a:pPr>
          <a:r>
            <a:rPr lang="el-GR" sz="1800" dirty="0">
              <a:latin typeface="Segoe UI" panose="020B0502040204020203" pitchFamily="34" charset="0"/>
              <a:ea typeface="Segoe UI" panose="020B0502040204020203" pitchFamily="34" charset="0"/>
              <a:cs typeface="Segoe UI" panose="020B0502040204020203" pitchFamily="34" charset="0"/>
            </a:rPr>
            <a:t>Κέντρο λήψης </a:t>
          </a:r>
          <a:r>
            <a:rPr lang="en-US" sz="1800" dirty="0">
              <a:latin typeface="Segoe UI" panose="020B0502040204020203" pitchFamily="34" charset="0"/>
              <a:ea typeface="Segoe UI" panose="020B0502040204020203" pitchFamily="34" charset="0"/>
              <a:cs typeface="Segoe UI" panose="020B0502040204020203" pitchFamily="34" charset="0"/>
            </a:rPr>
            <a:t>real time</a:t>
          </a:r>
          <a:r>
            <a:rPr lang="el-GR" sz="1800" dirty="0">
              <a:latin typeface="Segoe UI" panose="020B0502040204020203" pitchFamily="34" charset="0"/>
              <a:ea typeface="Segoe UI" panose="020B0502040204020203" pitchFamily="34" charset="0"/>
              <a:cs typeface="Segoe UI" panose="020B0502040204020203" pitchFamily="34" charset="0"/>
            </a:rPr>
            <a:t> εικόνων από σημεία ενδιαφέροντος του Ολύμπου, Χώρων προβολής </a:t>
          </a:r>
          <a:r>
            <a:rPr lang="en-US" sz="1800" dirty="0">
              <a:latin typeface="Segoe UI" panose="020B0502040204020203" pitchFamily="34" charset="0"/>
              <a:ea typeface="Segoe UI" panose="020B0502040204020203" pitchFamily="34" charset="0"/>
              <a:cs typeface="Segoe UI" panose="020B0502040204020203" pitchFamily="34" charset="0"/>
            </a:rPr>
            <a:t>VR</a:t>
          </a:r>
          <a:r>
            <a:rPr lang="el-GR" sz="1800" dirty="0">
              <a:latin typeface="Segoe UI" panose="020B0502040204020203" pitchFamily="34" charset="0"/>
              <a:ea typeface="Segoe UI" panose="020B0502040204020203" pitchFamily="34" charset="0"/>
              <a:cs typeface="Segoe UI" panose="020B0502040204020203" pitchFamily="34" charset="0"/>
            </a:rPr>
            <a:t> (</a:t>
          </a:r>
          <a:r>
            <a:rPr lang="en-US" sz="1800" dirty="0">
              <a:latin typeface="Segoe UI" panose="020B0502040204020203" pitchFamily="34" charset="0"/>
              <a:ea typeface="Segoe UI" panose="020B0502040204020203" pitchFamily="34" charset="0"/>
              <a:cs typeface="Segoe UI" panose="020B0502040204020203" pitchFamily="34" charset="0"/>
            </a:rPr>
            <a:t>virtual Reality</a:t>
          </a:r>
          <a:r>
            <a:rPr lang="el-GR" sz="1800" dirty="0">
              <a:latin typeface="Segoe UI" panose="020B0502040204020203" pitchFamily="34" charset="0"/>
              <a:ea typeface="Segoe UI" panose="020B0502040204020203" pitchFamily="34" charset="0"/>
              <a:cs typeface="Segoe UI" panose="020B0502040204020203" pitchFamily="34" charset="0"/>
            </a:rPr>
            <a:t>) και Α</a:t>
          </a:r>
          <a:r>
            <a:rPr lang="en-US" sz="1800" dirty="0">
              <a:latin typeface="Segoe UI" panose="020B0502040204020203" pitchFamily="34" charset="0"/>
              <a:ea typeface="Segoe UI" panose="020B0502040204020203" pitchFamily="34" charset="0"/>
              <a:cs typeface="Segoe UI" panose="020B0502040204020203" pitchFamily="34" charset="0"/>
            </a:rPr>
            <a:t>R</a:t>
          </a:r>
          <a:r>
            <a:rPr lang="el-GR" sz="1800" dirty="0">
              <a:latin typeface="Segoe UI" panose="020B0502040204020203" pitchFamily="34" charset="0"/>
              <a:ea typeface="Segoe UI" panose="020B0502040204020203" pitchFamily="34" charset="0"/>
              <a:cs typeface="Segoe UI" panose="020B0502040204020203" pitchFamily="34" charset="0"/>
            </a:rPr>
            <a:t> (</a:t>
          </a:r>
          <a:r>
            <a:rPr lang="en-US" sz="1800" dirty="0">
              <a:latin typeface="Segoe UI" panose="020B0502040204020203" pitchFamily="34" charset="0"/>
              <a:ea typeface="Segoe UI" panose="020B0502040204020203" pitchFamily="34" charset="0"/>
              <a:cs typeface="Segoe UI" panose="020B0502040204020203" pitchFamily="34" charset="0"/>
            </a:rPr>
            <a:t>Augmented Reality</a:t>
          </a:r>
          <a:r>
            <a:rPr lang="el-GR" sz="1800" dirty="0">
              <a:latin typeface="Segoe UI" panose="020B0502040204020203" pitchFamily="34" charset="0"/>
              <a:ea typeface="Segoe UI" panose="020B0502040204020203" pitchFamily="34" charset="0"/>
              <a:cs typeface="Segoe UI" panose="020B0502040204020203" pitchFamily="34" charset="0"/>
            </a:rPr>
            <a:t>) στον χώρο του Μουσείου Ιστορίας του Ολύμπου της ΜΔΕΠΟ</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04BC447E-FF62-45D7-92FC-94CBC2E9AC4D}">
      <dgm:prSet custT="1"/>
      <dgm:spPr/>
      <dgm:t>
        <a:bodyPr/>
        <a:lstStyle/>
        <a:p>
          <a:pPr algn="just"/>
          <a:r>
            <a:rPr lang="el-GR" sz="1800" dirty="0">
              <a:latin typeface="Segoe UI" panose="020B0502040204020203" pitchFamily="34" charset="0"/>
              <a:ea typeface="Segoe UI" panose="020B0502040204020203" pitchFamily="34" charset="0"/>
              <a:cs typeface="Segoe UI" panose="020B0502040204020203" pitchFamily="34" charset="0"/>
            </a:rPr>
            <a:t>Χώροι προβολής του θαλάσσιου περιβάλλοντος και οικοσυστημάτων στο Ναυτικό Μουσείο στο Λιτόχωρο</a:t>
          </a:r>
        </a:p>
      </dgm:t>
    </dgm:pt>
    <dgm:pt modelId="{84235BD2-7D1D-47CF-B51B-C3C634DCAE70}" type="parTrans" cxnId="{C46F9D6E-B944-40C1-8998-47B0EB6E0777}">
      <dgm:prSet/>
      <dgm:spPr/>
      <dgm:t>
        <a:bodyPr/>
        <a:lstStyle/>
        <a:p>
          <a:endParaRPr lang="el-GR">
            <a:latin typeface="Segoe UI" panose="020B0502040204020203" pitchFamily="34" charset="0"/>
            <a:ea typeface="Segoe UI" panose="020B0502040204020203" pitchFamily="34" charset="0"/>
            <a:cs typeface="Segoe UI" panose="020B0502040204020203" pitchFamily="34" charset="0"/>
          </a:endParaRPr>
        </a:p>
      </dgm:t>
    </dgm:pt>
    <dgm:pt modelId="{30BB94AA-A57D-4A3E-B897-53406B083861}" type="sibTrans" cxnId="{C46F9D6E-B944-40C1-8998-47B0EB6E0777}">
      <dgm:prSet/>
      <dgm:spPr/>
      <dgm:t>
        <a:bodyPr/>
        <a:lstStyle/>
        <a:p>
          <a:endParaRPr lang="el-GR">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3"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3" custScaleX="108014" custScaleY="112638"/>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2"/>
      <dgm:spPr/>
    </dgm:pt>
    <dgm:pt modelId="{1E18FFC4-3ADB-4C82-AF78-19DBF7B99B9F}" type="pres">
      <dgm:prSet presAssocID="{484A69DD-64D8-4BC4-9C6A-276A0FC54E5D}" presName="vertSpace2b" presStyleCnt="0"/>
      <dgm:spPr/>
    </dgm:pt>
    <dgm:pt modelId="{5128AB20-A7E8-4A2B-BD03-28D8566E01EA}" type="pres">
      <dgm:prSet presAssocID="{04BC447E-FF62-45D7-92FC-94CBC2E9AC4D}" presName="horz2" presStyleCnt="0"/>
      <dgm:spPr/>
    </dgm:pt>
    <dgm:pt modelId="{6CE7C595-F550-4F3A-9930-142CA7509773}" type="pres">
      <dgm:prSet presAssocID="{04BC447E-FF62-45D7-92FC-94CBC2E9AC4D}" presName="horzSpace2" presStyleCnt="0"/>
      <dgm:spPr/>
    </dgm:pt>
    <dgm:pt modelId="{CB4A54E6-0200-4488-9655-6BDD92B85664}" type="pres">
      <dgm:prSet presAssocID="{04BC447E-FF62-45D7-92FC-94CBC2E9AC4D}" presName="tx2" presStyleLbl="revTx" presStyleIdx="2" presStyleCnt="3" custScaleX="106701"/>
      <dgm:spPr/>
    </dgm:pt>
    <dgm:pt modelId="{D59EAEBA-542E-453E-BB6E-76FE494BAD17}" type="pres">
      <dgm:prSet presAssocID="{04BC447E-FF62-45D7-92FC-94CBC2E9AC4D}" presName="vert2" presStyleCnt="0"/>
      <dgm:spPr/>
    </dgm:pt>
    <dgm:pt modelId="{CBE3644E-BB36-45BE-9590-D6E0239E1347}" type="pres">
      <dgm:prSet presAssocID="{04BC447E-FF62-45D7-92FC-94CBC2E9AC4D}" presName="thinLine2b" presStyleLbl="callout" presStyleIdx="1" presStyleCnt="2"/>
      <dgm:spPr/>
    </dgm:pt>
    <dgm:pt modelId="{44964F16-70A7-42D9-8901-76A52A42C409}" type="pres">
      <dgm:prSet presAssocID="{04BC447E-FF62-45D7-92FC-94CBC2E9AC4D}" presName="vertSpace2b" presStyleCnt="0"/>
      <dgm:spPr/>
    </dgm:pt>
  </dgm:ptLst>
  <dgm:cxnLst>
    <dgm:cxn modelId="{E6B09918-F6F4-4032-A694-0CCADC59E28D}" type="presOf" srcId="{04BC447E-FF62-45D7-92FC-94CBC2E9AC4D}" destId="{CB4A54E6-0200-4488-9655-6BDD92B85664}" srcOrd="0" destOrd="0" presId="urn:microsoft.com/office/officeart/2008/layout/LinedList"/>
    <dgm:cxn modelId="{90D4241F-3C04-4219-B728-6B2DE576DF9F}" srcId="{1CA85C0D-B3AD-46CD-8907-AE228B61D3B1}" destId="{2FFE73C8-337A-4011-91F8-A4E93FD725BA}" srcOrd="0" destOrd="0" parTransId="{DB000FBE-7C9E-4BD7-943E-ECC40755461C}" sibTransId="{D7930818-3E78-4F84-B1C7-91BDC7F732DA}"/>
    <dgm:cxn modelId="{DA5BB137-A1BA-4E2C-94D7-701CA429675D}" srcId="{2FFE73C8-337A-4011-91F8-A4E93FD725BA}" destId="{484A69DD-64D8-4BC4-9C6A-276A0FC54E5D}" srcOrd="0" destOrd="0" parTransId="{67FFA772-D87C-4475-8D64-52F925D1712C}" sibTransId="{ABAF61AD-25B7-4870-9971-225FA96A670C}"/>
    <dgm:cxn modelId="{C46F9D6E-B944-40C1-8998-47B0EB6E0777}" srcId="{2FFE73C8-337A-4011-91F8-A4E93FD725BA}" destId="{04BC447E-FF62-45D7-92FC-94CBC2E9AC4D}" srcOrd="1" destOrd="0" parTransId="{84235BD2-7D1D-47CF-B51B-C3C634DCAE70}" sibTransId="{30BB94AA-A57D-4A3E-B897-53406B083861}"/>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 modelId="{010DA91C-08BE-4A3B-9554-AD2F6DAA6F72}" type="presParOf" srcId="{CFF87CF6-C767-47B8-B86F-724D608B3B24}" destId="{5128AB20-A7E8-4A2B-BD03-28D8566E01EA}" srcOrd="4" destOrd="0" presId="urn:microsoft.com/office/officeart/2008/layout/LinedList"/>
    <dgm:cxn modelId="{C3CA1878-FC41-4AA6-92E0-A8B3375CF74A}" type="presParOf" srcId="{5128AB20-A7E8-4A2B-BD03-28D8566E01EA}" destId="{6CE7C595-F550-4F3A-9930-142CA7509773}" srcOrd="0" destOrd="0" presId="urn:microsoft.com/office/officeart/2008/layout/LinedList"/>
    <dgm:cxn modelId="{BD4269A3-DF7A-4B69-9E66-D340030DB142}" type="presParOf" srcId="{5128AB20-A7E8-4A2B-BD03-28D8566E01EA}" destId="{CB4A54E6-0200-4488-9655-6BDD92B85664}" srcOrd="1" destOrd="0" presId="urn:microsoft.com/office/officeart/2008/layout/LinedList"/>
    <dgm:cxn modelId="{156454E9-3CBE-43EC-BFE6-421E03EBC6DD}" type="presParOf" srcId="{5128AB20-A7E8-4A2B-BD03-28D8566E01EA}" destId="{D59EAEBA-542E-453E-BB6E-76FE494BAD17}" srcOrd="2" destOrd="0" presId="urn:microsoft.com/office/officeart/2008/layout/LinedList"/>
    <dgm:cxn modelId="{858FBE1B-5896-4D56-BAB7-77EA9F48BE99}" type="presParOf" srcId="{CFF87CF6-C767-47B8-B86F-724D608B3B24}" destId="{CBE3644E-BB36-45BE-9590-D6E0239E1347}" srcOrd="5" destOrd="0" presId="urn:microsoft.com/office/officeart/2008/layout/LinedList"/>
    <dgm:cxn modelId="{4B85ECF7-D226-4EAB-8A68-E70B4BCE1E19}" type="presParOf" srcId="{CFF87CF6-C767-47B8-B86F-724D608B3B24}" destId="{44964F16-70A7-42D9-8901-76A52A42C409}" srcOrd="6"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[S]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[W]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Μη επαρκής λειτουργική σύνδεση των παράλιων περιοχών με τις ορεινές – υπερφορτίζει τις παράλιες και δεν διαχέει την ανάπτυξη στις ορεινές</a:t>
          </a:r>
        </a:p>
        <a:p>
          <a:r>
            <a:rPr lang="el-GR" sz="1800" dirty="0">
              <a:latin typeface="Segoe UI" panose="020B0502040204020203" pitchFamily="34" charset="0"/>
              <a:ea typeface="Segoe UI" panose="020B0502040204020203" pitchFamily="34" charset="0"/>
              <a:cs typeface="Segoe UI" panose="020B0502040204020203" pitchFamily="34" charset="0"/>
            </a:rPr>
            <a:t>  </a:t>
          </a: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LinFactNeighborX="-71"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33159" custScaleY="104052" custLinFactNeighborX="-25740" custLinFactNeighborY="-126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46369" custScaleY="105321" custLinFactNeighborX="28951" custLinFactNeighborY="-351">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1777" custLinFactNeighborY="-10473"/>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custLinFactX="-14238135" custLinFactNeighborX="-14300000" custLinFactNeighborY="-440"/>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CA85C0D-B3AD-46CD-8907-AE228B61D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2FFE73C8-337A-4011-91F8-A4E93FD725BA}">
      <dgm:prSet phldrT="[Κείμενο]" custT="1"/>
      <dgm:spPr/>
      <dgm:t>
        <a:bodyPr/>
        <a:lstStyle/>
        <a:p>
          <a:r>
            <a:rPr lang="el-GR" sz="2400" b="1" dirty="0"/>
            <a:t>Ιερά Μονή Αγίου Διονυσίου</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B000FBE-7C9E-4BD7-943E-ECC40755461C}" type="par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D7930818-3E78-4F84-B1C7-91BDC7F732DA}" type="sibTrans" cxnId="{90D4241F-3C04-4219-B728-6B2DE576DF9F}">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484A69DD-64D8-4BC4-9C6A-276A0FC54E5D}">
      <dgm:prSet phldrT="[Κείμενο]" custT="1"/>
      <dgm:spPr/>
      <dgm:t>
        <a:bodyPr/>
        <a:lstStyle/>
        <a:p>
          <a:pPr algn="just">
            <a:buFont typeface="Arial" panose="020B0604020202020204" pitchFamily="34" charset="0"/>
            <a:buChar char="•"/>
          </a:pPr>
          <a:r>
            <a:rPr lang="el-GR" sz="1800" dirty="0"/>
            <a:t>Συντήρηση, βελτίωση, ανάδειξη και αποκατάσταση υφισταμένων κτιρίων και έργων της Ι.Μ. Αγίου Διονυσίου, σύμφωνα και με τις σχετικές προβλέψεις του ΠΔ 610/2021 (άρθ. 5, παράγ. 2, </a:t>
          </a:r>
          <a:r>
            <a:rPr lang="el-GR" sz="1800" dirty="0" err="1"/>
            <a:t>εδάφ</a:t>
          </a:r>
          <a:r>
            <a:rPr lang="el-GR" sz="1800" dirty="0"/>
            <a:t>. β/</a:t>
          </a:r>
          <a:r>
            <a:rPr lang="el-GR" sz="1800" dirty="0" err="1"/>
            <a:t>ββ</a:t>
          </a:r>
          <a:r>
            <a:rPr lang="el-GR" sz="1800" dirty="0"/>
            <a:t>)</a:t>
          </a:r>
          <a:r>
            <a:rPr lang="el-GR" sz="1800" dirty="0">
              <a:latin typeface="Segoe UI" panose="020B0502040204020203" pitchFamily="34" charset="0"/>
              <a:ea typeface="Segoe UI" panose="020B0502040204020203" pitchFamily="34" charset="0"/>
              <a:cs typeface="Segoe UI" panose="020B0502040204020203" pitchFamily="34" charset="0"/>
            </a:rPr>
            <a:t> </a:t>
          </a:r>
          <a:endParaRPr lang="el-GR" sz="1800" b="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67FFA772-D87C-4475-8D64-52F925D1712C}" type="par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ABAF61AD-25B7-4870-9971-225FA96A670C}" type="sibTrans" cxnId="{DA5BB137-A1BA-4E2C-94D7-701CA429675D}">
      <dgm:prSet/>
      <dgm:spPr/>
      <dgm:t>
        <a:bodyPr/>
        <a:lstStyle/>
        <a:p>
          <a:endParaRPr lang="el-GR" sz="1800" b="0">
            <a:solidFill>
              <a:schemeClr val="tx1"/>
            </a:solidFill>
            <a:latin typeface="Segoe UI" panose="020B0502040204020203" pitchFamily="34" charset="0"/>
            <a:ea typeface="Segoe UI" panose="020B0502040204020203" pitchFamily="34" charset="0"/>
            <a:cs typeface="Segoe UI" panose="020B0502040204020203" pitchFamily="34" charset="0"/>
          </a:endParaRPr>
        </a:p>
      </dgm:t>
    </dgm:pt>
    <dgm:pt modelId="{8D6CE3A7-ADD8-487B-A7B8-D5327BDA0F48}" type="pres">
      <dgm:prSet presAssocID="{1CA85C0D-B3AD-46CD-8907-AE228B61D3B1}" presName="vert0" presStyleCnt="0">
        <dgm:presLayoutVars>
          <dgm:dir/>
          <dgm:animOne val="branch"/>
          <dgm:animLvl val="lvl"/>
        </dgm:presLayoutVars>
      </dgm:prSet>
      <dgm:spPr/>
    </dgm:pt>
    <dgm:pt modelId="{334EDB7E-FB83-44B1-9847-B6EBF038D1E3}" type="pres">
      <dgm:prSet presAssocID="{2FFE73C8-337A-4011-91F8-A4E93FD725BA}" presName="thickLine" presStyleLbl="alignNode1" presStyleIdx="0" presStyleCnt="1"/>
      <dgm:spPr/>
    </dgm:pt>
    <dgm:pt modelId="{C0A24A4B-3F29-4170-A667-D0EF31AA9468}" type="pres">
      <dgm:prSet presAssocID="{2FFE73C8-337A-4011-91F8-A4E93FD725BA}" presName="horz1" presStyleCnt="0"/>
      <dgm:spPr/>
    </dgm:pt>
    <dgm:pt modelId="{77CB6137-6BF6-4F83-8C02-7A90DED4ACC3}" type="pres">
      <dgm:prSet presAssocID="{2FFE73C8-337A-4011-91F8-A4E93FD725BA}" presName="tx1" presStyleLbl="revTx" presStyleIdx="0" presStyleCnt="2" custScaleX="151895"/>
      <dgm:spPr/>
    </dgm:pt>
    <dgm:pt modelId="{CFF87CF6-C767-47B8-B86F-724D608B3B24}" type="pres">
      <dgm:prSet presAssocID="{2FFE73C8-337A-4011-91F8-A4E93FD725BA}" presName="vert1" presStyleCnt="0"/>
      <dgm:spPr/>
    </dgm:pt>
    <dgm:pt modelId="{7AAD529E-10EE-4A15-892A-B7BE765AB408}" type="pres">
      <dgm:prSet presAssocID="{484A69DD-64D8-4BC4-9C6A-276A0FC54E5D}" presName="vertSpace2a" presStyleCnt="0"/>
      <dgm:spPr/>
    </dgm:pt>
    <dgm:pt modelId="{C7448532-717A-4971-A4BE-29782AE6AD12}" type="pres">
      <dgm:prSet presAssocID="{484A69DD-64D8-4BC4-9C6A-276A0FC54E5D}" presName="horz2" presStyleCnt="0"/>
      <dgm:spPr/>
    </dgm:pt>
    <dgm:pt modelId="{AC06948E-A513-456F-8E4D-EAB99CB75DCC}" type="pres">
      <dgm:prSet presAssocID="{484A69DD-64D8-4BC4-9C6A-276A0FC54E5D}" presName="horzSpace2" presStyleCnt="0"/>
      <dgm:spPr/>
    </dgm:pt>
    <dgm:pt modelId="{574A7E49-F060-4BAD-BE1B-E8810A7F4EA6}" type="pres">
      <dgm:prSet presAssocID="{484A69DD-64D8-4BC4-9C6A-276A0FC54E5D}" presName="tx2" presStyleLbl="revTx" presStyleIdx="1" presStyleCnt="2" custScaleX="108014" custScaleY="100098"/>
      <dgm:spPr/>
    </dgm:pt>
    <dgm:pt modelId="{2E8C5C4C-EBB2-4D24-B914-663DF2D88036}" type="pres">
      <dgm:prSet presAssocID="{484A69DD-64D8-4BC4-9C6A-276A0FC54E5D}" presName="vert2" presStyleCnt="0"/>
      <dgm:spPr/>
    </dgm:pt>
    <dgm:pt modelId="{EC60A7BB-FCD2-4E29-8D8F-138CC7996C4D}" type="pres">
      <dgm:prSet presAssocID="{484A69DD-64D8-4BC4-9C6A-276A0FC54E5D}" presName="thinLine2b" presStyleLbl="callout" presStyleIdx="0" presStyleCnt="1"/>
      <dgm:spPr/>
    </dgm:pt>
    <dgm:pt modelId="{1E18FFC4-3ADB-4C82-AF78-19DBF7B99B9F}" type="pres">
      <dgm:prSet presAssocID="{484A69DD-64D8-4BC4-9C6A-276A0FC54E5D}" presName="vertSpace2b" presStyleCnt="0"/>
      <dgm:spPr/>
    </dgm:pt>
  </dgm:ptLst>
  <dgm:cxnLst>
    <dgm:cxn modelId="{90D4241F-3C04-4219-B728-6B2DE576DF9F}" srcId="{1CA85C0D-B3AD-46CD-8907-AE228B61D3B1}" destId="{2FFE73C8-337A-4011-91F8-A4E93FD725BA}" srcOrd="0" destOrd="0" parTransId="{DB000FBE-7C9E-4BD7-943E-ECC40755461C}" sibTransId="{D7930818-3E78-4F84-B1C7-91BDC7F732DA}"/>
    <dgm:cxn modelId="{DA5BB137-A1BA-4E2C-94D7-701CA429675D}" srcId="{2FFE73C8-337A-4011-91F8-A4E93FD725BA}" destId="{484A69DD-64D8-4BC4-9C6A-276A0FC54E5D}" srcOrd="0" destOrd="0" parTransId="{67FFA772-D87C-4475-8D64-52F925D1712C}" sibTransId="{ABAF61AD-25B7-4870-9971-225FA96A670C}"/>
    <dgm:cxn modelId="{B07F4579-9262-42CD-9921-D4F5E2C7EC9B}" type="presOf" srcId="{1CA85C0D-B3AD-46CD-8907-AE228B61D3B1}" destId="{8D6CE3A7-ADD8-487B-A7B8-D5327BDA0F48}" srcOrd="0" destOrd="0" presId="urn:microsoft.com/office/officeart/2008/layout/LinedList"/>
    <dgm:cxn modelId="{011FAF92-2BED-4B71-8E16-68E2EEB305F0}" type="presOf" srcId="{484A69DD-64D8-4BC4-9C6A-276A0FC54E5D}" destId="{574A7E49-F060-4BAD-BE1B-E8810A7F4EA6}" srcOrd="0" destOrd="0" presId="urn:microsoft.com/office/officeart/2008/layout/LinedList"/>
    <dgm:cxn modelId="{BCEA0AFE-F292-411B-A96A-CDED00535E14}" type="presOf" srcId="{2FFE73C8-337A-4011-91F8-A4E93FD725BA}" destId="{77CB6137-6BF6-4F83-8C02-7A90DED4ACC3}" srcOrd="0" destOrd="0" presId="urn:microsoft.com/office/officeart/2008/layout/LinedList"/>
    <dgm:cxn modelId="{B6BA3667-8C77-43FB-85F9-178BE643DD4B}" type="presParOf" srcId="{8D6CE3A7-ADD8-487B-A7B8-D5327BDA0F48}" destId="{334EDB7E-FB83-44B1-9847-B6EBF038D1E3}" srcOrd="0" destOrd="0" presId="urn:microsoft.com/office/officeart/2008/layout/LinedList"/>
    <dgm:cxn modelId="{7D3D5171-248B-4107-84A9-D9F1D59FEBDE}" type="presParOf" srcId="{8D6CE3A7-ADD8-487B-A7B8-D5327BDA0F48}" destId="{C0A24A4B-3F29-4170-A667-D0EF31AA9468}" srcOrd="1" destOrd="0" presId="urn:microsoft.com/office/officeart/2008/layout/LinedList"/>
    <dgm:cxn modelId="{4299CB73-C622-4550-8517-7BF89C04E731}" type="presParOf" srcId="{C0A24A4B-3F29-4170-A667-D0EF31AA9468}" destId="{77CB6137-6BF6-4F83-8C02-7A90DED4ACC3}" srcOrd="0" destOrd="0" presId="urn:microsoft.com/office/officeart/2008/layout/LinedList"/>
    <dgm:cxn modelId="{F5C7C58F-8514-4C1F-A97C-CD1CE8898FBC}" type="presParOf" srcId="{C0A24A4B-3F29-4170-A667-D0EF31AA9468}" destId="{CFF87CF6-C767-47B8-B86F-724D608B3B24}" srcOrd="1" destOrd="0" presId="urn:microsoft.com/office/officeart/2008/layout/LinedList"/>
    <dgm:cxn modelId="{7A2BF273-D5B3-4E91-BC1E-FD33B51CEC57}" type="presParOf" srcId="{CFF87CF6-C767-47B8-B86F-724D608B3B24}" destId="{7AAD529E-10EE-4A15-892A-B7BE765AB408}" srcOrd="0" destOrd="0" presId="urn:microsoft.com/office/officeart/2008/layout/LinedList"/>
    <dgm:cxn modelId="{B08A7B87-AA46-4AD1-AF91-B2BBEA2C40CB}" type="presParOf" srcId="{CFF87CF6-C767-47B8-B86F-724D608B3B24}" destId="{C7448532-717A-4971-A4BE-29782AE6AD12}" srcOrd="1" destOrd="0" presId="urn:microsoft.com/office/officeart/2008/layout/LinedList"/>
    <dgm:cxn modelId="{10CDCDBB-AF28-484E-A045-A3AA318BA1BF}" type="presParOf" srcId="{C7448532-717A-4971-A4BE-29782AE6AD12}" destId="{AC06948E-A513-456F-8E4D-EAB99CB75DCC}" srcOrd="0" destOrd="0" presId="urn:microsoft.com/office/officeart/2008/layout/LinedList"/>
    <dgm:cxn modelId="{994DD3CB-E113-4C6D-BDC5-8E2E6C4F9A19}" type="presParOf" srcId="{C7448532-717A-4971-A4BE-29782AE6AD12}" destId="{574A7E49-F060-4BAD-BE1B-E8810A7F4EA6}" srcOrd="1" destOrd="0" presId="urn:microsoft.com/office/officeart/2008/layout/LinedList"/>
    <dgm:cxn modelId="{3875C6AC-9B40-4B20-817C-01BA418B7CAB}" type="presParOf" srcId="{C7448532-717A-4971-A4BE-29782AE6AD12}" destId="{2E8C5C4C-EBB2-4D24-B914-663DF2D88036}" srcOrd="2" destOrd="0" presId="urn:microsoft.com/office/officeart/2008/layout/LinedList"/>
    <dgm:cxn modelId="{075EAE67-72AC-4827-BEB3-A83E197B5023}" type="presParOf" srcId="{CFF87CF6-C767-47B8-B86F-724D608B3B24}" destId="{EC60A7BB-FCD2-4E29-8D8F-138CC7996C4D}" srcOrd="2" destOrd="0" presId="urn:microsoft.com/office/officeart/2008/layout/LinedList"/>
    <dgm:cxn modelId="{56F5BCCB-D506-4001-80D1-028F7BB5233E}" type="presParOf" srcId="{CFF87CF6-C767-47B8-B86F-724D608B3B24}" destId="{1E18FFC4-3ADB-4C82-AF78-19DBF7B99B9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a:t>
          </a:r>
          <a:r>
            <a:rPr lang="el-GR" sz="1800" b="1" dirty="0">
              <a:latin typeface="Segoe UI" panose="020B0502040204020203" pitchFamily="34" charset="0"/>
              <a:ea typeface="Segoe UI" panose="020B0502040204020203" pitchFamily="34" charset="0"/>
              <a:cs typeface="Segoe UI" panose="020B0502040204020203" pitchFamily="34" charset="0"/>
            </a:rPr>
            <a:t>Ο</a:t>
          </a:r>
          <a:r>
            <a:rPr lang="en-US" sz="1800" b="1"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ΕυκαιρΙες</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Χρηματοοικονομικά μέσα και υποστήριξη για την επιχειρηματικότητα</a:t>
          </a:r>
        </a:p>
        <a:p>
          <a:r>
            <a:rPr lang="el-GR" sz="1800" dirty="0">
              <a:latin typeface="Segoe UI" panose="020B0502040204020203" pitchFamily="34" charset="0"/>
              <a:ea typeface="Segoe UI" panose="020B0502040204020203" pitchFamily="34" charset="0"/>
              <a:cs typeface="Segoe UI" panose="020B0502040204020203" pitchFamily="34" charset="0"/>
            </a:rPr>
            <a:t>Χρηματοδοτικές δυνατότητες για επενδύσεις από Ευρωπαϊκά προγράμματα</a:t>
          </a:r>
        </a:p>
        <a:p>
          <a:r>
            <a:rPr lang="el-GR" sz="1800" dirty="0">
              <a:latin typeface="Segoe UI" panose="020B0502040204020203" pitchFamily="34" charset="0"/>
              <a:ea typeface="Segoe UI" panose="020B0502040204020203" pitchFamily="34" charset="0"/>
              <a:cs typeface="Segoe UI" panose="020B0502040204020203" pitchFamily="34" charset="0"/>
            </a:rPr>
            <a:t>Μεταφορά τεχνογνωσίας και επιχειρηματικά δίκτυα και συνεργασία μέσω των διασυνοριακών προγραμμάτων της ΕΕ</a:t>
          </a:r>
        </a:p>
        <a:p>
          <a:r>
            <a:rPr lang="el-GR" sz="1800" dirty="0">
              <a:latin typeface="Segoe UI" panose="020B0502040204020203" pitchFamily="34" charset="0"/>
              <a:ea typeface="Segoe UI" panose="020B0502040204020203" pitchFamily="34" charset="0"/>
              <a:cs typeface="Segoe UI" panose="020B0502040204020203" pitchFamily="34" charset="0"/>
            </a:rPr>
            <a:t>Αξιοποίηση του τριτοβάθμιου εκπαιδευτικού ιδρύματος της Κατερίνης για σύνδεση της έρευνας με την αγροτική παραγωγή</a:t>
          </a: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a:t>
          </a:r>
          <a:r>
            <a:rPr lang="el-GR" sz="1800" b="1" dirty="0">
              <a:latin typeface="Segoe UI" panose="020B0502040204020203" pitchFamily="34" charset="0"/>
              <a:ea typeface="Segoe UI" panose="020B0502040204020203" pitchFamily="34" charset="0"/>
              <a:cs typeface="Segoe UI" panose="020B0502040204020203" pitchFamily="34" charset="0"/>
            </a:rPr>
            <a:t>Τ</a:t>
          </a:r>
          <a:r>
            <a:rPr lang="en-US"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latin typeface="Segoe UI" panose="020B0502040204020203" pitchFamily="34" charset="0"/>
              <a:ea typeface="Segoe UI" panose="020B0502040204020203" pitchFamily="34" charset="0"/>
              <a:cs typeface="Segoe UI" panose="020B0502040204020203" pitchFamily="34" charset="0"/>
            </a:rPr>
            <a:t>ΑΠΕΙΛΕΣ</a:t>
          </a:r>
        </a:p>
        <a:p>
          <a:r>
            <a:rPr lang="el-GR" sz="1800" dirty="0">
              <a:latin typeface="Segoe UI" panose="020B0502040204020203" pitchFamily="34" charset="0"/>
              <a:ea typeface="Segoe UI" panose="020B0502040204020203" pitchFamily="34" charset="0"/>
              <a:cs typeface="Segoe UI" panose="020B0502040204020203" pitchFamily="34" charset="0"/>
            </a:rPr>
            <a:t>Φυγόκεντρες τάσεις του πληθυσμού της υπαίθρου, λόγω της εντεινόμενης πολικότητας της Κατερίνης και της Θεσσαλονίκης</a:t>
          </a:r>
        </a:p>
        <a:p>
          <a:r>
            <a:rPr lang="el-GR" sz="1800" dirty="0">
              <a:latin typeface="Segoe UI" panose="020B0502040204020203" pitchFamily="34" charset="0"/>
              <a:ea typeface="Segoe UI" panose="020B0502040204020203" pitchFamily="34" charset="0"/>
              <a:cs typeface="Segoe UI" panose="020B0502040204020203" pitchFamily="34" charset="0"/>
            </a:rPr>
            <a:t>Επιδείνωση των συνθηκών της αγοράς για τις τοπικές παραδοσιακές επιχειρήσεις λόγω του μεγάλου ανταγωνισμού από τις Ευρωπαϊκές εταιρείες - Απώλεια παραδοσιακών αγορών - Απώλεια θέσεων εργασίας </a:t>
          </a:r>
        </a:p>
        <a:p>
          <a:r>
            <a:rPr lang="el-GR" sz="1800" dirty="0">
              <a:latin typeface="Segoe UI" panose="020B0502040204020203" pitchFamily="34" charset="0"/>
              <a:ea typeface="Segoe UI" panose="020B0502040204020203" pitchFamily="34" charset="0"/>
              <a:cs typeface="Segoe UI" panose="020B0502040204020203" pitchFamily="34" charset="0"/>
            </a:rPr>
            <a:t>Γήρανση του παραγωγικού ανθρώπινου δυναμικού </a:t>
          </a: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LinFactNeighborX="-71"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29159" custScaleY="104052" custLinFactNeighborX="-25740" custLinFactNeighborY="-126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26288" custScaleY="115293" custLinFactNeighborX="23352" custLinFactNeighborY="-2294">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0827" custLinFactNeighborY="-5468"/>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F6FEB3-A4C5-4866-B61F-07EBA46E916E}"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l-GR"/>
        </a:p>
      </dgm:t>
    </dgm:pt>
    <dgm:pt modelId="{32A0F94E-D3E5-461A-86B7-5EA606C5450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a:t>
          </a:r>
          <a:r>
            <a:rPr lang="el-GR" sz="1800" b="1" dirty="0">
              <a:latin typeface="Segoe UI" panose="020B0502040204020203" pitchFamily="34" charset="0"/>
              <a:ea typeface="Segoe UI" panose="020B0502040204020203" pitchFamily="34" charset="0"/>
              <a:cs typeface="Segoe UI" panose="020B0502040204020203" pitchFamily="34" charset="0"/>
            </a:rPr>
            <a:t>Ο</a:t>
          </a:r>
          <a:r>
            <a:rPr lang="en-US" sz="1800" b="1" dirty="0">
              <a:latin typeface="Segoe UI" panose="020B0502040204020203" pitchFamily="34" charset="0"/>
              <a:ea typeface="Segoe UI" panose="020B0502040204020203" pitchFamily="34" charset="0"/>
              <a:cs typeface="Segoe UI" panose="020B0502040204020203" pitchFamily="34" charset="0"/>
            </a:rPr>
            <a:t>] </a:t>
          </a:r>
          <a:r>
            <a:rPr lang="el-GR" sz="1800" b="1" cap="all" baseline="0" dirty="0" err="1">
              <a:latin typeface="Segoe UI" panose="020B0502040204020203" pitchFamily="34" charset="0"/>
              <a:ea typeface="Segoe UI" panose="020B0502040204020203" pitchFamily="34" charset="0"/>
              <a:cs typeface="Segoe UI" panose="020B0502040204020203" pitchFamily="34" charset="0"/>
            </a:rPr>
            <a:t>ΕυκαιρΙες</a:t>
          </a:r>
          <a:endParaRPr lang="el-GR" sz="1800" b="1" cap="all" baseline="0" dirty="0">
            <a:latin typeface="Segoe UI" panose="020B0502040204020203" pitchFamily="34" charset="0"/>
            <a:ea typeface="Segoe UI" panose="020B0502040204020203" pitchFamily="34" charset="0"/>
            <a:cs typeface="Segoe UI" panose="020B0502040204020203" pitchFamily="34" charset="0"/>
          </a:endParaRPr>
        </a:p>
        <a:p>
          <a:r>
            <a:rPr lang="el-GR" sz="1800" dirty="0">
              <a:latin typeface="Segoe UI" panose="020B0502040204020203" pitchFamily="34" charset="0"/>
              <a:ea typeface="Segoe UI" panose="020B0502040204020203" pitchFamily="34" charset="0"/>
              <a:cs typeface="Segoe UI" panose="020B0502040204020203" pitchFamily="34" charset="0"/>
            </a:rPr>
            <a:t>Αναβάθμιση του προϊόντος των κέντρων εστίασης, με στροφή στο παραδοσιακό προϊόν</a:t>
          </a:r>
        </a:p>
        <a:p>
          <a:r>
            <a:rPr lang="el-GR" sz="1800" dirty="0">
              <a:latin typeface="Segoe UI" panose="020B0502040204020203" pitchFamily="34" charset="0"/>
              <a:ea typeface="Segoe UI" panose="020B0502040204020203" pitchFamily="34" charset="0"/>
              <a:cs typeface="Segoe UI" panose="020B0502040204020203" pitchFamily="34" charset="0"/>
            </a:rPr>
            <a:t>Περαιτέρω διαφοροποίηση των δραστηριοτήτων του πρωτογενούς τομέα (αύξηση παραγωγής βιολογικών προϊόντων, τυποποίηση προϊόντων κτηνοτροφίας, κ.λπ.)</a:t>
          </a:r>
        </a:p>
        <a:p>
          <a:r>
            <a:rPr lang="el-GR" sz="1800" dirty="0">
              <a:latin typeface="Segoe UI" panose="020B0502040204020203" pitchFamily="34" charset="0"/>
              <a:ea typeface="Segoe UI" panose="020B0502040204020203" pitchFamily="34" charset="0"/>
              <a:cs typeface="Segoe UI" panose="020B0502040204020203" pitchFamily="34" charset="0"/>
            </a:rPr>
            <a:t>Σύνδεση της αλιευτικής δραστηριότητας και παραγωγής με τις επιχειρήσεις του τουριστικού κλάδου </a:t>
          </a:r>
        </a:p>
        <a:p>
          <a:endParaRPr lang="el-GR" sz="1800" dirty="0">
            <a:latin typeface="Segoe UI" panose="020B0502040204020203" pitchFamily="34" charset="0"/>
            <a:ea typeface="Segoe UI" panose="020B0502040204020203" pitchFamily="34" charset="0"/>
            <a:cs typeface="Segoe UI" panose="020B0502040204020203" pitchFamily="34" charset="0"/>
          </a:endParaRPr>
        </a:p>
      </dgm:t>
    </dgm:pt>
    <dgm:pt modelId="{3BD6DF62-055B-40F6-8AE9-00651571EABD}" type="parTrans" cxnId="{D18E9F56-E8B7-476B-898B-CDBEDE5EF5AF}">
      <dgm:prSet/>
      <dgm:spPr/>
      <dgm:t>
        <a:bodyPr/>
        <a:lstStyle/>
        <a:p>
          <a:endParaRPr lang="el-GR" sz="1800"/>
        </a:p>
      </dgm:t>
    </dgm:pt>
    <dgm:pt modelId="{DAA8102C-B34C-4D89-A073-51455E68579A}" type="sibTrans" cxnId="{D18E9F56-E8B7-476B-898B-CDBEDE5EF5AF}">
      <dgm:prSet/>
      <dgm:spPr/>
      <dgm:t>
        <a:bodyPr/>
        <a:lstStyle/>
        <a:p>
          <a:endParaRPr lang="el-GR" sz="1800"/>
        </a:p>
      </dgm:t>
    </dgm:pt>
    <dgm:pt modelId="{42F6AECE-64C1-4D33-BB0B-DCD30961C49F}">
      <dgm:prSet phldrT="[Κείμενο]" custT="1"/>
      <dgm:spPr/>
      <dgm:t>
        <a:bodyPr/>
        <a:lstStyle/>
        <a:p>
          <a:r>
            <a:rPr lang="en-US" sz="1800" b="1" dirty="0">
              <a:latin typeface="Segoe UI" panose="020B0502040204020203" pitchFamily="34" charset="0"/>
              <a:ea typeface="Segoe UI" panose="020B0502040204020203" pitchFamily="34" charset="0"/>
              <a:cs typeface="Segoe UI" panose="020B0502040204020203" pitchFamily="34" charset="0"/>
            </a:rPr>
            <a:t>[</a:t>
          </a:r>
          <a:r>
            <a:rPr lang="el-GR" sz="1800" b="1" dirty="0">
              <a:latin typeface="Segoe UI" panose="020B0502040204020203" pitchFamily="34" charset="0"/>
              <a:ea typeface="Segoe UI" panose="020B0502040204020203" pitchFamily="34" charset="0"/>
              <a:cs typeface="Segoe UI" panose="020B0502040204020203" pitchFamily="34" charset="0"/>
            </a:rPr>
            <a:t>Τ</a:t>
          </a:r>
          <a:r>
            <a:rPr lang="en-US" sz="1800" b="1" dirty="0">
              <a:latin typeface="Segoe UI" panose="020B0502040204020203" pitchFamily="34" charset="0"/>
              <a:ea typeface="Segoe UI" panose="020B0502040204020203" pitchFamily="34" charset="0"/>
              <a:cs typeface="Segoe UI" panose="020B0502040204020203" pitchFamily="34" charset="0"/>
            </a:rPr>
            <a:t>] </a:t>
          </a:r>
          <a:r>
            <a:rPr lang="el-GR" sz="1800" b="1" dirty="0">
              <a:latin typeface="Segoe UI" panose="020B0502040204020203" pitchFamily="34" charset="0"/>
              <a:ea typeface="Segoe UI" panose="020B0502040204020203" pitchFamily="34" charset="0"/>
              <a:cs typeface="Segoe UI" panose="020B0502040204020203" pitchFamily="34" charset="0"/>
            </a:rPr>
            <a:t>ΑΠΕΙΛΕΣ</a:t>
          </a:r>
        </a:p>
        <a:p>
          <a:r>
            <a:rPr lang="el-GR" sz="1800" dirty="0">
              <a:latin typeface="Segoe UI" panose="020B0502040204020203" pitchFamily="34" charset="0"/>
              <a:ea typeface="Segoe UI" panose="020B0502040204020203" pitchFamily="34" charset="0"/>
              <a:cs typeface="Segoe UI" panose="020B0502040204020203" pitchFamily="34" charset="0"/>
            </a:rPr>
            <a:t>Περαιτέρω επιδείνωση του κοινωνικού – οικονομικού περιβάλλοντος λόγω παρατεταμένης διάρκειας των διάφορων </a:t>
          </a:r>
          <a:r>
            <a:rPr lang="el-GR" sz="1800" dirty="0" err="1">
              <a:latin typeface="Segoe UI" panose="020B0502040204020203" pitchFamily="34" charset="0"/>
              <a:ea typeface="Segoe UI" panose="020B0502040204020203" pitchFamily="34" charset="0"/>
              <a:cs typeface="Segoe UI" panose="020B0502040204020203" pitchFamily="34" charset="0"/>
            </a:rPr>
            <a:t>κρισιακών</a:t>
          </a:r>
          <a:r>
            <a:rPr lang="el-GR" sz="1800" dirty="0">
              <a:latin typeface="Segoe UI" panose="020B0502040204020203" pitchFamily="34" charset="0"/>
              <a:ea typeface="Segoe UI" panose="020B0502040204020203" pitchFamily="34" charset="0"/>
              <a:cs typeface="Segoe UI" panose="020B0502040204020203" pitchFamily="34" charset="0"/>
            </a:rPr>
            <a:t> φαινομένων (οικονομική κρίση, υγειονομική κρίση, πολεμική κρίση)</a:t>
          </a:r>
        </a:p>
        <a:p>
          <a:r>
            <a:rPr lang="el-GR" sz="1800" dirty="0">
              <a:latin typeface="Segoe UI" panose="020B0502040204020203" pitchFamily="34" charset="0"/>
              <a:ea typeface="Segoe UI" panose="020B0502040204020203" pitchFamily="34" charset="0"/>
              <a:cs typeface="Segoe UI" panose="020B0502040204020203" pitchFamily="34" charset="0"/>
            </a:rPr>
            <a:t> </a:t>
          </a:r>
          <a:endParaRPr lang="el-GR" sz="1800" b="1" dirty="0">
            <a:latin typeface="Segoe UI" panose="020B0502040204020203" pitchFamily="34" charset="0"/>
            <a:ea typeface="Segoe UI" panose="020B0502040204020203" pitchFamily="34" charset="0"/>
            <a:cs typeface="Segoe UI" panose="020B0502040204020203" pitchFamily="34" charset="0"/>
          </a:endParaRPr>
        </a:p>
        <a:p>
          <a:r>
            <a:rPr lang="el-GR" sz="1800" dirty="0"/>
            <a:t> </a:t>
          </a:r>
          <a:endParaRPr lang="el-GR" sz="1800" dirty="0">
            <a:latin typeface="Segoe UI" panose="020B0502040204020203" pitchFamily="34" charset="0"/>
            <a:ea typeface="Segoe UI" panose="020B0502040204020203" pitchFamily="34" charset="0"/>
            <a:cs typeface="Segoe UI" panose="020B0502040204020203" pitchFamily="34" charset="0"/>
          </a:endParaRPr>
        </a:p>
      </dgm:t>
    </dgm:pt>
    <dgm:pt modelId="{999054EF-8EC1-40BF-9056-6FED842B5AC8}" type="parTrans" cxnId="{9DBB11D0-BB75-4FE6-81ED-AA322FD15CAA}">
      <dgm:prSet/>
      <dgm:spPr/>
      <dgm:t>
        <a:bodyPr/>
        <a:lstStyle/>
        <a:p>
          <a:endParaRPr lang="el-GR" sz="1800"/>
        </a:p>
      </dgm:t>
    </dgm:pt>
    <dgm:pt modelId="{55A4FB42-61EB-4A5F-A57E-9C3029A71A24}" type="sibTrans" cxnId="{9DBB11D0-BB75-4FE6-81ED-AA322FD15CAA}">
      <dgm:prSet/>
      <dgm:spPr/>
      <dgm:t>
        <a:bodyPr/>
        <a:lstStyle/>
        <a:p>
          <a:endParaRPr lang="el-GR" sz="1800"/>
        </a:p>
      </dgm:t>
    </dgm:pt>
    <dgm:pt modelId="{CF52B7AE-94C7-49F4-B94F-262AF1FD2278}" type="pres">
      <dgm:prSet presAssocID="{CAF6FEB3-A4C5-4866-B61F-07EBA46E916E}" presName="Name0" presStyleCnt="0">
        <dgm:presLayoutVars>
          <dgm:chMax val="2"/>
          <dgm:chPref val="2"/>
          <dgm:dir/>
          <dgm:animOne/>
          <dgm:resizeHandles val="exact"/>
        </dgm:presLayoutVars>
      </dgm:prSet>
      <dgm:spPr/>
    </dgm:pt>
    <dgm:pt modelId="{405627A1-2424-4BB8-B331-70DA287B1B0A}" type="pres">
      <dgm:prSet presAssocID="{CAF6FEB3-A4C5-4866-B61F-07EBA46E916E}" presName="Background" presStyleLbl="bgImgPlace1" presStyleIdx="0" presStyleCnt="1" custScaleX="144858" custLinFactNeighborX="-71" custLinFactNeighborY="-128"/>
      <dgm:spPr>
        <a:solidFill>
          <a:schemeClr val="accent6">
            <a:lumMod val="20000"/>
            <a:lumOff val="80000"/>
          </a:schemeClr>
        </a:solidFill>
      </dgm:spPr>
    </dgm:pt>
    <dgm:pt modelId="{92725118-44F2-42BC-8A87-6BCF0F39A6B0}" type="pres">
      <dgm:prSet presAssocID="{CAF6FEB3-A4C5-4866-B61F-07EBA46E916E}" presName="ParentText1" presStyleLbl="revTx" presStyleIdx="0" presStyleCnt="2" custScaleX="153955" custScaleY="104052" custLinFactNeighborX="-25740" custLinFactNeighborY="-1260">
        <dgm:presLayoutVars>
          <dgm:chMax val="0"/>
          <dgm:chPref val="0"/>
          <dgm:bulletEnabled val="1"/>
        </dgm:presLayoutVars>
      </dgm:prSet>
      <dgm:spPr/>
    </dgm:pt>
    <dgm:pt modelId="{49441419-C080-44E8-9C4C-1067B922005E}" type="pres">
      <dgm:prSet presAssocID="{CAF6FEB3-A4C5-4866-B61F-07EBA46E916E}" presName="ParentText2" presStyleLbl="revTx" presStyleIdx="1" presStyleCnt="2" custScaleX="143085" custScaleY="99531" custLinFactNeighborX="23352" custLinFactNeighborY="-2294">
        <dgm:presLayoutVars>
          <dgm:chMax val="0"/>
          <dgm:chPref val="0"/>
          <dgm:bulletEnabled val="1"/>
        </dgm:presLayoutVars>
      </dgm:prSet>
      <dgm:spPr/>
    </dgm:pt>
    <dgm:pt modelId="{3E825285-0841-4E8A-A57B-A5EAB3E9D451}" type="pres">
      <dgm:prSet presAssocID="{CAF6FEB3-A4C5-4866-B61F-07EBA46E916E}" presName="Plus" presStyleLbl="alignNode1" presStyleIdx="0" presStyleCnt="2" custScaleX="68363" custScaleY="68363" custLinFactNeighborX="-60827" custLinFactNeighborY="-5468"/>
      <dgm:spPr>
        <a:solidFill>
          <a:srgbClr val="0B685E"/>
        </a:solidFill>
      </dgm:spPr>
    </dgm:pt>
    <dgm:pt modelId="{EF37AC56-F776-409D-B341-3497D7B9FD2B}" type="pres">
      <dgm:prSet presAssocID="{CAF6FEB3-A4C5-4866-B61F-07EBA46E916E}" presName="Minus" presStyleLbl="alignNode1" presStyleIdx="1" presStyleCnt="2" custScaleX="72636" custScaleY="92781" custLinFactNeighborX="92904" custLinFactNeighborY="-2947"/>
      <dgm:spPr>
        <a:solidFill>
          <a:srgbClr val="FF0000"/>
        </a:solidFill>
      </dgm:spPr>
    </dgm:pt>
    <dgm:pt modelId="{35C43B27-E611-4A8A-BAB0-8403ABDF4604}" type="pres">
      <dgm:prSet presAssocID="{CAF6FEB3-A4C5-4866-B61F-07EBA46E916E}" presName="Divider" presStyleLbl="parChTrans1D1" presStyleIdx="0" presStyleCnt="1" custLinFactX="-6425773" custLinFactNeighborX="-6500000"/>
      <dgm:spPr/>
    </dgm:pt>
  </dgm:ptLst>
  <dgm:cxnLst>
    <dgm:cxn modelId="{E89A7F47-D07C-4DF1-9700-B704A1421A16}" type="presOf" srcId="{CAF6FEB3-A4C5-4866-B61F-07EBA46E916E}" destId="{CF52B7AE-94C7-49F4-B94F-262AF1FD2278}" srcOrd="0" destOrd="0" presId="urn:microsoft.com/office/officeart/2009/3/layout/PlusandMinus"/>
    <dgm:cxn modelId="{9157F048-E4FD-4E04-83D7-55300E6A1C8E}" type="presOf" srcId="{42F6AECE-64C1-4D33-BB0B-DCD30961C49F}" destId="{49441419-C080-44E8-9C4C-1067B922005E}" srcOrd="0" destOrd="0" presId="urn:microsoft.com/office/officeart/2009/3/layout/PlusandMinus"/>
    <dgm:cxn modelId="{D18E9F56-E8B7-476B-898B-CDBEDE5EF5AF}" srcId="{CAF6FEB3-A4C5-4866-B61F-07EBA46E916E}" destId="{32A0F94E-D3E5-461A-86B7-5EA606C5450F}" srcOrd="0" destOrd="0" parTransId="{3BD6DF62-055B-40F6-8AE9-00651571EABD}" sibTransId="{DAA8102C-B34C-4D89-A073-51455E68579A}"/>
    <dgm:cxn modelId="{9DBB11D0-BB75-4FE6-81ED-AA322FD15CAA}" srcId="{CAF6FEB3-A4C5-4866-B61F-07EBA46E916E}" destId="{42F6AECE-64C1-4D33-BB0B-DCD30961C49F}" srcOrd="1" destOrd="0" parTransId="{999054EF-8EC1-40BF-9056-6FED842B5AC8}" sibTransId="{55A4FB42-61EB-4A5F-A57E-9C3029A71A24}"/>
    <dgm:cxn modelId="{4369C1FF-2A46-4709-8441-FF846629DD18}" type="presOf" srcId="{32A0F94E-D3E5-461A-86B7-5EA606C5450F}" destId="{92725118-44F2-42BC-8A87-6BCF0F39A6B0}" srcOrd="0" destOrd="0" presId="urn:microsoft.com/office/officeart/2009/3/layout/PlusandMinus"/>
    <dgm:cxn modelId="{801EB0A6-3186-4BB9-8783-01AF87A4914E}" type="presParOf" srcId="{CF52B7AE-94C7-49F4-B94F-262AF1FD2278}" destId="{405627A1-2424-4BB8-B331-70DA287B1B0A}" srcOrd="0" destOrd="0" presId="urn:microsoft.com/office/officeart/2009/3/layout/PlusandMinus"/>
    <dgm:cxn modelId="{EC433517-839E-4273-B744-2CC33FBE2F26}" type="presParOf" srcId="{CF52B7AE-94C7-49F4-B94F-262AF1FD2278}" destId="{92725118-44F2-42BC-8A87-6BCF0F39A6B0}" srcOrd="1" destOrd="0" presId="urn:microsoft.com/office/officeart/2009/3/layout/PlusandMinus"/>
    <dgm:cxn modelId="{442C0F03-F06A-4635-AC67-D52961CF290E}" type="presParOf" srcId="{CF52B7AE-94C7-49F4-B94F-262AF1FD2278}" destId="{49441419-C080-44E8-9C4C-1067B922005E}" srcOrd="2" destOrd="0" presId="urn:microsoft.com/office/officeart/2009/3/layout/PlusandMinus"/>
    <dgm:cxn modelId="{2A005BC8-4A82-4619-B0DF-B9730DE86B40}" type="presParOf" srcId="{CF52B7AE-94C7-49F4-B94F-262AF1FD2278}" destId="{3E825285-0841-4E8A-A57B-A5EAB3E9D451}" srcOrd="3" destOrd="0" presId="urn:microsoft.com/office/officeart/2009/3/layout/PlusandMinus"/>
    <dgm:cxn modelId="{B4CF88EE-B845-4601-AB3D-93F991C3CF3A}" type="presParOf" srcId="{CF52B7AE-94C7-49F4-B94F-262AF1FD2278}" destId="{EF37AC56-F776-409D-B341-3497D7B9FD2B}" srcOrd="4" destOrd="0" presId="urn:microsoft.com/office/officeart/2009/3/layout/PlusandMinus"/>
    <dgm:cxn modelId="{691C19FE-4183-4522-A089-1D78ADCD06B7}" type="presParOf" srcId="{CF52B7AE-94C7-49F4-B94F-262AF1FD2278}" destId="{35C43B27-E611-4A8A-BAB0-8403ABDF4604}"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E782B4-7C73-45EB-8DE4-3C731DC3748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l-GR"/>
        </a:p>
      </dgm:t>
    </dgm:pt>
    <dgm:pt modelId="{3ADEF616-9C5C-42A3-A3ED-E4672FC37C39}">
      <dgm:prSet phldrT="[Κείμενο]" custT="1"/>
      <dgm:spPr>
        <a:solidFill>
          <a:srgbClr val="0B685E"/>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ΒΙΩΣΙΜΟΤΗΤΑ</a:t>
          </a:r>
        </a:p>
      </dgm:t>
    </dgm:pt>
    <dgm:pt modelId="{F0C94499-D6D4-46BD-BC52-086316A56FF7}" type="parTrans" cxnId="{C2E0F796-9926-413F-9D7C-B0CD8FB51A85}">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94F8EB66-61E1-4496-BF42-72DEE94871F2}" type="sibTrans" cxnId="{C2E0F796-9926-413F-9D7C-B0CD8FB51A85}">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7245C85-AE72-4F85-A544-68601B382C7C}">
      <dgm:prSet phldrT="[Κείμενο]"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Κυκλική Οικονομία</a:t>
          </a:r>
        </a:p>
      </dgm:t>
    </dgm:pt>
    <dgm:pt modelId="{5A6271E2-AF10-48B4-BE49-73459C551603}" type="parTrans" cxnId="{A3E834AC-3F28-40F1-863F-B9CC148B74B7}">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02D2D35-CF07-464E-806F-5704D4327C33}" type="sibTrans" cxnId="{A3E834AC-3F28-40F1-863F-B9CC148B74B7}">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4C562863-A1A7-47E3-995B-995EA3E417B4}">
      <dgm:prSet phldrT="[Κείμενο]"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Καθαρά Τρόφιμα</a:t>
          </a:r>
        </a:p>
      </dgm:t>
    </dgm:pt>
    <dgm:pt modelId="{10DD3521-AB97-4C52-A959-0BC43F052B45}" type="parTrans" cxnId="{82BEDD80-BE03-48D6-B5B7-D9D7A71363D9}">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66E0D0F2-49F3-4A8B-8A8C-933849FDEDAE}" type="sibTrans" cxnId="{82BEDD80-BE03-48D6-B5B7-D9D7A71363D9}">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5627FA5-5184-4CEA-A103-75027541F11A}">
      <dgm:prSet phldrT="[Κείμενο]"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Καινοτομία</a:t>
          </a:r>
        </a:p>
      </dgm:t>
    </dgm:pt>
    <dgm:pt modelId="{B009F227-28B4-4E71-B6ED-E175E02F5256}" type="parTrans" cxnId="{B56C415B-FDF8-4001-8F1A-6840F40FE30B}">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63C854AE-6CE3-46CE-8FB1-2BE6411B5D0B}" type="sibTrans" cxnId="{B56C415B-FDF8-4001-8F1A-6840F40FE30B}">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416ACEB-AA17-4844-B945-A66B57CEF1D6}">
      <dgm:prSet phldrT="[Κείμενο]"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Ανθρώπινο δυναμικό</a:t>
          </a:r>
        </a:p>
      </dgm:t>
    </dgm:pt>
    <dgm:pt modelId="{EB9FE2CC-5D38-43D9-9983-F4B5690D4DF0}" type="parTrans" cxnId="{557EADD7-1730-4C79-8336-4563929E9ACC}">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A3E46F30-3051-4CA5-9ABA-D76EE5C5DB38}" type="sibTrans" cxnId="{557EADD7-1730-4C79-8336-4563929E9ACC}">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5E92D46C-5507-48A3-B70D-58A6E60A13A6}">
      <dgm:prSet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Έξυπνη Τεχνολογία</a:t>
          </a:r>
        </a:p>
      </dgm:t>
    </dgm:pt>
    <dgm:pt modelId="{E288A33C-CCE9-496C-8093-321E1F084BC6}" type="parTrans" cxnId="{F0F091C7-5E74-4400-9559-703DE11306C0}">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60D355C4-2600-44C4-90A6-5C684D24790B}" type="sibTrans" cxnId="{F0F091C7-5E74-4400-9559-703DE11306C0}">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EC7EDAFA-3009-46F6-9577-E6448BB9A6BA}">
      <dgm:prSet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Αλυσίδες Αξίας</a:t>
          </a:r>
        </a:p>
      </dgm:t>
    </dgm:pt>
    <dgm:pt modelId="{665321C7-CD56-4B29-9711-8D094F007EFF}" type="parTrans" cxnId="{8C5F6D47-BFC4-4DD8-9CAD-F0860488FF1A}">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FBF88CCA-7936-4707-9F9B-95A6503D7273}" type="sibTrans" cxnId="{8C5F6D47-BFC4-4DD8-9CAD-F0860488FF1A}">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86CBCA07-AB04-4577-8374-704F286C0CC0}">
      <dgm:prSet custT="1"/>
      <dgm:spPr>
        <a:solidFill>
          <a:srgbClr val="0B685E"/>
        </a:solidFill>
      </dgm:spPr>
      <dgm:t>
        <a:bodyPr/>
        <a:lstStyle/>
        <a:p>
          <a:r>
            <a:rPr lang="el-GR" sz="1800" b="1" dirty="0">
              <a:solidFill>
                <a:schemeClr val="bg1"/>
              </a:solidFill>
              <a:latin typeface="Segoe UI" panose="020B0502040204020203" pitchFamily="34" charset="0"/>
              <a:ea typeface="Segoe UI" panose="020B0502040204020203" pitchFamily="34" charset="0"/>
              <a:cs typeface="Segoe UI" panose="020B0502040204020203" pitchFamily="34" charset="0"/>
            </a:rPr>
            <a:t>Πολιτισμός</a:t>
          </a:r>
        </a:p>
      </dgm:t>
    </dgm:pt>
    <dgm:pt modelId="{9AA399C8-DE2B-46DB-8379-D851FDE8329A}" type="parTrans" cxnId="{8BE27C58-CD17-4229-A386-A66DB5D84201}">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3A04CEB-242B-47EF-ABB1-AF81BB82FC7E}" type="sibTrans" cxnId="{8BE27C58-CD17-4229-A386-A66DB5D84201}">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310141B2-D6C4-41B8-9F28-3B78C0565047}" type="pres">
      <dgm:prSet presAssocID="{02E782B4-7C73-45EB-8DE4-3C731DC37486}" presName="Name0" presStyleCnt="0">
        <dgm:presLayoutVars>
          <dgm:dir/>
          <dgm:resizeHandles val="exact"/>
        </dgm:presLayoutVars>
      </dgm:prSet>
      <dgm:spPr/>
    </dgm:pt>
    <dgm:pt modelId="{D38D3A41-5361-46B7-BCD4-98A83CE5E239}" type="pres">
      <dgm:prSet presAssocID="{02E782B4-7C73-45EB-8DE4-3C731DC37486}" presName="cycle" presStyleCnt="0"/>
      <dgm:spPr/>
    </dgm:pt>
    <dgm:pt modelId="{5422E49F-1469-4AD0-A14D-1FAB395D5F49}" type="pres">
      <dgm:prSet presAssocID="{3ADEF616-9C5C-42A3-A3ED-E4672FC37C39}" presName="nodeFirstNode" presStyleLbl="node1" presStyleIdx="0" presStyleCnt="8" custScaleX="119018">
        <dgm:presLayoutVars>
          <dgm:bulletEnabled val="1"/>
        </dgm:presLayoutVars>
      </dgm:prSet>
      <dgm:spPr/>
    </dgm:pt>
    <dgm:pt modelId="{84052695-5E01-4FCC-930D-57D20EC9AB84}" type="pres">
      <dgm:prSet presAssocID="{94F8EB66-61E1-4496-BF42-72DEE94871F2}" presName="sibTransFirstNode" presStyleLbl="bgShp" presStyleIdx="0" presStyleCnt="1"/>
      <dgm:spPr/>
    </dgm:pt>
    <dgm:pt modelId="{AAD33946-78D2-4BC7-B84C-CD72AAD5E524}" type="pres">
      <dgm:prSet presAssocID="{07245C85-AE72-4F85-A544-68601B382C7C}" presName="nodeFollowingNodes" presStyleLbl="node1" presStyleIdx="1" presStyleCnt="8" custRadScaleRad="99406" custRadScaleInc="17747">
        <dgm:presLayoutVars>
          <dgm:bulletEnabled val="1"/>
        </dgm:presLayoutVars>
      </dgm:prSet>
      <dgm:spPr/>
    </dgm:pt>
    <dgm:pt modelId="{AD3A2670-6955-4012-A9B1-B9E8D4C06DE1}" type="pres">
      <dgm:prSet presAssocID="{5E92D46C-5507-48A3-B70D-58A6E60A13A6}" presName="nodeFollowingNodes" presStyleLbl="node1" presStyleIdx="2" presStyleCnt="8">
        <dgm:presLayoutVars>
          <dgm:bulletEnabled val="1"/>
        </dgm:presLayoutVars>
      </dgm:prSet>
      <dgm:spPr/>
    </dgm:pt>
    <dgm:pt modelId="{16C9138C-ADBB-453E-B5BB-ED506BD99F25}" type="pres">
      <dgm:prSet presAssocID="{4C562863-A1A7-47E3-995B-995EA3E417B4}" presName="nodeFollowingNodes" presStyleLbl="node1" presStyleIdx="3" presStyleCnt="8">
        <dgm:presLayoutVars>
          <dgm:bulletEnabled val="1"/>
        </dgm:presLayoutVars>
      </dgm:prSet>
      <dgm:spPr/>
    </dgm:pt>
    <dgm:pt modelId="{375C6EE4-9F1B-4CE9-BE28-EFBFB5F6003C}" type="pres">
      <dgm:prSet presAssocID="{05627FA5-5184-4CEA-A103-75027541F11A}" presName="nodeFollowingNodes" presStyleLbl="node1" presStyleIdx="4" presStyleCnt="8">
        <dgm:presLayoutVars>
          <dgm:bulletEnabled val="1"/>
        </dgm:presLayoutVars>
      </dgm:prSet>
      <dgm:spPr/>
    </dgm:pt>
    <dgm:pt modelId="{83DBEB22-1694-427F-9022-7877725AAD3E}" type="pres">
      <dgm:prSet presAssocID="{86CBCA07-AB04-4577-8374-704F286C0CC0}" presName="nodeFollowingNodes" presStyleLbl="node1" presStyleIdx="5" presStyleCnt="8">
        <dgm:presLayoutVars>
          <dgm:bulletEnabled val="1"/>
        </dgm:presLayoutVars>
      </dgm:prSet>
      <dgm:spPr/>
    </dgm:pt>
    <dgm:pt modelId="{F80DCA01-32DB-4343-AB30-6A6A4D3B8C60}" type="pres">
      <dgm:prSet presAssocID="{EC7EDAFA-3009-46F6-9577-E6448BB9A6BA}" presName="nodeFollowingNodes" presStyleLbl="node1" presStyleIdx="6" presStyleCnt="8">
        <dgm:presLayoutVars>
          <dgm:bulletEnabled val="1"/>
        </dgm:presLayoutVars>
      </dgm:prSet>
      <dgm:spPr/>
    </dgm:pt>
    <dgm:pt modelId="{71CF0EB7-5B05-4897-BB72-955BB120775E}" type="pres">
      <dgm:prSet presAssocID="{0416ACEB-AA17-4844-B945-A66B57CEF1D6}" presName="nodeFollowingNodes" presStyleLbl="node1" presStyleIdx="7" presStyleCnt="8" custRadScaleRad="95107" custRadScaleInc="-12634">
        <dgm:presLayoutVars>
          <dgm:bulletEnabled val="1"/>
        </dgm:presLayoutVars>
      </dgm:prSet>
      <dgm:spPr/>
    </dgm:pt>
  </dgm:ptLst>
  <dgm:cxnLst>
    <dgm:cxn modelId="{A3F74415-97AF-423A-95CF-523B49DFA7CE}" type="presOf" srcId="{0416ACEB-AA17-4844-B945-A66B57CEF1D6}" destId="{71CF0EB7-5B05-4897-BB72-955BB120775E}" srcOrd="0" destOrd="0" presId="urn:microsoft.com/office/officeart/2005/8/layout/cycle3"/>
    <dgm:cxn modelId="{C15D0F1A-ABC1-4EF7-9F2C-E9047576CF07}" type="presOf" srcId="{4C562863-A1A7-47E3-995B-995EA3E417B4}" destId="{16C9138C-ADBB-453E-B5BB-ED506BD99F25}" srcOrd="0" destOrd="0" presId="urn:microsoft.com/office/officeart/2005/8/layout/cycle3"/>
    <dgm:cxn modelId="{034B1D32-A099-4E39-87AE-AF5FA9E8A65C}" type="presOf" srcId="{94F8EB66-61E1-4496-BF42-72DEE94871F2}" destId="{84052695-5E01-4FCC-930D-57D20EC9AB84}" srcOrd="0" destOrd="0" presId="urn:microsoft.com/office/officeart/2005/8/layout/cycle3"/>
    <dgm:cxn modelId="{B56C415B-FDF8-4001-8F1A-6840F40FE30B}" srcId="{02E782B4-7C73-45EB-8DE4-3C731DC37486}" destId="{05627FA5-5184-4CEA-A103-75027541F11A}" srcOrd="4" destOrd="0" parTransId="{B009F227-28B4-4E71-B6ED-E175E02F5256}" sibTransId="{63C854AE-6CE3-46CE-8FB1-2BE6411B5D0B}"/>
    <dgm:cxn modelId="{8C5F6D47-BFC4-4DD8-9CAD-F0860488FF1A}" srcId="{02E782B4-7C73-45EB-8DE4-3C731DC37486}" destId="{EC7EDAFA-3009-46F6-9577-E6448BB9A6BA}" srcOrd="6" destOrd="0" parTransId="{665321C7-CD56-4B29-9711-8D094F007EFF}" sibTransId="{FBF88CCA-7936-4707-9F9B-95A6503D7273}"/>
    <dgm:cxn modelId="{D8C7AE70-4D90-4D7A-9ABB-5076EEADC2FF}" type="presOf" srcId="{05627FA5-5184-4CEA-A103-75027541F11A}" destId="{375C6EE4-9F1B-4CE9-BE28-EFBFB5F6003C}" srcOrd="0" destOrd="0" presId="urn:microsoft.com/office/officeart/2005/8/layout/cycle3"/>
    <dgm:cxn modelId="{EFE8BC50-C08B-4248-8869-86058C279C27}" type="presOf" srcId="{EC7EDAFA-3009-46F6-9577-E6448BB9A6BA}" destId="{F80DCA01-32DB-4343-AB30-6A6A4D3B8C60}" srcOrd="0" destOrd="0" presId="urn:microsoft.com/office/officeart/2005/8/layout/cycle3"/>
    <dgm:cxn modelId="{8BE27C58-CD17-4229-A386-A66DB5D84201}" srcId="{02E782B4-7C73-45EB-8DE4-3C731DC37486}" destId="{86CBCA07-AB04-4577-8374-704F286C0CC0}" srcOrd="5" destOrd="0" parTransId="{9AA399C8-DE2B-46DB-8379-D851FDE8329A}" sibTransId="{03A04CEB-242B-47EF-ABB1-AF81BB82FC7E}"/>
    <dgm:cxn modelId="{82BEDD80-BE03-48D6-B5B7-D9D7A71363D9}" srcId="{02E782B4-7C73-45EB-8DE4-3C731DC37486}" destId="{4C562863-A1A7-47E3-995B-995EA3E417B4}" srcOrd="3" destOrd="0" parTransId="{10DD3521-AB97-4C52-A959-0BC43F052B45}" sibTransId="{66E0D0F2-49F3-4A8B-8A8C-933849FDEDAE}"/>
    <dgm:cxn modelId="{77AF5C8B-0D13-4FB5-965B-3E904A2C02A1}" type="presOf" srcId="{5E92D46C-5507-48A3-B70D-58A6E60A13A6}" destId="{AD3A2670-6955-4012-A9B1-B9E8D4C06DE1}" srcOrd="0" destOrd="0" presId="urn:microsoft.com/office/officeart/2005/8/layout/cycle3"/>
    <dgm:cxn modelId="{28B3938B-078F-4345-AF60-A15F4205E27F}" type="presOf" srcId="{86CBCA07-AB04-4577-8374-704F286C0CC0}" destId="{83DBEB22-1694-427F-9022-7877725AAD3E}" srcOrd="0" destOrd="0" presId="urn:microsoft.com/office/officeart/2005/8/layout/cycle3"/>
    <dgm:cxn modelId="{C2E0F796-9926-413F-9D7C-B0CD8FB51A85}" srcId="{02E782B4-7C73-45EB-8DE4-3C731DC37486}" destId="{3ADEF616-9C5C-42A3-A3ED-E4672FC37C39}" srcOrd="0" destOrd="0" parTransId="{F0C94499-D6D4-46BD-BC52-086316A56FF7}" sibTransId="{94F8EB66-61E1-4496-BF42-72DEE94871F2}"/>
    <dgm:cxn modelId="{24CFA0A5-890F-4B6C-A979-2A913666DB84}" type="presOf" srcId="{07245C85-AE72-4F85-A544-68601B382C7C}" destId="{AAD33946-78D2-4BC7-B84C-CD72AAD5E524}" srcOrd="0" destOrd="0" presId="urn:microsoft.com/office/officeart/2005/8/layout/cycle3"/>
    <dgm:cxn modelId="{CA1C03A9-7A50-4230-AAC5-F87DECD240F9}" type="presOf" srcId="{02E782B4-7C73-45EB-8DE4-3C731DC37486}" destId="{310141B2-D6C4-41B8-9F28-3B78C0565047}" srcOrd="0" destOrd="0" presId="urn:microsoft.com/office/officeart/2005/8/layout/cycle3"/>
    <dgm:cxn modelId="{A3E834AC-3F28-40F1-863F-B9CC148B74B7}" srcId="{02E782B4-7C73-45EB-8DE4-3C731DC37486}" destId="{07245C85-AE72-4F85-A544-68601B382C7C}" srcOrd="1" destOrd="0" parTransId="{5A6271E2-AF10-48B4-BE49-73459C551603}" sibTransId="{002D2D35-CF07-464E-806F-5704D4327C33}"/>
    <dgm:cxn modelId="{F0F091C7-5E74-4400-9559-703DE11306C0}" srcId="{02E782B4-7C73-45EB-8DE4-3C731DC37486}" destId="{5E92D46C-5507-48A3-B70D-58A6E60A13A6}" srcOrd="2" destOrd="0" parTransId="{E288A33C-CCE9-496C-8093-321E1F084BC6}" sibTransId="{60D355C4-2600-44C4-90A6-5C684D24790B}"/>
    <dgm:cxn modelId="{557EADD7-1730-4C79-8336-4563929E9ACC}" srcId="{02E782B4-7C73-45EB-8DE4-3C731DC37486}" destId="{0416ACEB-AA17-4844-B945-A66B57CEF1D6}" srcOrd="7" destOrd="0" parTransId="{EB9FE2CC-5D38-43D9-9983-F4B5690D4DF0}" sibTransId="{A3E46F30-3051-4CA5-9ABA-D76EE5C5DB38}"/>
    <dgm:cxn modelId="{23F76CF1-2C03-49D4-B6AD-B6D5CE23DB3F}" type="presOf" srcId="{3ADEF616-9C5C-42A3-A3ED-E4672FC37C39}" destId="{5422E49F-1469-4AD0-A14D-1FAB395D5F49}" srcOrd="0" destOrd="0" presId="urn:microsoft.com/office/officeart/2005/8/layout/cycle3"/>
    <dgm:cxn modelId="{72FC99FB-F5E5-45E1-A1FF-80A4223AF94E}" type="presParOf" srcId="{310141B2-D6C4-41B8-9F28-3B78C0565047}" destId="{D38D3A41-5361-46B7-BCD4-98A83CE5E239}" srcOrd="0" destOrd="0" presId="urn:microsoft.com/office/officeart/2005/8/layout/cycle3"/>
    <dgm:cxn modelId="{C2978125-07F6-4AD7-BDB3-29D9DFAC411A}" type="presParOf" srcId="{D38D3A41-5361-46B7-BCD4-98A83CE5E239}" destId="{5422E49F-1469-4AD0-A14D-1FAB395D5F49}" srcOrd="0" destOrd="0" presId="urn:microsoft.com/office/officeart/2005/8/layout/cycle3"/>
    <dgm:cxn modelId="{A65F9B00-647E-4CBA-BD86-BFEAE1D206DA}" type="presParOf" srcId="{D38D3A41-5361-46B7-BCD4-98A83CE5E239}" destId="{84052695-5E01-4FCC-930D-57D20EC9AB84}" srcOrd="1" destOrd="0" presId="urn:microsoft.com/office/officeart/2005/8/layout/cycle3"/>
    <dgm:cxn modelId="{D31E43A1-A171-4B23-969C-1D428E400BA1}" type="presParOf" srcId="{D38D3A41-5361-46B7-BCD4-98A83CE5E239}" destId="{AAD33946-78D2-4BC7-B84C-CD72AAD5E524}" srcOrd="2" destOrd="0" presId="urn:microsoft.com/office/officeart/2005/8/layout/cycle3"/>
    <dgm:cxn modelId="{B02294FC-639C-41BD-AD84-2930ADDAC46D}" type="presParOf" srcId="{D38D3A41-5361-46B7-BCD4-98A83CE5E239}" destId="{AD3A2670-6955-4012-A9B1-B9E8D4C06DE1}" srcOrd="3" destOrd="0" presId="urn:microsoft.com/office/officeart/2005/8/layout/cycle3"/>
    <dgm:cxn modelId="{253C62CE-6F67-4178-AEB9-2CE2589E93F3}" type="presParOf" srcId="{D38D3A41-5361-46B7-BCD4-98A83CE5E239}" destId="{16C9138C-ADBB-453E-B5BB-ED506BD99F25}" srcOrd="4" destOrd="0" presId="urn:microsoft.com/office/officeart/2005/8/layout/cycle3"/>
    <dgm:cxn modelId="{AE1B8871-B249-4CC5-8999-A85A262D4A51}" type="presParOf" srcId="{D38D3A41-5361-46B7-BCD4-98A83CE5E239}" destId="{375C6EE4-9F1B-4CE9-BE28-EFBFB5F6003C}" srcOrd="5" destOrd="0" presId="urn:microsoft.com/office/officeart/2005/8/layout/cycle3"/>
    <dgm:cxn modelId="{64A8620F-D7F7-4FF2-9BD1-4F064C7799E5}" type="presParOf" srcId="{D38D3A41-5361-46B7-BCD4-98A83CE5E239}" destId="{83DBEB22-1694-427F-9022-7877725AAD3E}" srcOrd="6" destOrd="0" presId="urn:microsoft.com/office/officeart/2005/8/layout/cycle3"/>
    <dgm:cxn modelId="{41EB54A0-004E-4AC9-AFA9-689724A988AD}" type="presParOf" srcId="{D38D3A41-5361-46B7-BCD4-98A83CE5E239}" destId="{F80DCA01-32DB-4343-AB30-6A6A4D3B8C60}" srcOrd="7" destOrd="0" presId="urn:microsoft.com/office/officeart/2005/8/layout/cycle3"/>
    <dgm:cxn modelId="{DBC88278-4D7F-414B-A671-447455986B49}" type="presParOf" srcId="{D38D3A41-5361-46B7-BCD4-98A83CE5E239}" destId="{71CF0EB7-5B05-4897-BB72-955BB120775E}" srcOrd="8" destOrd="0" presId="urn:microsoft.com/office/officeart/2005/8/layout/cycle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30294D-A722-4270-A08D-6F03589CED01}" type="doc">
      <dgm:prSet loTypeId="urn:microsoft.com/office/officeart/2005/8/layout/process1" loCatId="process" qsTypeId="urn:microsoft.com/office/officeart/2005/8/quickstyle/simple1" qsCatId="simple" csTypeId="urn:microsoft.com/office/officeart/2005/8/colors/accent1_2" csCatId="accent1" phldr="1"/>
      <dgm:spPr/>
    </dgm:pt>
    <dgm:pt modelId="{50470E53-AF7A-4F40-ACE3-9FED2D085615}">
      <dgm:prSet phldrT="[Κείμενο]" custT="1"/>
      <dgm:spPr>
        <a:solidFill>
          <a:srgbClr val="0B685E"/>
        </a:solidFill>
        <a:ln w="12700">
          <a:solidFill>
            <a:schemeClr val="bg1"/>
          </a:solidFill>
        </a:ln>
      </dgm:spPr>
      <dgm:t>
        <a:bodyPr/>
        <a:lstStyle/>
        <a:p>
          <a:r>
            <a:rPr lang="el-GR" sz="2800" b="1" dirty="0">
              <a:latin typeface="Segoe UI" panose="020B0502040204020203" pitchFamily="34" charset="0"/>
              <a:ea typeface="Segoe UI" panose="020B0502040204020203" pitchFamily="34" charset="0"/>
              <a:cs typeface="Segoe UI" panose="020B0502040204020203" pitchFamily="34" charset="0"/>
            </a:rPr>
            <a:t>Δημιουργία του αφηγήματος</a:t>
          </a:r>
          <a:endParaRPr lang="el-GR" sz="2800" dirty="0">
            <a:latin typeface="Segoe UI" panose="020B0502040204020203" pitchFamily="34" charset="0"/>
            <a:ea typeface="Segoe UI" panose="020B0502040204020203" pitchFamily="34" charset="0"/>
            <a:cs typeface="Segoe UI" panose="020B0502040204020203" pitchFamily="34" charset="0"/>
          </a:endParaRPr>
        </a:p>
      </dgm:t>
    </dgm:pt>
    <dgm:pt modelId="{2A51A09B-2E42-472E-8AEA-0880DE168FCD}" type="parTrans" cxnId="{CF5886CD-BCF7-4EEA-B7A0-1254BB1D9B63}">
      <dgm:prSet/>
      <dgm:spPr/>
      <dgm:t>
        <a:bodyPr/>
        <a:lstStyle/>
        <a:p>
          <a:endParaRPr lang="el-GR" sz="2800">
            <a:latin typeface="Segoe UI" panose="020B0502040204020203" pitchFamily="34" charset="0"/>
            <a:ea typeface="Segoe UI" panose="020B0502040204020203" pitchFamily="34" charset="0"/>
            <a:cs typeface="Segoe UI" panose="020B0502040204020203" pitchFamily="34" charset="0"/>
          </a:endParaRPr>
        </a:p>
      </dgm:t>
    </dgm:pt>
    <dgm:pt modelId="{FE9DF8BF-117B-4E9B-916B-68F51878ECF0}" type="sibTrans" cxnId="{CF5886CD-BCF7-4EEA-B7A0-1254BB1D9B63}">
      <dgm:prSet custT="1"/>
      <dgm:spPr>
        <a:solidFill>
          <a:srgbClr val="009F00"/>
        </a:solidFill>
        <a:ln>
          <a:solidFill>
            <a:srgbClr val="0B685E"/>
          </a:solidFill>
        </a:ln>
      </dgm:spPr>
      <dgm:t>
        <a:bodyPr/>
        <a:lstStyle/>
        <a:p>
          <a:endParaRPr lang="el-GR" sz="2800">
            <a:latin typeface="Segoe UI" panose="020B0502040204020203" pitchFamily="34" charset="0"/>
            <a:ea typeface="Segoe UI" panose="020B0502040204020203" pitchFamily="34" charset="0"/>
            <a:cs typeface="Segoe UI" panose="020B0502040204020203" pitchFamily="34" charset="0"/>
          </a:endParaRPr>
        </a:p>
      </dgm:t>
    </dgm:pt>
    <dgm:pt modelId="{CA112388-FCDD-43E8-B240-027E8E3BB3A7}">
      <dgm:prSet phldrT="[Κείμενο]" custT="1"/>
      <dgm:spPr>
        <a:solidFill>
          <a:srgbClr val="0B685E"/>
        </a:solidFill>
        <a:ln w="19050">
          <a:solidFill>
            <a:schemeClr val="bg1"/>
          </a:solidFill>
        </a:ln>
      </dgm:spPr>
      <dgm:t>
        <a:bodyPr/>
        <a:lstStyle/>
        <a:p>
          <a:r>
            <a:rPr lang="el-GR" sz="2800" b="1" dirty="0">
              <a:latin typeface="Segoe UI" panose="020B0502040204020203" pitchFamily="34" charset="0"/>
              <a:ea typeface="Segoe UI" panose="020B0502040204020203" pitchFamily="34" charset="0"/>
              <a:cs typeface="Segoe UI" panose="020B0502040204020203" pitchFamily="34" charset="0"/>
            </a:rPr>
            <a:t>Επικύρωση του αφηγήματος</a:t>
          </a:r>
          <a:endParaRPr lang="el-GR" sz="2800" dirty="0">
            <a:latin typeface="Segoe UI" panose="020B0502040204020203" pitchFamily="34" charset="0"/>
            <a:ea typeface="Segoe UI" panose="020B0502040204020203" pitchFamily="34" charset="0"/>
            <a:cs typeface="Segoe UI" panose="020B0502040204020203" pitchFamily="34" charset="0"/>
          </a:endParaRPr>
        </a:p>
      </dgm:t>
    </dgm:pt>
    <dgm:pt modelId="{82B73CF9-583E-49E9-854E-677ED34EE007}" type="parTrans" cxnId="{29A72B2E-865E-4243-A1D9-BD6B7576FCBB}">
      <dgm:prSet/>
      <dgm:spPr/>
      <dgm:t>
        <a:bodyPr/>
        <a:lstStyle/>
        <a:p>
          <a:endParaRPr lang="el-GR" sz="2800">
            <a:latin typeface="Segoe UI" panose="020B0502040204020203" pitchFamily="34" charset="0"/>
            <a:ea typeface="Segoe UI" panose="020B0502040204020203" pitchFamily="34" charset="0"/>
            <a:cs typeface="Segoe UI" panose="020B0502040204020203" pitchFamily="34" charset="0"/>
          </a:endParaRPr>
        </a:p>
      </dgm:t>
    </dgm:pt>
    <dgm:pt modelId="{53ED196F-655F-499D-BB53-297D8A5A6588}" type="sibTrans" cxnId="{29A72B2E-865E-4243-A1D9-BD6B7576FCBB}">
      <dgm:prSet custT="1"/>
      <dgm:spPr>
        <a:solidFill>
          <a:srgbClr val="009F00"/>
        </a:solidFill>
      </dgm:spPr>
      <dgm:t>
        <a:bodyPr/>
        <a:lstStyle/>
        <a:p>
          <a:endParaRPr lang="el-GR" sz="2800">
            <a:latin typeface="Segoe UI" panose="020B0502040204020203" pitchFamily="34" charset="0"/>
            <a:ea typeface="Segoe UI" panose="020B0502040204020203" pitchFamily="34" charset="0"/>
            <a:cs typeface="Segoe UI" panose="020B0502040204020203" pitchFamily="34" charset="0"/>
          </a:endParaRPr>
        </a:p>
      </dgm:t>
    </dgm:pt>
    <dgm:pt modelId="{20C0050C-F276-4C19-90FA-2E2120BC440F}">
      <dgm:prSet custT="1"/>
      <dgm:spPr>
        <a:solidFill>
          <a:srgbClr val="0B685E"/>
        </a:solidFill>
      </dgm:spPr>
      <dgm:t>
        <a:bodyPr/>
        <a:lstStyle/>
        <a:p>
          <a:r>
            <a:rPr lang="el-GR" sz="2800" b="1">
              <a:latin typeface="Segoe UI" panose="020B0502040204020203" pitchFamily="34" charset="0"/>
              <a:ea typeface="Segoe UI" panose="020B0502040204020203" pitchFamily="34" charset="0"/>
              <a:cs typeface="Segoe UI" panose="020B0502040204020203" pitchFamily="34" charset="0"/>
            </a:rPr>
            <a:t>Προώθηση του αφηγήματος</a:t>
          </a:r>
          <a:endParaRPr lang="el-GR" sz="2800"/>
        </a:p>
      </dgm:t>
    </dgm:pt>
    <dgm:pt modelId="{9F73DC22-FA62-40C6-A350-D5CF4A78AE90}" type="parTrans" cxnId="{AD25EDF1-17DA-4210-87FC-9F63F867D7B4}">
      <dgm:prSet/>
      <dgm:spPr/>
      <dgm:t>
        <a:bodyPr/>
        <a:lstStyle/>
        <a:p>
          <a:endParaRPr lang="el-GR" sz="2800"/>
        </a:p>
      </dgm:t>
    </dgm:pt>
    <dgm:pt modelId="{E42A97AA-4636-44E6-8F08-EDF547D0FA18}" type="sibTrans" cxnId="{AD25EDF1-17DA-4210-87FC-9F63F867D7B4}">
      <dgm:prSet/>
      <dgm:spPr/>
      <dgm:t>
        <a:bodyPr/>
        <a:lstStyle/>
        <a:p>
          <a:endParaRPr lang="el-GR" sz="2800"/>
        </a:p>
      </dgm:t>
    </dgm:pt>
    <dgm:pt modelId="{EB5B4CF5-094A-4873-9857-8B88939163C0}" type="pres">
      <dgm:prSet presAssocID="{A430294D-A722-4270-A08D-6F03589CED01}" presName="Name0" presStyleCnt="0">
        <dgm:presLayoutVars>
          <dgm:dir/>
          <dgm:resizeHandles val="exact"/>
        </dgm:presLayoutVars>
      </dgm:prSet>
      <dgm:spPr/>
    </dgm:pt>
    <dgm:pt modelId="{6D1EE7E0-3034-4CBB-BF51-352DCB72DDBB}" type="pres">
      <dgm:prSet presAssocID="{50470E53-AF7A-4F40-ACE3-9FED2D085615}" presName="node" presStyleLbl="node1" presStyleIdx="0" presStyleCnt="3">
        <dgm:presLayoutVars>
          <dgm:bulletEnabled val="1"/>
        </dgm:presLayoutVars>
      </dgm:prSet>
      <dgm:spPr/>
    </dgm:pt>
    <dgm:pt modelId="{C2983AA3-E715-473D-88C0-5C638E3A3831}" type="pres">
      <dgm:prSet presAssocID="{FE9DF8BF-117B-4E9B-916B-68F51878ECF0}" presName="sibTrans" presStyleLbl="sibTrans2D1" presStyleIdx="0" presStyleCnt="2"/>
      <dgm:spPr/>
    </dgm:pt>
    <dgm:pt modelId="{356305EB-4481-4435-B71B-069E13E9B93A}" type="pres">
      <dgm:prSet presAssocID="{FE9DF8BF-117B-4E9B-916B-68F51878ECF0}" presName="connectorText" presStyleLbl="sibTrans2D1" presStyleIdx="0" presStyleCnt="2"/>
      <dgm:spPr/>
    </dgm:pt>
    <dgm:pt modelId="{4357F7DD-C9AA-419C-B6C0-6FC0608142C1}" type="pres">
      <dgm:prSet presAssocID="{CA112388-FCDD-43E8-B240-027E8E3BB3A7}" presName="node" presStyleLbl="node1" presStyleIdx="1" presStyleCnt="3">
        <dgm:presLayoutVars>
          <dgm:bulletEnabled val="1"/>
        </dgm:presLayoutVars>
      </dgm:prSet>
      <dgm:spPr/>
    </dgm:pt>
    <dgm:pt modelId="{BA4E6D92-D651-43BA-AAF5-08C7CFCE7C66}" type="pres">
      <dgm:prSet presAssocID="{53ED196F-655F-499D-BB53-297D8A5A6588}" presName="sibTrans" presStyleLbl="sibTrans2D1" presStyleIdx="1" presStyleCnt="2"/>
      <dgm:spPr/>
    </dgm:pt>
    <dgm:pt modelId="{F1189303-E7FB-437B-BDB5-02502FB27E72}" type="pres">
      <dgm:prSet presAssocID="{53ED196F-655F-499D-BB53-297D8A5A6588}" presName="connectorText" presStyleLbl="sibTrans2D1" presStyleIdx="1" presStyleCnt="2"/>
      <dgm:spPr/>
    </dgm:pt>
    <dgm:pt modelId="{31D53D91-1E14-4ED1-874D-8CBDE98EEAE8}" type="pres">
      <dgm:prSet presAssocID="{20C0050C-F276-4C19-90FA-2E2120BC440F}" presName="node" presStyleLbl="node1" presStyleIdx="2" presStyleCnt="3">
        <dgm:presLayoutVars>
          <dgm:bulletEnabled val="1"/>
        </dgm:presLayoutVars>
      </dgm:prSet>
      <dgm:spPr/>
    </dgm:pt>
  </dgm:ptLst>
  <dgm:cxnLst>
    <dgm:cxn modelId="{29A72B2E-865E-4243-A1D9-BD6B7576FCBB}" srcId="{A430294D-A722-4270-A08D-6F03589CED01}" destId="{CA112388-FCDD-43E8-B240-027E8E3BB3A7}" srcOrd="1" destOrd="0" parTransId="{82B73CF9-583E-49E9-854E-677ED34EE007}" sibTransId="{53ED196F-655F-499D-BB53-297D8A5A6588}"/>
    <dgm:cxn modelId="{567B1F43-E938-4958-AB32-187E0F834431}" type="presOf" srcId="{50470E53-AF7A-4F40-ACE3-9FED2D085615}" destId="{6D1EE7E0-3034-4CBB-BF51-352DCB72DDBB}" srcOrd="0" destOrd="0" presId="urn:microsoft.com/office/officeart/2005/8/layout/process1"/>
    <dgm:cxn modelId="{A70C3F7D-3E13-47EC-8967-2FB6E31D214B}" type="presOf" srcId="{53ED196F-655F-499D-BB53-297D8A5A6588}" destId="{F1189303-E7FB-437B-BDB5-02502FB27E72}" srcOrd="1" destOrd="0" presId="urn:microsoft.com/office/officeart/2005/8/layout/process1"/>
    <dgm:cxn modelId="{5E42FC96-183A-4BAD-993A-3F40522D8F83}" type="presOf" srcId="{53ED196F-655F-499D-BB53-297D8A5A6588}" destId="{BA4E6D92-D651-43BA-AAF5-08C7CFCE7C66}" srcOrd="0" destOrd="0" presId="urn:microsoft.com/office/officeart/2005/8/layout/process1"/>
    <dgm:cxn modelId="{75000A9C-33F2-4AFC-A0EA-CA75C9239EA7}" type="presOf" srcId="{FE9DF8BF-117B-4E9B-916B-68F51878ECF0}" destId="{C2983AA3-E715-473D-88C0-5C638E3A3831}" srcOrd="0" destOrd="0" presId="urn:microsoft.com/office/officeart/2005/8/layout/process1"/>
    <dgm:cxn modelId="{F6A20FA0-93AE-48F1-B834-ACC9DF75D2F0}" type="presOf" srcId="{20C0050C-F276-4C19-90FA-2E2120BC440F}" destId="{31D53D91-1E14-4ED1-874D-8CBDE98EEAE8}" srcOrd="0" destOrd="0" presId="urn:microsoft.com/office/officeart/2005/8/layout/process1"/>
    <dgm:cxn modelId="{0CEE76AD-C4AF-4408-965C-2C28419F257E}" type="presOf" srcId="{FE9DF8BF-117B-4E9B-916B-68F51878ECF0}" destId="{356305EB-4481-4435-B71B-069E13E9B93A}" srcOrd="1" destOrd="0" presId="urn:microsoft.com/office/officeart/2005/8/layout/process1"/>
    <dgm:cxn modelId="{962024B4-1994-44A6-8ACE-118ABE0FEB59}" type="presOf" srcId="{A430294D-A722-4270-A08D-6F03589CED01}" destId="{EB5B4CF5-094A-4873-9857-8B88939163C0}" srcOrd="0" destOrd="0" presId="urn:microsoft.com/office/officeart/2005/8/layout/process1"/>
    <dgm:cxn modelId="{CF5886CD-BCF7-4EEA-B7A0-1254BB1D9B63}" srcId="{A430294D-A722-4270-A08D-6F03589CED01}" destId="{50470E53-AF7A-4F40-ACE3-9FED2D085615}" srcOrd="0" destOrd="0" parTransId="{2A51A09B-2E42-472E-8AEA-0880DE168FCD}" sibTransId="{FE9DF8BF-117B-4E9B-916B-68F51878ECF0}"/>
    <dgm:cxn modelId="{72A839D8-5727-4BA8-B700-D1377FA4F5AD}" type="presOf" srcId="{CA112388-FCDD-43E8-B240-027E8E3BB3A7}" destId="{4357F7DD-C9AA-419C-B6C0-6FC0608142C1}" srcOrd="0" destOrd="0" presId="urn:microsoft.com/office/officeart/2005/8/layout/process1"/>
    <dgm:cxn modelId="{AD25EDF1-17DA-4210-87FC-9F63F867D7B4}" srcId="{A430294D-A722-4270-A08D-6F03589CED01}" destId="{20C0050C-F276-4C19-90FA-2E2120BC440F}" srcOrd="2" destOrd="0" parTransId="{9F73DC22-FA62-40C6-A350-D5CF4A78AE90}" sibTransId="{E42A97AA-4636-44E6-8F08-EDF547D0FA18}"/>
    <dgm:cxn modelId="{98BB683F-37C4-4205-96E5-3A6CD2DAC4C3}" type="presParOf" srcId="{EB5B4CF5-094A-4873-9857-8B88939163C0}" destId="{6D1EE7E0-3034-4CBB-BF51-352DCB72DDBB}" srcOrd="0" destOrd="0" presId="urn:microsoft.com/office/officeart/2005/8/layout/process1"/>
    <dgm:cxn modelId="{CB69B7BC-865D-44C8-8200-BD511A16D3BA}" type="presParOf" srcId="{EB5B4CF5-094A-4873-9857-8B88939163C0}" destId="{C2983AA3-E715-473D-88C0-5C638E3A3831}" srcOrd="1" destOrd="0" presId="urn:microsoft.com/office/officeart/2005/8/layout/process1"/>
    <dgm:cxn modelId="{AF32FED4-42AB-45BB-91F9-2C02DD3316E8}" type="presParOf" srcId="{C2983AA3-E715-473D-88C0-5C638E3A3831}" destId="{356305EB-4481-4435-B71B-069E13E9B93A}" srcOrd="0" destOrd="0" presId="urn:microsoft.com/office/officeart/2005/8/layout/process1"/>
    <dgm:cxn modelId="{D6ADA0B0-8A80-419E-BA28-9DF2C42E578A}" type="presParOf" srcId="{EB5B4CF5-094A-4873-9857-8B88939163C0}" destId="{4357F7DD-C9AA-419C-B6C0-6FC0608142C1}" srcOrd="2" destOrd="0" presId="urn:microsoft.com/office/officeart/2005/8/layout/process1"/>
    <dgm:cxn modelId="{C3616C58-7A65-4376-B739-DB8DB9B06FFF}" type="presParOf" srcId="{EB5B4CF5-094A-4873-9857-8B88939163C0}" destId="{BA4E6D92-D651-43BA-AAF5-08C7CFCE7C66}" srcOrd="3" destOrd="0" presId="urn:microsoft.com/office/officeart/2005/8/layout/process1"/>
    <dgm:cxn modelId="{7E92BB8E-CD97-49E1-AB3A-ADD7DB537C1F}" type="presParOf" srcId="{BA4E6D92-D651-43BA-AAF5-08C7CFCE7C66}" destId="{F1189303-E7FB-437B-BDB5-02502FB27E72}" srcOrd="0" destOrd="0" presId="urn:microsoft.com/office/officeart/2005/8/layout/process1"/>
    <dgm:cxn modelId="{4F9749BD-C7D4-4896-8A38-1B8811817BEF}" type="presParOf" srcId="{EB5B4CF5-094A-4873-9857-8B88939163C0}" destId="{31D53D91-1E14-4ED1-874D-8CBDE98EEAE8}" srcOrd="4"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D2447E-F09A-4E37-8295-3DECEF06E21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l-GR"/>
        </a:p>
      </dgm:t>
    </dgm:pt>
    <dgm:pt modelId="{FF04C39C-B4A4-4222-9027-37C01D4FC6EB}">
      <dgm:prSet phldrT="[Κείμενο]" custT="1"/>
      <dgm:spPr>
        <a:solidFill>
          <a:srgbClr val="0B685E"/>
        </a:solidFill>
      </dgm:spPr>
      <dgm:t>
        <a:bodyPr/>
        <a:lstStyle/>
        <a:p>
          <a:r>
            <a:rPr lang="el-GR" sz="1800" b="1" dirty="0">
              <a:latin typeface="Segoe UI" panose="020B0502040204020203" pitchFamily="34" charset="0"/>
              <a:ea typeface="Segoe UI" panose="020B0502040204020203" pitchFamily="34" charset="0"/>
              <a:cs typeface="Segoe UI" panose="020B0502040204020203" pitchFamily="34" charset="0"/>
            </a:rPr>
            <a:t>Δημιουργία</a:t>
          </a:r>
          <a:endParaRPr lang="el-GR" sz="1800" dirty="0">
            <a:latin typeface="Segoe UI" panose="020B0502040204020203" pitchFamily="34" charset="0"/>
            <a:ea typeface="Segoe UI" panose="020B0502040204020203" pitchFamily="34" charset="0"/>
            <a:cs typeface="Segoe UI" panose="020B0502040204020203" pitchFamily="34" charset="0"/>
          </a:endParaRPr>
        </a:p>
      </dgm:t>
    </dgm:pt>
    <dgm:pt modelId="{AB445879-8032-4C20-A3CA-EBA069B4BB7C}" type="parTrans" cxnId="{097790FB-B7C3-4D91-814E-E5FA3D83AF85}">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F2A09BDC-7C55-4876-87EE-613D159B0336}" type="sibTrans" cxnId="{097790FB-B7C3-4D91-814E-E5FA3D83AF85}">
      <dgm:prSet custT="1"/>
      <dgm:spPr>
        <a:solidFill>
          <a:srgbClr val="0B685E"/>
        </a:solidFill>
      </dgm:spPr>
      <dgm:t>
        <a:bodyPr/>
        <a:lstStyle/>
        <a:p>
          <a:endParaRPr lang="el-GR" sz="1800">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372B25C4-F805-40D8-8AA5-6F2FD6ED8055}">
      <dgm:prSet phldrT="[Κείμενο]" custT="1"/>
      <dgm:spPr>
        <a:ln>
          <a:solidFill>
            <a:srgbClr val="0B685E"/>
          </a:solidFill>
        </a:ln>
      </dgm:spPr>
      <dgm:t>
        <a:bodyPr/>
        <a:lstStyle/>
        <a:p>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Καθαρά Τρόφιμα</a:t>
          </a:r>
        </a:p>
      </dgm:t>
    </dgm:pt>
    <dgm:pt modelId="{E544B683-908B-4356-A783-9D6DEA695AD6}" type="parTrans" cxnId="{A09E3A97-C64A-4F78-87BA-3A244A3AA81B}">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87E59B10-1238-4C2E-9999-0484AFCFA68B}" type="sibTrans" cxnId="{A09E3A97-C64A-4F78-87BA-3A244A3AA81B}">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E36A7DCA-C58C-4515-B662-DAF690376127}">
      <dgm:prSet phldrT="[Κείμενο]" custT="1"/>
      <dgm:spPr>
        <a:solidFill>
          <a:srgbClr val="0B685E"/>
        </a:solidFill>
      </dgm:spPr>
      <dgm:t>
        <a:bodyPr/>
        <a:lstStyle/>
        <a:p>
          <a:r>
            <a:rPr lang="el-GR" sz="1800" b="1">
              <a:latin typeface="Segoe UI" panose="020B0502040204020203" pitchFamily="34" charset="0"/>
              <a:ea typeface="Segoe UI" panose="020B0502040204020203" pitchFamily="34" charset="0"/>
              <a:cs typeface="Segoe UI" panose="020B0502040204020203" pitchFamily="34" charset="0"/>
            </a:rPr>
            <a:t>Επικύρωση</a:t>
          </a:r>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EE7E3C4A-1A9B-4653-93D9-8D07A6197154}" type="parTrans" cxnId="{3680CB66-5D64-4713-B190-31432766C990}">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30E40127-5640-4238-8498-4680DDECB7B7}" type="sibTrans" cxnId="{3680CB66-5D64-4713-B190-31432766C990}">
      <dgm:prSet custT="1"/>
      <dgm:spPr>
        <a:solidFill>
          <a:srgbClr val="0B685E"/>
        </a:solidFill>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24381DE-CEE1-4726-B142-25EEE06BE778}">
      <dgm:prSet phldrT="[Κείμενο]" custT="1"/>
      <dgm:spPr>
        <a:ln>
          <a:solidFill>
            <a:srgbClr val="0B685E"/>
          </a:solidFill>
        </a:ln>
      </dgm:spPr>
      <dgm:t>
        <a:bodyPr/>
        <a:lstStyle/>
        <a:p>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Σήματα Ποιότητας Προϊόντων </a:t>
          </a:r>
        </a:p>
      </dgm:t>
    </dgm:pt>
    <dgm:pt modelId="{BFA5C430-3AAE-47D6-B45A-D3E39286F39B}" type="parTrans" cxnId="{A9D7A67F-258F-43DF-8851-EAF867123850}">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26B432B5-AE01-4134-9273-B3D845D588DB}" type="sibTrans" cxnId="{A9D7A67F-258F-43DF-8851-EAF867123850}">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3D404743-8E46-4805-8752-FA2F7406582D}">
      <dgm:prSet phldrT="[Κείμενο]" custT="1"/>
      <dgm:spPr>
        <a:solidFill>
          <a:srgbClr val="0B685E"/>
        </a:solidFill>
      </dgm:spPr>
      <dgm:t>
        <a:bodyPr/>
        <a:lstStyle/>
        <a:p>
          <a:r>
            <a:rPr lang="el-GR" sz="1800" b="1">
              <a:latin typeface="Segoe UI" panose="020B0502040204020203" pitchFamily="34" charset="0"/>
              <a:ea typeface="Segoe UI" panose="020B0502040204020203" pitchFamily="34" charset="0"/>
              <a:cs typeface="Segoe UI" panose="020B0502040204020203" pitchFamily="34" charset="0"/>
            </a:rPr>
            <a:t>Προώθηση</a:t>
          </a:r>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FCDA6389-C4D6-4681-89EC-FD3C6AED10A5}" type="parTrans" cxnId="{C9C67D48-2BA3-42BD-8A9B-C1A71BD3D918}">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C88AD289-02EE-4861-BB0B-E629B7C07A8B}" type="sibTrans" cxnId="{C9C67D48-2BA3-42BD-8A9B-C1A71BD3D918}">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96468DA3-EE07-4B41-92F0-E05EC047097B}">
      <dgm:prSet phldrT="[Κείμενο]" custT="1"/>
      <dgm:spPr>
        <a:ln>
          <a:solidFill>
            <a:srgbClr val="0B685E"/>
          </a:solidFill>
        </a:ln>
      </dgm:spPr>
      <dgm:t>
        <a:bodyPr/>
        <a:lstStyle/>
        <a:p>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Δικτυώσεις / Συνεργασίες (τοπικές, διεθνείς)</a:t>
          </a:r>
        </a:p>
      </dgm:t>
    </dgm:pt>
    <dgm:pt modelId="{9BBD743A-F77C-4D68-B581-E616F94917CB}" type="parTrans" cxnId="{6B36D0D7-8468-42F8-B6AF-5CCFBC55A2BD}">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1CD678B6-FE07-444A-94ED-FF41FDB57809}" type="sibTrans" cxnId="{6B36D0D7-8468-42F8-B6AF-5CCFBC55A2BD}">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B06458D-94B0-41F3-A9AB-ACB0EB335352}">
      <dgm:prSet phldrT="[Κείμενο]" custT="1"/>
      <dgm:spPr>
        <a:ln>
          <a:solidFill>
            <a:srgbClr val="0B685E"/>
          </a:solidFill>
        </a:ln>
      </dgm:spPr>
      <dgm:t>
        <a:bodyPr/>
        <a:lstStyle/>
        <a:p>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Υψηλό επίπεδο υπηρεσιών</a:t>
          </a:r>
        </a:p>
      </dgm:t>
    </dgm:pt>
    <dgm:pt modelId="{E8298D76-E03C-4586-A840-AFEEB8115EDA}" type="parTrans" cxnId="{146142D5-2900-4755-8740-5C435D748B83}">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1D8A809D-C020-4F2E-8075-2036E9775813}" type="sibTrans" cxnId="{146142D5-2900-4755-8740-5C435D748B83}">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70AE4173-5687-41E2-9D4A-29B9C8AF1E9D}">
      <dgm:prSet phldrT="[Κείμενο]" custT="1"/>
      <dgm:spPr>
        <a:ln>
          <a:solidFill>
            <a:srgbClr val="0B685E"/>
          </a:solidFill>
        </a:ln>
      </dgm:spPr>
      <dgm:t>
        <a:bodyPr/>
        <a:lstStyle/>
        <a:p>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Ιστορία - Πολιτισμός</a:t>
          </a:r>
        </a:p>
      </dgm:t>
    </dgm:pt>
    <dgm:pt modelId="{1511F628-8100-4B6C-94D7-E45DB2160DD4}" type="parTrans" cxnId="{C442944A-62DF-4029-84C2-CBE85908EA4E}">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2A31B433-9F68-43E7-9B7D-CC8181876F5C}" type="sibTrans" cxnId="{C442944A-62DF-4029-84C2-CBE85908EA4E}">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676AC320-AE39-41B3-BF82-D23AEA6AF328}">
      <dgm:prSet phldrT="[Κείμενο]" custT="1"/>
      <dgm:spPr>
        <a:ln>
          <a:solidFill>
            <a:srgbClr val="0B685E"/>
          </a:solidFill>
        </a:ln>
      </dgm:spPr>
      <dgm:t>
        <a:bodyPr/>
        <a:lstStyle/>
        <a:p>
          <a:r>
            <a:rPr lang="en-US"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Marketing</a:t>
          </a:r>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 –Προώθηση (συλλογικά σχήματα επιτυγχάνουν οικονομίες κλίμακας και μεγιστοποίηση του αποτελέσματος </a:t>
          </a:r>
          <a:r>
            <a:rPr lang="el-GR" sz="1800" b="1" dirty="0">
              <a:latin typeface="Segoe UI" panose="020B0502040204020203" pitchFamily="34" charset="0"/>
              <a:ea typeface="Segoe UI" panose="020B0502040204020203" pitchFamily="34" charset="0"/>
              <a:cs typeface="Segoe UI" panose="020B0502040204020203" pitchFamily="34" charset="0"/>
            </a:rPr>
            <a:t> </a:t>
          </a:r>
          <a:endParaRPr lang="el-GR" sz="1800" b="0" dirty="0">
            <a:latin typeface="Segoe UI" panose="020B0502040204020203" pitchFamily="34" charset="0"/>
            <a:ea typeface="Segoe UI" panose="020B0502040204020203" pitchFamily="34" charset="0"/>
            <a:cs typeface="Segoe UI" panose="020B0502040204020203" pitchFamily="34" charset="0"/>
          </a:endParaRPr>
        </a:p>
      </dgm:t>
    </dgm:pt>
    <dgm:pt modelId="{DC0259BC-7B05-4BAF-81CC-2914726B51C5}" type="parTrans" cxnId="{82119953-7D88-4BF1-BF70-FAA30E40C798}">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06103162-8BFF-48C8-8AA0-31D3411E3AAD}" type="sibTrans" cxnId="{82119953-7D88-4BF1-BF70-FAA30E40C798}">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9237CD9E-BADB-4A56-8C33-E74673FB2EF5}">
      <dgm:prSet phldrT="[Κείμενο]" custT="1"/>
      <dgm:spPr>
        <a:ln>
          <a:solidFill>
            <a:srgbClr val="0B685E"/>
          </a:solidFill>
        </a:ln>
      </dgm:spPr>
      <dgm:t>
        <a:bodyPr/>
        <a:lstStyle/>
        <a:p>
          <a:r>
            <a:rPr lang="el-GR" sz="1800" dirty="0" err="1">
              <a:solidFill>
                <a:srgbClr val="0B685E"/>
              </a:solidFill>
              <a:latin typeface="Segoe UI" panose="020B0502040204020203" pitchFamily="34" charset="0"/>
              <a:ea typeface="Segoe UI" panose="020B0502040204020203" pitchFamily="34" charset="0"/>
              <a:cs typeface="Segoe UI" panose="020B0502040204020203" pitchFamily="34" charset="0"/>
            </a:rPr>
            <a:t>Πολυλειτουργικά</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δάση</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endPar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D8F72590-DE21-411F-9466-4B913F65E43A}" type="parTrans" cxnId="{DC7D5E3E-378D-4B5F-81DD-961AE4C959E4}">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E898F8E0-1D0D-4E02-B3E0-FA6FF1E9D3AC}" type="sibTrans" cxnId="{DC7D5E3E-378D-4B5F-81DD-961AE4C959E4}">
      <dgm:prSet/>
      <dgm:spPr/>
      <dgm:t>
        <a:bodyPr/>
        <a:lstStyle/>
        <a:p>
          <a:endParaRPr lang="el-GR" sz="1800">
            <a:latin typeface="Segoe UI" panose="020B0502040204020203" pitchFamily="34" charset="0"/>
            <a:ea typeface="Segoe UI" panose="020B0502040204020203" pitchFamily="34" charset="0"/>
            <a:cs typeface="Segoe UI" panose="020B0502040204020203" pitchFamily="34" charset="0"/>
          </a:endParaRPr>
        </a:p>
      </dgm:t>
    </dgm:pt>
    <dgm:pt modelId="{EC67F8D9-6175-4F1A-B3B8-015BCE4E570F}">
      <dgm:prSet phldrT="[Κείμενο]" custT="1"/>
      <dgm:spPr>
        <a:ln>
          <a:solidFill>
            <a:srgbClr val="0B685E"/>
          </a:solidFill>
        </a:ln>
      </dgm:spPr>
      <dgm:t>
        <a:bodyPr/>
        <a:lstStyle/>
        <a:p>
          <a:r>
            <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rPr>
            <a:t>Σήματα Ποιότητας σύνθετα (Προϊόντα + Υπηρεσίες) </a:t>
          </a:r>
        </a:p>
      </dgm:t>
    </dgm:pt>
    <dgm:pt modelId="{EC00540B-E8DA-4D37-94C0-6F0F538B2C93}" type="parTrans" cxnId="{350E9C30-8F87-418F-8057-A5BADF0563FF}">
      <dgm:prSet/>
      <dgm:spPr/>
      <dgm:t>
        <a:bodyPr/>
        <a:lstStyle/>
        <a:p>
          <a:endParaRPr lang="el-GR"/>
        </a:p>
      </dgm:t>
    </dgm:pt>
    <dgm:pt modelId="{12E17293-AFDD-4EDD-A4E1-F6EDE112CA9C}" type="sibTrans" cxnId="{350E9C30-8F87-418F-8057-A5BADF0563FF}">
      <dgm:prSet/>
      <dgm:spPr/>
      <dgm:t>
        <a:bodyPr/>
        <a:lstStyle/>
        <a:p>
          <a:endParaRPr lang="el-GR"/>
        </a:p>
      </dgm:t>
    </dgm:pt>
    <dgm:pt modelId="{4DD4A642-72CA-4307-B263-0450C08990AF}">
      <dgm:prSet phldrT="[Κείμενο]" custT="1"/>
      <dgm:spPr>
        <a:ln>
          <a:solidFill>
            <a:srgbClr val="0B685E"/>
          </a:solidFill>
        </a:ln>
      </dgm:spPr>
      <dgm:t>
        <a:bodyPr/>
        <a:lstStyle/>
        <a:p>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2D7A09A7-20E3-40C4-9C46-E0927C212A9C}" type="parTrans" cxnId="{98B164A6-ED6C-4229-87E8-351B41951B37}">
      <dgm:prSet/>
      <dgm:spPr/>
      <dgm:t>
        <a:bodyPr/>
        <a:lstStyle/>
        <a:p>
          <a:endParaRPr lang="el-GR"/>
        </a:p>
      </dgm:t>
    </dgm:pt>
    <dgm:pt modelId="{585C42B7-3A6F-45A2-95DB-8C7FF5E75D87}" type="sibTrans" cxnId="{98B164A6-ED6C-4229-87E8-351B41951B37}">
      <dgm:prSet/>
      <dgm:spPr/>
      <dgm:t>
        <a:bodyPr/>
        <a:lstStyle/>
        <a:p>
          <a:endParaRPr lang="el-GR"/>
        </a:p>
      </dgm:t>
    </dgm:pt>
    <dgm:pt modelId="{1F3343C8-2E53-4CF6-97B1-EE27657EA8CA}">
      <dgm:prSet phldrT="[Κείμενο]" custT="1"/>
      <dgm:spPr>
        <a:ln>
          <a:solidFill>
            <a:srgbClr val="0B685E"/>
          </a:solidFill>
        </a:ln>
      </dgm:spPr>
      <dgm:t>
        <a:bodyPr/>
        <a:lstStyle/>
        <a:p>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Φροντίδα - Διατήρηση του μοναδικού τοπίου</a:t>
          </a:r>
          <a:endParaRPr lang="el-GR" sz="1800" b="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dgm:t>
    </dgm:pt>
    <dgm:pt modelId="{D7D1D8DC-821D-4378-A576-914B53FC726E}" type="parTrans" cxnId="{922B36C1-B5F9-4DF9-8DDA-791CEB81BCBD}">
      <dgm:prSet/>
      <dgm:spPr/>
    </dgm:pt>
    <dgm:pt modelId="{DCF75017-8F81-42E8-822F-BF36BCA5FCCB}" type="sibTrans" cxnId="{922B36C1-B5F9-4DF9-8DDA-791CEB81BCBD}">
      <dgm:prSet/>
      <dgm:spPr/>
    </dgm:pt>
    <dgm:pt modelId="{1F06392D-6221-424A-A2CE-2F641B130F24}" type="pres">
      <dgm:prSet presAssocID="{58D2447E-F09A-4E37-8295-3DECEF06E216}" presName="linearFlow" presStyleCnt="0">
        <dgm:presLayoutVars>
          <dgm:dir/>
          <dgm:animLvl val="lvl"/>
          <dgm:resizeHandles val="exact"/>
        </dgm:presLayoutVars>
      </dgm:prSet>
      <dgm:spPr/>
    </dgm:pt>
    <dgm:pt modelId="{50D702C0-6CE1-4CC9-AA8D-8E9CA1664C80}" type="pres">
      <dgm:prSet presAssocID="{FF04C39C-B4A4-4222-9027-37C01D4FC6EB}" presName="composite" presStyleCnt="0"/>
      <dgm:spPr/>
    </dgm:pt>
    <dgm:pt modelId="{8F0CB390-1E75-43CB-B1B9-82DD8DFEED74}" type="pres">
      <dgm:prSet presAssocID="{FF04C39C-B4A4-4222-9027-37C01D4FC6EB}" presName="parTx" presStyleLbl="node1" presStyleIdx="0" presStyleCnt="3">
        <dgm:presLayoutVars>
          <dgm:chMax val="0"/>
          <dgm:chPref val="0"/>
          <dgm:bulletEnabled val="1"/>
        </dgm:presLayoutVars>
      </dgm:prSet>
      <dgm:spPr/>
    </dgm:pt>
    <dgm:pt modelId="{CAC7F91F-6663-48E6-BAD5-1800336AD21C}" type="pres">
      <dgm:prSet presAssocID="{FF04C39C-B4A4-4222-9027-37C01D4FC6EB}" presName="parSh" presStyleLbl="node1" presStyleIdx="0" presStyleCnt="3" custLinFactNeighborX="678" custLinFactNeighborY="1019"/>
      <dgm:spPr/>
    </dgm:pt>
    <dgm:pt modelId="{109E1325-80D8-41FC-9B90-113CB66F699E}" type="pres">
      <dgm:prSet presAssocID="{FF04C39C-B4A4-4222-9027-37C01D4FC6EB}" presName="desTx" presStyleLbl="fgAcc1" presStyleIdx="0" presStyleCnt="3" custScaleX="109176">
        <dgm:presLayoutVars>
          <dgm:bulletEnabled val="1"/>
        </dgm:presLayoutVars>
      </dgm:prSet>
      <dgm:spPr/>
    </dgm:pt>
    <dgm:pt modelId="{DD658248-5E47-44EE-BFE4-8346507E7A9A}" type="pres">
      <dgm:prSet presAssocID="{F2A09BDC-7C55-4876-87EE-613D159B0336}" presName="sibTrans" presStyleLbl="sibTrans2D1" presStyleIdx="0" presStyleCnt="2"/>
      <dgm:spPr/>
    </dgm:pt>
    <dgm:pt modelId="{B6B08A7E-A2BA-41B1-A4F7-49CD33306263}" type="pres">
      <dgm:prSet presAssocID="{F2A09BDC-7C55-4876-87EE-613D159B0336}" presName="connTx" presStyleLbl="sibTrans2D1" presStyleIdx="0" presStyleCnt="2"/>
      <dgm:spPr/>
    </dgm:pt>
    <dgm:pt modelId="{A37BD6F6-4B7C-4006-9A7D-7F6BBB1E143E}" type="pres">
      <dgm:prSet presAssocID="{E36A7DCA-C58C-4515-B662-DAF690376127}" presName="composite" presStyleCnt="0"/>
      <dgm:spPr/>
    </dgm:pt>
    <dgm:pt modelId="{140E6D70-3D08-4EC8-A4ED-B02FD8EF1268}" type="pres">
      <dgm:prSet presAssocID="{E36A7DCA-C58C-4515-B662-DAF690376127}" presName="parTx" presStyleLbl="node1" presStyleIdx="0" presStyleCnt="3">
        <dgm:presLayoutVars>
          <dgm:chMax val="0"/>
          <dgm:chPref val="0"/>
          <dgm:bulletEnabled val="1"/>
        </dgm:presLayoutVars>
      </dgm:prSet>
      <dgm:spPr/>
    </dgm:pt>
    <dgm:pt modelId="{91987898-1F81-4986-BD23-74E831EAA7CA}" type="pres">
      <dgm:prSet presAssocID="{E36A7DCA-C58C-4515-B662-DAF690376127}" presName="parSh" presStyleLbl="node1" presStyleIdx="1" presStyleCnt="3"/>
      <dgm:spPr/>
    </dgm:pt>
    <dgm:pt modelId="{0BCC59FD-0015-494D-B8F9-91070388DB7A}" type="pres">
      <dgm:prSet presAssocID="{E36A7DCA-C58C-4515-B662-DAF690376127}" presName="desTx" presStyleLbl="fgAcc1" presStyleIdx="1" presStyleCnt="3">
        <dgm:presLayoutVars>
          <dgm:bulletEnabled val="1"/>
        </dgm:presLayoutVars>
      </dgm:prSet>
      <dgm:spPr/>
    </dgm:pt>
    <dgm:pt modelId="{436B4F40-1858-4B9E-9F70-803B3A2FEDF0}" type="pres">
      <dgm:prSet presAssocID="{30E40127-5640-4238-8498-4680DDECB7B7}" presName="sibTrans" presStyleLbl="sibTrans2D1" presStyleIdx="1" presStyleCnt="2"/>
      <dgm:spPr/>
    </dgm:pt>
    <dgm:pt modelId="{78DF3342-2A37-4075-9908-07871B11C145}" type="pres">
      <dgm:prSet presAssocID="{30E40127-5640-4238-8498-4680DDECB7B7}" presName="connTx" presStyleLbl="sibTrans2D1" presStyleIdx="1" presStyleCnt="2"/>
      <dgm:spPr/>
    </dgm:pt>
    <dgm:pt modelId="{716159DF-D87D-4606-9850-A09E2202D8E0}" type="pres">
      <dgm:prSet presAssocID="{3D404743-8E46-4805-8752-FA2F7406582D}" presName="composite" presStyleCnt="0"/>
      <dgm:spPr/>
    </dgm:pt>
    <dgm:pt modelId="{A11C2B53-F679-4ABB-B90E-0A78A4505260}" type="pres">
      <dgm:prSet presAssocID="{3D404743-8E46-4805-8752-FA2F7406582D}" presName="parTx" presStyleLbl="node1" presStyleIdx="1" presStyleCnt="3">
        <dgm:presLayoutVars>
          <dgm:chMax val="0"/>
          <dgm:chPref val="0"/>
          <dgm:bulletEnabled val="1"/>
        </dgm:presLayoutVars>
      </dgm:prSet>
      <dgm:spPr/>
    </dgm:pt>
    <dgm:pt modelId="{411F1A24-B009-4FAA-84ED-553DE57C621F}" type="pres">
      <dgm:prSet presAssocID="{3D404743-8E46-4805-8752-FA2F7406582D}" presName="parSh" presStyleLbl="node1" presStyleIdx="2" presStyleCnt="3"/>
      <dgm:spPr/>
    </dgm:pt>
    <dgm:pt modelId="{5214A146-7B09-40EC-B001-20157A9389E2}" type="pres">
      <dgm:prSet presAssocID="{3D404743-8E46-4805-8752-FA2F7406582D}" presName="desTx" presStyleLbl="fgAcc1" presStyleIdx="2" presStyleCnt="3" custScaleX="107790">
        <dgm:presLayoutVars>
          <dgm:bulletEnabled val="1"/>
        </dgm:presLayoutVars>
      </dgm:prSet>
      <dgm:spPr/>
    </dgm:pt>
  </dgm:ptLst>
  <dgm:cxnLst>
    <dgm:cxn modelId="{AEC0860D-3E9A-4BCE-94DE-365A864BE303}" type="presOf" srcId="{30E40127-5640-4238-8498-4680DDECB7B7}" destId="{436B4F40-1858-4B9E-9F70-803B3A2FEDF0}" srcOrd="0" destOrd="0" presId="urn:microsoft.com/office/officeart/2005/8/layout/process3"/>
    <dgm:cxn modelId="{C2309127-16CB-44F8-9437-922996DDD453}" type="presOf" srcId="{1F3343C8-2E53-4CF6-97B1-EE27657EA8CA}" destId="{109E1325-80D8-41FC-9B90-113CB66F699E}" srcOrd="0" destOrd="4" presId="urn:microsoft.com/office/officeart/2005/8/layout/process3"/>
    <dgm:cxn modelId="{350E9C30-8F87-418F-8057-A5BADF0563FF}" srcId="{E36A7DCA-C58C-4515-B662-DAF690376127}" destId="{EC67F8D9-6175-4F1A-B3B8-015BCE4E570F}" srcOrd="1" destOrd="0" parTransId="{EC00540B-E8DA-4D37-94C0-6F0F538B2C93}" sibTransId="{12E17293-AFDD-4EDD-A4E1-F6EDE112CA9C}"/>
    <dgm:cxn modelId="{DC7D5E3E-378D-4B5F-81DD-961AE4C959E4}" srcId="{FF04C39C-B4A4-4222-9027-37C01D4FC6EB}" destId="{9237CD9E-BADB-4A56-8C33-E74673FB2EF5}" srcOrd="3" destOrd="0" parTransId="{D8F72590-DE21-411F-9466-4B913F65E43A}" sibTransId="{E898F8E0-1D0D-4E02-B3E0-FA6FF1E9D3AC}"/>
    <dgm:cxn modelId="{2C6C7A3E-8D63-4FF3-8B87-F31199721F20}" type="presOf" srcId="{E36A7DCA-C58C-4515-B662-DAF690376127}" destId="{140E6D70-3D08-4EC8-A4ED-B02FD8EF1268}" srcOrd="0" destOrd="0" presId="urn:microsoft.com/office/officeart/2005/8/layout/process3"/>
    <dgm:cxn modelId="{48884640-6DD5-4428-9A87-3AF4BC4B52E2}" type="presOf" srcId="{4DD4A642-72CA-4307-B263-0450C08990AF}" destId="{109E1325-80D8-41FC-9B90-113CB66F699E}" srcOrd="0" destOrd="5" presId="urn:microsoft.com/office/officeart/2005/8/layout/process3"/>
    <dgm:cxn modelId="{3680CB66-5D64-4713-B190-31432766C990}" srcId="{58D2447E-F09A-4E37-8295-3DECEF06E216}" destId="{E36A7DCA-C58C-4515-B662-DAF690376127}" srcOrd="1" destOrd="0" parTransId="{EE7E3C4A-1A9B-4653-93D9-8D07A6197154}" sibTransId="{30E40127-5640-4238-8498-4680DDECB7B7}"/>
    <dgm:cxn modelId="{B1228947-8E5D-45E8-A666-8E8B9D101D75}" type="presOf" srcId="{70AE4173-5687-41E2-9D4A-29B9C8AF1E9D}" destId="{109E1325-80D8-41FC-9B90-113CB66F699E}" srcOrd="0" destOrd="2" presId="urn:microsoft.com/office/officeart/2005/8/layout/process3"/>
    <dgm:cxn modelId="{C9C67D48-2BA3-42BD-8A9B-C1A71BD3D918}" srcId="{58D2447E-F09A-4E37-8295-3DECEF06E216}" destId="{3D404743-8E46-4805-8752-FA2F7406582D}" srcOrd="2" destOrd="0" parTransId="{FCDA6389-C4D6-4681-89EC-FD3C6AED10A5}" sibTransId="{C88AD289-02EE-4861-BB0B-E629B7C07A8B}"/>
    <dgm:cxn modelId="{C442944A-62DF-4029-84C2-CBE85908EA4E}" srcId="{FF04C39C-B4A4-4222-9027-37C01D4FC6EB}" destId="{70AE4173-5687-41E2-9D4A-29B9C8AF1E9D}" srcOrd="2" destOrd="0" parTransId="{1511F628-8100-4B6C-94D7-E45DB2160DD4}" sibTransId="{2A31B433-9F68-43E7-9B7D-CC8181876F5C}"/>
    <dgm:cxn modelId="{330EBD52-EACB-4F44-8106-AD636BEF82DC}" type="presOf" srcId="{3D404743-8E46-4805-8752-FA2F7406582D}" destId="{411F1A24-B009-4FAA-84ED-553DE57C621F}" srcOrd="1" destOrd="0" presId="urn:microsoft.com/office/officeart/2005/8/layout/process3"/>
    <dgm:cxn modelId="{82119953-7D88-4BF1-BF70-FAA30E40C798}" srcId="{3D404743-8E46-4805-8752-FA2F7406582D}" destId="{676AC320-AE39-41B3-BF82-D23AEA6AF328}" srcOrd="1" destOrd="0" parTransId="{DC0259BC-7B05-4BAF-81CC-2914726B51C5}" sibTransId="{06103162-8BFF-48C8-8AA0-31D3411E3AAD}"/>
    <dgm:cxn modelId="{4495D773-70CC-4537-B7D9-F243B6C5F0D8}" type="presOf" srcId="{30E40127-5640-4238-8498-4680DDECB7B7}" destId="{78DF3342-2A37-4075-9908-07871B11C145}" srcOrd="1" destOrd="0" presId="urn:microsoft.com/office/officeart/2005/8/layout/process3"/>
    <dgm:cxn modelId="{6B3DFC73-6F9E-4462-8F1B-D6DE69CA8EDA}" type="presOf" srcId="{EC67F8D9-6175-4F1A-B3B8-015BCE4E570F}" destId="{0BCC59FD-0015-494D-B8F9-91070388DB7A}" srcOrd="0" destOrd="1" presId="urn:microsoft.com/office/officeart/2005/8/layout/process3"/>
    <dgm:cxn modelId="{A9D7A67F-258F-43DF-8851-EAF867123850}" srcId="{E36A7DCA-C58C-4515-B662-DAF690376127}" destId="{024381DE-CEE1-4726-B142-25EEE06BE778}" srcOrd="0" destOrd="0" parTransId="{BFA5C430-3AAE-47D6-B45A-D3E39286F39B}" sibTransId="{26B432B5-AE01-4134-9273-B3D845D588DB}"/>
    <dgm:cxn modelId="{4EC01591-BDED-448F-AC2E-83999BBC7724}" type="presOf" srcId="{372B25C4-F805-40D8-8AA5-6F2FD6ED8055}" destId="{109E1325-80D8-41FC-9B90-113CB66F699E}" srcOrd="0" destOrd="1" presId="urn:microsoft.com/office/officeart/2005/8/layout/process3"/>
    <dgm:cxn modelId="{A09E3A97-C64A-4F78-87BA-3A244A3AA81B}" srcId="{FF04C39C-B4A4-4222-9027-37C01D4FC6EB}" destId="{372B25C4-F805-40D8-8AA5-6F2FD6ED8055}" srcOrd="1" destOrd="0" parTransId="{E544B683-908B-4356-A783-9D6DEA695AD6}" sibTransId="{87E59B10-1238-4C2E-9999-0484AFCFA68B}"/>
    <dgm:cxn modelId="{AD82639C-0E10-47B7-9A26-6A9A3E2CA1CC}" type="presOf" srcId="{E36A7DCA-C58C-4515-B662-DAF690376127}" destId="{91987898-1F81-4986-BD23-74E831EAA7CA}" srcOrd="1" destOrd="0" presId="urn:microsoft.com/office/officeart/2005/8/layout/process3"/>
    <dgm:cxn modelId="{F8A743A4-6CB4-49EB-A67E-8373DC431BB5}" type="presOf" srcId="{0B06458D-94B0-41F3-A9AB-ACB0EB335352}" destId="{109E1325-80D8-41FC-9B90-113CB66F699E}" srcOrd="0" destOrd="0" presId="urn:microsoft.com/office/officeart/2005/8/layout/process3"/>
    <dgm:cxn modelId="{98B164A6-ED6C-4229-87E8-351B41951B37}" srcId="{FF04C39C-B4A4-4222-9027-37C01D4FC6EB}" destId="{4DD4A642-72CA-4307-B263-0450C08990AF}" srcOrd="5" destOrd="0" parTransId="{2D7A09A7-20E3-40C4-9C46-E0927C212A9C}" sibTransId="{585C42B7-3A6F-45A2-95DB-8C7FF5E75D87}"/>
    <dgm:cxn modelId="{CF6A6BAF-7957-45CB-9783-1180C1BDCE53}" type="presOf" srcId="{96468DA3-EE07-4B41-92F0-E05EC047097B}" destId="{5214A146-7B09-40EC-B001-20157A9389E2}" srcOrd="0" destOrd="0" presId="urn:microsoft.com/office/officeart/2005/8/layout/process3"/>
    <dgm:cxn modelId="{36EC2FB1-4AB1-4E47-8B81-0DE689C07FCB}" type="presOf" srcId="{3D404743-8E46-4805-8752-FA2F7406582D}" destId="{A11C2B53-F679-4ABB-B90E-0A78A4505260}" srcOrd="0" destOrd="0" presId="urn:microsoft.com/office/officeart/2005/8/layout/process3"/>
    <dgm:cxn modelId="{922B36C1-B5F9-4DF9-8DDA-791CEB81BCBD}" srcId="{FF04C39C-B4A4-4222-9027-37C01D4FC6EB}" destId="{1F3343C8-2E53-4CF6-97B1-EE27657EA8CA}" srcOrd="4" destOrd="0" parTransId="{D7D1D8DC-821D-4378-A576-914B53FC726E}" sibTransId="{DCF75017-8F81-42E8-822F-BF36BCA5FCCB}"/>
    <dgm:cxn modelId="{02A6C8D0-E682-45F3-8A03-057CB4595D4C}" type="presOf" srcId="{FF04C39C-B4A4-4222-9027-37C01D4FC6EB}" destId="{CAC7F91F-6663-48E6-BAD5-1800336AD21C}" srcOrd="1" destOrd="0" presId="urn:microsoft.com/office/officeart/2005/8/layout/process3"/>
    <dgm:cxn modelId="{5CA9F9D4-33EE-421F-9290-5D0C7B6EDD86}" type="presOf" srcId="{676AC320-AE39-41B3-BF82-D23AEA6AF328}" destId="{5214A146-7B09-40EC-B001-20157A9389E2}" srcOrd="0" destOrd="1" presId="urn:microsoft.com/office/officeart/2005/8/layout/process3"/>
    <dgm:cxn modelId="{146142D5-2900-4755-8740-5C435D748B83}" srcId="{FF04C39C-B4A4-4222-9027-37C01D4FC6EB}" destId="{0B06458D-94B0-41F3-A9AB-ACB0EB335352}" srcOrd="0" destOrd="0" parTransId="{E8298D76-E03C-4586-A840-AFEEB8115EDA}" sibTransId="{1D8A809D-C020-4F2E-8075-2036E9775813}"/>
    <dgm:cxn modelId="{6B36D0D7-8468-42F8-B6AF-5CCFBC55A2BD}" srcId="{3D404743-8E46-4805-8752-FA2F7406582D}" destId="{96468DA3-EE07-4B41-92F0-E05EC047097B}" srcOrd="0" destOrd="0" parTransId="{9BBD743A-F77C-4D68-B581-E616F94917CB}" sibTransId="{1CD678B6-FE07-444A-94ED-FF41FDB57809}"/>
    <dgm:cxn modelId="{1E0519D8-B881-4564-96C7-294CC7C010F3}" type="presOf" srcId="{024381DE-CEE1-4726-B142-25EEE06BE778}" destId="{0BCC59FD-0015-494D-B8F9-91070388DB7A}" srcOrd="0" destOrd="0" presId="urn:microsoft.com/office/officeart/2005/8/layout/process3"/>
    <dgm:cxn modelId="{EAFF18DE-719F-4108-B270-08065D942365}" type="presOf" srcId="{FF04C39C-B4A4-4222-9027-37C01D4FC6EB}" destId="{8F0CB390-1E75-43CB-B1B9-82DD8DFEED74}" srcOrd="0" destOrd="0" presId="urn:microsoft.com/office/officeart/2005/8/layout/process3"/>
    <dgm:cxn modelId="{8E6F1ADF-C9EE-446E-A20B-7A414E1B442E}" type="presOf" srcId="{9237CD9E-BADB-4A56-8C33-E74673FB2EF5}" destId="{109E1325-80D8-41FC-9B90-113CB66F699E}" srcOrd="0" destOrd="3" presId="urn:microsoft.com/office/officeart/2005/8/layout/process3"/>
    <dgm:cxn modelId="{91D0AFE8-3CE1-4B00-AC3F-6F6C5DD15D12}" type="presOf" srcId="{58D2447E-F09A-4E37-8295-3DECEF06E216}" destId="{1F06392D-6221-424A-A2CE-2F641B130F24}" srcOrd="0" destOrd="0" presId="urn:microsoft.com/office/officeart/2005/8/layout/process3"/>
    <dgm:cxn modelId="{097790FB-B7C3-4D91-814E-E5FA3D83AF85}" srcId="{58D2447E-F09A-4E37-8295-3DECEF06E216}" destId="{FF04C39C-B4A4-4222-9027-37C01D4FC6EB}" srcOrd="0" destOrd="0" parTransId="{AB445879-8032-4C20-A3CA-EBA069B4BB7C}" sibTransId="{F2A09BDC-7C55-4876-87EE-613D159B0336}"/>
    <dgm:cxn modelId="{29C2CDFD-1F5C-45B2-8650-FB7D7EC9AA84}" type="presOf" srcId="{F2A09BDC-7C55-4876-87EE-613D159B0336}" destId="{B6B08A7E-A2BA-41B1-A4F7-49CD33306263}" srcOrd="1" destOrd="0" presId="urn:microsoft.com/office/officeart/2005/8/layout/process3"/>
    <dgm:cxn modelId="{6B4D88FE-2B6F-49B6-9B28-0F63DE1A0EA2}" type="presOf" srcId="{F2A09BDC-7C55-4876-87EE-613D159B0336}" destId="{DD658248-5E47-44EE-BFE4-8346507E7A9A}" srcOrd="0" destOrd="0" presId="urn:microsoft.com/office/officeart/2005/8/layout/process3"/>
    <dgm:cxn modelId="{1C51939C-CB91-405D-AB4D-6973D68D9923}" type="presParOf" srcId="{1F06392D-6221-424A-A2CE-2F641B130F24}" destId="{50D702C0-6CE1-4CC9-AA8D-8E9CA1664C80}" srcOrd="0" destOrd="0" presId="urn:microsoft.com/office/officeart/2005/8/layout/process3"/>
    <dgm:cxn modelId="{C980F45D-B02E-46DE-983C-2111E9AC179D}" type="presParOf" srcId="{50D702C0-6CE1-4CC9-AA8D-8E9CA1664C80}" destId="{8F0CB390-1E75-43CB-B1B9-82DD8DFEED74}" srcOrd="0" destOrd="0" presId="urn:microsoft.com/office/officeart/2005/8/layout/process3"/>
    <dgm:cxn modelId="{06F69227-2C77-4CF0-B6D0-012162D37952}" type="presParOf" srcId="{50D702C0-6CE1-4CC9-AA8D-8E9CA1664C80}" destId="{CAC7F91F-6663-48E6-BAD5-1800336AD21C}" srcOrd="1" destOrd="0" presId="urn:microsoft.com/office/officeart/2005/8/layout/process3"/>
    <dgm:cxn modelId="{2AFBB1FB-43EB-4578-AB45-159CA0682275}" type="presParOf" srcId="{50D702C0-6CE1-4CC9-AA8D-8E9CA1664C80}" destId="{109E1325-80D8-41FC-9B90-113CB66F699E}" srcOrd="2" destOrd="0" presId="urn:microsoft.com/office/officeart/2005/8/layout/process3"/>
    <dgm:cxn modelId="{C856726B-5E9C-47C6-9792-24DE874CFA3E}" type="presParOf" srcId="{1F06392D-6221-424A-A2CE-2F641B130F24}" destId="{DD658248-5E47-44EE-BFE4-8346507E7A9A}" srcOrd="1" destOrd="0" presId="urn:microsoft.com/office/officeart/2005/8/layout/process3"/>
    <dgm:cxn modelId="{E898EEF7-18A9-422C-B695-3866145D6189}" type="presParOf" srcId="{DD658248-5E47-44EE-BFE4-8346507E7A9A}" destId="{B6B08A7E-A2BA-41B1-A4F7-49CD33306263}" srcOrd="0" destOrd="0" presId="urn:microsoft.com/office/officeart/2005/8/layout/process3"/>
    <dgm:cxn modelId="{52259D30-C8E6-4B32-8F80-678AD68F1CD2}" type="presParOf" srcId="{1F06392D-6221-424A-A2CE-2F641B130F24}" destId="{A37BD6F6-4B7C-4006-9A7D-7F6BBB1E143E}" srcOrd="2" destOrd="0" presId="urn:microsoft.com/office/officeart/2005/8/layout/process3"/>
    <dgm:cxn modelId="{E7AF0459-21B4-4250-BDDF-CE09ADC05AF9}" type="presParOf" srcId="{A37BD6F6-4B7C-4006-9A7D-7F6BBB1E143E}" destId="{140E6D70-3D08-4EC8-A4ED-B02FD8EF1268}" srcOrd="0" destOrd="0" presId="urn:microsoft.com/office/officeart/2005/8/layout/process3"/>
    <dgm:cxn modelId="{43D82712-D2FF-4266-9A11-A828205AF13E}" type="presParOf" srcId="{A37BD6F6-4B7C-4006-9A7D-7F6BBB1E143E}" destId="{91987898-1F81-4986-BD23-74E831EAA7CA}" srcOrd="1" destOrd="0" presId="urn:microsoft.com/office/officeart/2005/8/layout/process3"/>
    <dgm:cxn modelId="{D19B49E0-EF69-488F-92AC-EA18F57E8EFF}" type="presParOf" srcId="{A37BD6F6-4B7C-4006-9A7D-7F6BBB1E143E}" destId="{0BCC59FD-0015-494D-B8F9-91070388DB7A}" srcOrd="2" destOrd="0" presId="urn:microsoft.com/office/officeart/2005/8/layout/process3"/>
    <dgm:cxn modelId="{3798D800-99A6-46C0-9ECE-6BAE21707304}" type="presParOf" srcId="{1F06392D-6221-424A-A2CE-2F641B130F24}" destId="{436B4F40-1858-4B9E-9F70-803B3A2FEDF0}" srcOrd="3" destOrd="0" presId="urn:microsoft.com/office/officeart/2005/8/layout/process3"/>
    <dgm:cxn modelId="{95837916-43F7-45B7-BFD8-3DFDC0073F4C}" type="presParOf" srcId="{436B4F40-1858-4B9E-9F70-803B3A2FEDF0}" destId="{78DF3342-2A37-4075-9908-07871B11C145}" srcOrd="0" destOrd="0" presId="urn:microsoft.com/office/officeart/2005/8/layout/process3"/>
    <dgm:cxn modelId="{D4466436-3A91-43A6-865C-146A44917A05}" type="presParOf" srcId="{1F06392D-6221-424A-A2CE-2F641B130F24}" destId="{716159DF-D87D-4606-9850-A09E2202D8E0}" srcOrd="4" destOrd="0" presId="urn:microsoft.com/office/officeart/2005/8/layout/process3"/>
    <dgm:cxn modelId="{95AE7CF0-62CB-4245-A781-37439E01EE49}" type="presParOf" srcId="{716159DF-D87D-4606-9850-A09E2202D8E0}" destId="{A11C2B53-F679-4ABB-B90E-0A78A4505260}" srcOrd="0" destOrd="0" presId="urn:microsoft.com/office/officeart/2005/8/layout/process3"/>
    <dgm:cxn modelId="{32F5D370-EBDD-4730-8A6A-46B4F8D8D017}" type="presParOf" srcId="{716159DF-D87D-4606-9850-A09E2202D8E0}" destId="{411F1A24-B009-4FAA-84ED-553DE57C621F}" srcOrd="1" destOrd="0" presId="urn:microsoft.com/office/officeart/2005/8/layout/process3"/>
    <dgm:cxn modelId="{5019E74C-04A5-4082-A8B4-44753EAF3D76}" type="presParOf" srcId="{716159DF-D87D-4606-9850-A09E2202D8E0}" destId="{5214A146-7B09-40EC-B001-20157A9389E2}"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429885" y="451214"/>
          <a:ext cx="11321130" cy="4399266"/>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836594" y="995377"/>
          <a:ext cx="4931485"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[S]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kern="1200"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Ισχυρό προφίλ αγροτικής και αλιευτικής παραγωγής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Καλό επίπεδο ανθρώπινου δυναμικού</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Ικανός αριθμός αξιόλογων γεωργικών προϊόντων - Σχετικά καλό επίπεδο διαφοροποίησης της παραγωγής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Καλό επίπεδο συνεργασιών στον πρωτογενή τομέα παραγωγής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Επιτυχημένα οργανωτικά σχήματα στο χώρο της εμπορίας των προϊόντων</a:t>
          </a:r>
        </a:p>
      </dsp:txBody>
      <dsp:txXfrm>
        <a:off x="836594" y="995377"/>
        <a:ext cx="4931485" cy="3595248"/>
      </dsp:txXfrm>
    </dsp:sp>
    <dsp:sp modelId="{49441419-C080-44E8-9C4C-1067B922005E}">
      <dsp:nvSpPr>
        <dsp:cNvPr id="0" name=""/>
        <dsp:cNvSpPr/>
      </dsp:nvSpPr>
      <dsp:spPr>
        <a:xfrm>
          <a:off x="6341209" y="862713"/>
          <a:ext cx="4905609" cy="3789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[W]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Διαρθρωτικά προβλήματα στον πρωτογενή (</a:t>
          </a:r>
          <a:r>
            <a:rPr lang="el-GR" sz="1800" kern="1200" dirty="0" err="1">
              <a:latin typeface="Segoe UI" panose="020B0502040204020203" pitchFamily="34" charset="0"/>
              <a:ea typeface="Segoe UI" panose="020B0502040204020203" pitchFamily="34" charset="0"/>
              <a:cs typeface="Segoe UI" panose="020B0502040204020203" pitchFamily="34" charset="0"/>
            </a:rPr>
            <a:t>πολυτεμαχισμός</a:t>
          </a:r>
          <a:r>
            <a:rPr lang="el-GR" sz="1800" kern="1200" dirty="0">
              <a:latin typeface="Segoe UI" panose="020B0502040204020203" pitchFamily="34" charset="0"/>
              <a:ea typeface="Segoe UI" panose="020B0502040204020203" pitchFamily="34" charset="0"/>
              <a:cs typeface="Segoe UI" panose="020B0502040204020203" pitchFamily="34" charset="0"/>
            </a:rPr>
            <a:t> γης)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Συστήματα παραγωγής κατά βάση έντασης εργασίας (καπνός, ακτινίδιο, κτηνοτροφία) - περιορίζει την ανάπτυξη πολλαπλών δραστηριοτήτων μέσα στην ίδια εκμετάλλευση (</a:t>
          </a:r>
          <a:r>
            <a:rPr lang="el-GR" sz="1800" kern="1200" dirty="0" err="1">
              <a:latin typeface="Segoe UI" panose="020B0502040204020203" pitchFamily="34" charset="0"/>
              <a:ea typeface="Segoe UI" panose="020B0502040204020203" pitchFamily="34" charset="0"/>
              <a:cs typeface="Segoe UI" panose="020B0502040204020203" pitchFamily="34" charset="0"/>
            </a:rPr>
            <a:t>πολυπαραγωγικές</a:t>
          </a:r>
          <a:r>
            <a:rPr lang="el-GR" sz="1800" kern="1200" dirty="0">
              <a:latin typeface="Segoe UI" panose="020B0502040204020203" pitchFamily="34" charset="0"/>
              <a:ea typeface="Segoe UI" panose="020B0502040204020203" pitchFamily="34" charset="0"/>
              <a:cs typeface="Segoe UI" panose="020B0502040204020203" pitchFamily="34" charset="0"/>
            </a:rPr>
            <a:t> εκμεταλλεύσεις).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Σημαντικό μέρος των καλλιεργειών και των εκμεταλλεύσεων εξαρτάται ακόμη από τις </a:t>
          </a:r>
          <a:r>
            <a:rPr lang="el-GR" sz="1800" b="1" kern="1200" dirty="0">
              <a:latin typeface="Segoe UI" panose="020B0502040204020203" pitchFamily="34" charset="0"/>
              <a:ea typeface="Segoe UI" panose="020B0502040204020203" pitchFamily="34" charset="0"/>
              <a:cs typeface="Segoe UI" panose="020B0502040204020203" pitchFamily="34" charset="0"/>
            </a:rPr>
            <a:t>γεωργικές επιδοτήσεις – εξαίρεση η</a:t>
          </a:r>
          <a:r>
            <a:rPr lang="el-GR" sz="1800" kern="1200" dirty="0">
              <a:latin typeface="Segoe UI" panose="020B0502040204020203" pitchFamily="34" charset="0"/>
              <a:ea typeface="Segoe UI" panose="020B0502040204020203" pitchFamily="34" charset="0"/>
              <a:cs typeface="Segoe UI" panose="020B0502040204020203" pitchFamily="34" charset="0"/>
            </a:rPr>
            <a:t> κτηνοτροφία και το ακτινίδιο</a:t>
          </a:r>
        </a:p>
      </dsp:txBody>
      <dsp:txXfrm>
        <a:off x="6341209" y="862713"/>
        <a:ext cx="4905609" cy="3789122"/>
      </dsp:txXfrm>
    </dsp:sp>
    <dsp:sp modelId="{3E825285-0841-4E8A-A57B-A5EAB3E9D451}">
      <dsp:nvSpPr>
        <dsp:cNvPr id="0" name=""/>
        <dsp:cNvSpPr/>
      </dsp:nvSpPr>
      <dsp:spPr>
        <a:xfrm>
          <a:off x="692512" y="0"/>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380742"/>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5839637" y="1043735"/>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75E95-BF63-4198-B242-1F428EA67449}">
      <dsp:nvSpPr>
        <dsp:cNvPr id="0" name=""/>
        <dsp:cNvSpPr/>
      </dsp:nvSpPr>
      <dsp:spPr>
        <a:xfrm>
          <a:off x="3174007" y="3160"/>
          <a:ext cx="1779984" cy="1156989"/>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Παραγωγοί προϊόντος</a:t>
          </a:r>
        </a:p>
      </dsp:txBody>
      <dsp:txXfrm>
        <a:off x="3230487" y="59640"/>
        <a:ext cx="1667024" cy="1044029"/>
      </dsp:txXfrm>
    </dsp:sp>
    <dsp:sp modelId="{D18BF057-7A27-41E8-B197-74F086312896}">
      <dsp:nvSpPr>
        <dsp:cNvPr id="0" name=""/>
        <dsp:cNvSpPr/>
      </dsp:nvSpPr>
      <dsp:spPr>
        <a:xfrm>
          <a:off x="1753873" y="581655"/>
          <a:ext cx="4620252" cy="4620252"/>
        </a:xfrm>
        <a:custGeom>
          <a:avLst/>
          <a:gdLst/>
          <a:ahLst/>
          <a:cxnLst/>
          <a:rect l="0" t="0" r="0" b="0"/>
          <a:pathLst>
            <a:path>
              <a:moveTo>
                <a:pt x="3438230" y="294173"/>
              </a:moveTo>
              <a:arcTo wR="2310126" hR="2310126" stAng="17953853" swAng="1210876"/>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AA848F94-1D7F-4718-A757-B937C49CCE7E}">
      <dsp:nvSpPr>
        <dsp:cNvPr id="0" name=""/>
        <dsp:cNvSpPr/>
      </dsp:nvSpPr>
      <dsp:spPr>
        <a:xfrm>
          <a:off x="5371068" y="1599418"/>
          <a:ext cx="1779984" cy="1156989"/>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err="1">
              <a:latin typeface="Segoe UI" panose="020B0502040204020203" pitchFamily="34" charset="0"/>
              <a:ea typeface="Segoe UI" panose="020B0502040204020203" pitchFamily="34" charset="0"/>
              <a:cs typeface="Segoe UI" panose="020B0502040204020203" pitchFamily="34" charset="0"/>
            </a:rPr>
            <a:t>Μεταποιητές</a:t>
          </a:r>
          <a:endParaRPr lang="el-GR" sz="1800" b="1" kern="1200" dirty="0">
            <a:latin typeface="Segoe UI" panose="020B0502040204020203" pitchFamily="34" charset="0"/>
            <a:ea typeface="Segoe UI" panose="020B0502040204020203" pitchFamily="34" charset="0"/>
            <a:cs typeface="Segoe UI" panose="020B0502040204020203" pitchFamily="34" charset="0"/>
          </a:endParaRPr>
        </a:p>
      </dsp:txBody>
      <dsp:txXfrm>
        <a:off x="5427548" y="1655898"/>
        <a:ext cx="1667024" cy="1044029"/>
      </dsp:txXfrm>
    </dsp:sp>
    <dsp:sp modelId="{E3708D2F-4AA4-4DBE-A0DC-519AF33DAB6E}">
      <dsp:nvSpPr>
        <dsp:cNvPr id="0" name=""/>
        <dsp:cNvSpPr/>
      </dsp:nvSpPr>
      <dsp:spPr>
        <a:xfrm>
          <a:off x="1753873" y="581655"/>
          <a:ext cx="4620252" cy="4620252"/>
        </a:xfrm>
        <a:custGeom>
          <a:avLst/>
          <a:gdLst/>
          <a:ahLst/>
          <a:cxnLst/>
          <a:rect l="0" t="0" r="0" b="0"/>
          <a:pathLst>
            <a:path>
              <a:moveTo>
                <a:pt x="4614700" y="2470186"/>
              </a:moveTo>
              <a:arcTo wR="2310126" hR="2310126" stAng="21838381" swAng="1359213"/>
            </a:path>
          </a:pathLst>
        </a:custGeom>
        <a:noFill/>
        <a:ln w="2540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sp>
    <dsp:sp modelId="{55529A35-6249-44BD-B2E6-07F5510ECAC0}">
      <dsp:nvSpPr>
        <dsp:cNvPr id="0" name=""/>
        <dsp:cNvSpPr/>
      </dsp:nvSpPr>
      <dsp:spPr>
        <a:xfrm>
          <a:off x="4531865" y="4182218"/>
          <a:ext cx="1779984" cy="1156989"/>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Εμπορική προώθηση</a:t>
          </a:r>
        </a:p>
      </dsp:txBody>
      <dsp:txXfrm>
        <a:off x="4588345" y="4238698"/>
        <a:ext cx="1667024" cy="1044029"/>
      </dsp:txXfrm>
    </dsp:sp>
    <dsp:sp modelId="{B9954ED7-5A15-4401-94FE-9BAA4993E068}">
      <dsp:nvSpPr>
        <dsp:cNvPr id="0" name=""/>
        <dsp:cNvSpPr/>
      </dsp:nvSpPr>
      <dsp:spPr>
        <a:xfrm>
          <a:off x="1753873" y="581655"/>
          <a:ext cx="4620252" cy="4620252"/>
        </a:xfrm>
        <a:custGeom>
          <a:avLst/>
          <a:gdLst/>
          <a:ahLst/>
          <a:cxnLst/>
          <a:rect l="0" t="0" r="0" b="0"/>
          <a:pathLst>
            <a:path>
              <a:moveTo>
                <a:pt x="2593389" y="4602819"/>
              </a:moveTo>
              <a:arcTo wR="2310126" hR="2310126" stAng="4977406" swAng="845189"/>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2E8DB2C-52B0-453E-8A4A-EE4C44F5971C}">
      <dsp:nvSpPr>
        <dsp:cNvPr id="0" name=""/>
        <dsp:cNvSpPr/>
      </dsp:nvSpPr>
      <dsp:spPr>
        <a:xfrm>
          <a:off x="1816149" y="4182218"/>
          <a:ext cx="1779984" cy="1156989"/>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Αγορές - Καταστήματα</a:t>
          </a:r>
        </a:p>
      </dsp:txBody>
      <dsp:txXfrm>
        <a:off x="1872629" y="4238698"/>
        <a:ext cx="1667024" cy="1044029"/>
      </dsp:txXfrm>
    </dsp:sp>
    <dsp:sp modelId="{93B6EA76-8A8A-47C3-A967-D3044C6EC5B9}">
      <dsp:nvSpPr>
        <dsp:cNvPr id="0" name=""/>
        <dsp:cNvSpPr/>
      </dsp:nvSpPr>
      <dsp:spPr>
        <a:xfrm>
          <a:off x="1753873" y="581655"/>
          <a:ext cx="4620252" cy="4620252"/>
        </a:xfrm>
        <a:custGeom>
          <a:avLst/>
          <a:gdLst/>
          <a:ahLst/>
          <a:cxnLst/>
          <a:rect l="0" t="0" r="0" b="0"/>
          <a:pathLst>
            <a:path>
              <a:moveTo>
                <a:pt x="244996" y="3345463"/>
              </a:moveTo>
              <a:arcTo wR="2310126" hR="2310126" stAng="9202406" swAng="1359213"/>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A44ADB2D-4BA1-465C-A514-2A2E6C4622C9}">
      <dsp:nvSpPr>
        <dsp:cNvPr id="0" name=""/>
        <dsp:cNvSpPr/>
      </dsp:nvSpPr>
      <dsp:spPr>
        <a:xfrm>
          <a:off x="976947" y="1599418"/>
          <a:ext cx="1779984" cy="1156989"/>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Τουριστικές Επιχειρήσεις</a:t>
          </a:r>
        </a:p>
      </dsp:txBody>
      <dsp:txXfrm>
        <a:off x="1033427" y="1655898"/>
        <a:ext cx="1667024" cy="1044029"/>
      </dsp:txXfrm>
    </dsp:sp>
    <dsp:sp modelId="{2D1BE318-8828-4A17-8AFD-BE7B66D4EAAD}">
      <dsp:nvSpPr>
        <dsp:cNvPr id="0" name=""/>
        <dsp:cNvSpPr/>
      </dsp:nvSpPr>
      <dsp:spPr>
        <a:xfrm>
          <a:off x="1753873" y="581655"/>
          <a:ext cx="4620252" cy="4620252"/>
        </a:xfrm>
        <a:custGeom>
          <a:avLst/>
          <a:gdLst/>
          <a:ahLst/>
          <a:cxnLst/>
          <a:rect l="0" t="0" r="0" b="0"/>
          <a:pathLst>
            <a:path>
              <a:moveTo>
                <a:pt x="555794" y="807127"/>
              </a:moveTo>
              <a:arcTo wR="2310126" hR="2310126" stAng="13235271" swAng="1210876"/>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FEB21-6F5A-4DE6-BC11-B2C9FF4FE4BC}">
      <dsp:nvSpPr>
        <dsp:cNvPr id="0" name=""/>
        <dsp:cNvSpPr/>
      </dsp:nvSpPr>
      <dsp:spPr>
        <a:xfrm>
          <a:off x="3082267" y="3198"/>
          <a:ext cx="1963465" cy="1156989"/>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Υλοτόμοι – </a:t>
          </a:r>
        </a:p>
      </dsp:txBody>
      <dsp:txXfrm>
        <a:off x="3138747" y="59678"/>
        <a:ext cx="1850505" cy="1044029"/>
      </dsp:txXfrm>
    </dsp:sp>
    <dsp:sp modelId="{AD95740A-3737-4AB6-AF42-4528256BE283}">
      <dsp:nvSpPr>
        <dsp:cNvPr id="0" name=""/>
        <dsp:cNvSpPr/>
      </dsp:nvSpPr>
      <dsp:spPr>
        <a:xfrm>
          <a:off x="1753306" y="581692"/>
          <a:ext cx="4621387" cy="4621387"/>
        </a:xfrm>
        <a:custGeom>
          <a:avLst/>
          <a:gdLst/>
          <a:ahLst/>
          <a:cxnLst/>
          <a:rect l="0" t="0" r="0" b="0"/>
          <a:pathLst>
            <a:path>
              <a:moveTo>
                <a:pt x="3486717" y="321655"/>
              </a:moveTo>
              <a:arcTo wR="2310693" hR="2310693" stAng="18035628" swAng="997136"/>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66DAEC8F-82BE-4126-9FCC-D22D0B983394}">
      <dsp:nvSpPr>
        <dsp:cNvPr id="0" name=""/>
        <dsp:cNvSpPr/>
      </dsp:nvSpPr>
      <dsp:spPr>
        <a:xfrm>
          <a:off x="5371608" y="1490992"/>
          <a:ext cx="1779984" cy="13747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Μονάδα επεξεργασίας για παραγωγή </a:t>
          </a:r>
          <a:r>
            <a:rPr lang="el-GR" sz="1800" b="1" kern="1200" dirty="0" err="1">
              <a:latin typeface="Segoe UI" panose="020B0502040204020203" pitchFamily="34" charset="0"/>
              <a:ea typeface="Segoe UI" panose="020B0502040204020203" pitchFamily="34" charset="0"/>
              <a:cs typeface="Segoe UI" panose="020B0502040204020203" pitchFamily="34" charset="0"/>
            </a:rPr>
            <a:t>πελέτας</a:t>
          </a:r>
          <a:endParaRPr lang="el-GR" sz="1800" b="1" kern="1200" dirty="0">
            <a:latin typeface="Segoe UI" panose="020B0502040204020203" pitchFamily="34" charset="0"/>
            <a:ea typeface="Segoe UI" panose="020B0502040204020203" pitchFamily="34" charset="0"/>
            <a:cs typeface="Segoe UI" panose="020B0502040204020203" pitchFamily="34" charset="0"/>
          </a:endParaRPr>
        </a:p>
      </dsp:txBody>
      <dsp:txXfrm>
        <a:off x="5438715" y="1558099"/>
        <a:ext cx="1645770" cy="1240486"/>
      </dsp:txXfrm>
    </dsp:sp>
    <dsp:sp modelId="{8C1DD5AB-06C3-4AAE-B63A-C60C00BC550E}">
      <dsp:nvSpPr>
        <dsp:cNvPr id="0" name=""/>
        <dsp:cNvSpPr/>
      </dsp:nvSpPr>
      <dsp:spPr>
        <a:xfrm>
          <a:off x="1753306" y="581692"/>
          <a:ext cx="4621387" cy="4621387"/>
        </a:xfrm>
        <a:custGeom>
          <a:avLst/>
          <a:gdLst/>
          <a:ahLst/>
          <a:cxnLst/>
          <a:rect l="0" t="0" r="0" b="0"/>
          <a:pathLst>
            <a:path>
              <a:moveTo>
                <a:pt x="4608053" y="2558572"/>
              </a:moveTo>
              <a:arcTo wR="2310693" hR="2310693" stAng="21969494" swAng="1259094"/>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7180C07-F241-4FFD-8DA4-5F09DA01E799}">
      <dsp:nvSpPr>
        <dsp:cNvPr id="0" name=""/>
        <dsp:cNvSpPr/>
      </dsp:nvSpPr>
      <dsp:spPr>
        <a:xfrm>
          <a:off x="4532199" y="4183282"/>
          <a:ext cx="1779984" cy="1156989"/>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Marketing</a:t>
          </a:r>
          <a:endParaRPr lang="el-GR" sz="1800" b="1" kern="1200" dirty="0">
            <a:latin typeface="Segoe UI" panose="020B0502040204020203" pitchFamily="34" charset="0"/>
            <a:ea typeface="Segoe UI" panose="020B0502040204020203" pitchFamily="34" charset="0"/>
            <a:cs typeface="Segoe UI" panose="020B0502040204020203" pitchFamily="34" charset="0"/>
          </a:endParaRPr>
        </a:p>
      </dsp:txBody>
      <dsp:txXfrm>
        <a:off x="4588679" y="4239762"/>
        <a:ext cx="1667024" cy="1044029"/>
      </dsp:txXfrm>
    </dsp:sp>
    <dsp:sp modelId="{AAFCF612-25A6-443D-97A3-651ADAEB4E4C}">
      <dsp:nvSpPr>
        <dsp:cNvPr id="0" name=""/>
        <dsp:cNvSpPr/>
      </dsp:nvSpPr>
      <dsp:spPr>
        <a:xfrm>
          <a:off x="1753306" y="581692"/>
          <a:ext cx="4621387" cy="4621387"/>
        </a:xfrm>
        <a:custGeom>
          <a:avLst/>
          <a:gdLst/>
          <a:ahLst/>
          <a:cxnLst/>
          <a:rect l="0" t="0" r="0" b="0"/>
          <a:pathLst>
            <a:path>
              <a:moveTo>
                <a:pt x="2594162" y="4603934"/>
              </a:moveTo>
              <a:arcTo wR="2310693" hR="2310693" stAng="4977204" swAng="845593"/>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B8D90C9-BDAF-4314-8115-12084496AB8C}">
      <dsp:nvSpPr>
        <dsp:cNvPr id="0" name=""/>
        <dsp:cNvSpPr/>
      </dsp:nvSpPr>
      <dsp:spPr>
        <a:xfrm>
          <a:off x="1815815" y="4183282"/>
          <a:ext cx="1779984" cy="1156989"/>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Νοικοκυριά, Επιχειρήσεις</a:t>
          </a:r>
        </a:p>
      </dsp:txBody>
      <dsp:txXfrm>
        <a:off x="1872295" y="4239762"/>
        <a:ext cx="1667024" cy="1044029"/>
      </dsp:txXfrm>
    </dsp:sp>
    <dsp:sp modelId="{827B3B58-46E2-4C35-8E04-C39E7510C933}">
      <dsp:nvSpPr>
        <dsp:cNvPr id="0" name=""/>
        <dsp:cNvSpPr/>
      </dsp:nvSpPr>
      <dsp:spPr>
        <a:xfrm>
          <a:off x="1753306" y="581692"/>
          <a:ext cx="4621387" cy="4621387"/>
        </a:xfrm>
        <a:custGeom>
          <a:avLst/>
          <a:gdLst/>
          <a:ahLst/>
          <a:cxnLst/>
          <a:rect l="0" t="0" r="0" b="0"/>
          <a:pathLst>
            <a:path>
              <a:moveTo>
                <a:pt x="245107" y="3346386"/>
              </a:moveTo>
              <a:arcTo wR="2310693" hR="2310693" stAng="9202239" swAng="1359503"/>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9A52FEC5-2E7A-44FF-AAFB-BC591D381C8F}">
      <dsp:nvSpPr>
        <dsp:cNvPr id="0" name=""/>
        <dsp:cNvSpPr/>
      </dsp:nvSpPr>
      <dsp:spPr>
        <a:xfrm>
          <a:off x="976407" y="1599848"/>
          <a:ext cx="1779984" cy="1156989"/>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Έρευνα και Ανάπτυξη</a:t>
          </a:r>
        </a:p>
      </dsp:txBody>
      <dsp:txXfrm>
        <a:off x="1032887" y="1656328"/>
        <a:ext cx="1667024" cy="1044029"/>
      </dsp:txXfrm>
    </dsp:sp>
    <dsp:sp modelId="{076F9303-5B89-4ED9-9DF6-FCB069F83C1D}">
      <dsp:nvSpPr>
        <dsp:cNvPr id="0" name=""/>
        <dsp:cNvSpPr/>
      </dsp:nvSpPr>
      <dsp:spPr>
        <a:xfrm>
          <a:off x="1753306" y="581692"/>
          <a:ext cx="4621387" cy="4621387"/>
        </a:xfrm>
        <a:custGeom>
          <a:avLst/>
          <a:gdLst/>
          <a:ahLst/>
          <a:cxnLst/>
          <a:rect l="0" t="0" r="0" b="0"/>
          <a:pathLst>
            <a:path>
              <a:moveTo>
                <a:pt x="543383" y="822096"/>
              </a:moveTo>
              <a:arcTo wR="2310693" hR="2310693" stAng="13206437" swAng="1119345"/>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FEB21-6F5A-4DE6-BC11-B2C9FF4FE4BC}">
      <dsp:nvSpPr>
        <dsp:cNvPr id="0" name=""/>
        <dsp:cNvSpPr/>
      </dsp:nvSpPr>
      <dsp:spPr>
        <a:xfrm>
          <a:off x="3081107" y="-62364"/>
          <a:ext cx="1827609" cy="1187946"/>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Κάτοικοι και Παραγωγοί Ορεινών Χωριών</a:t>
          </a:r>
        </a:p>
      </dsp:txBody>
      <dsp:txXfrm>
        <a:off x="3139098" y="-4373"/>
        <a:ext cx="1711627" cy="1071964"/>
      </dsp:txXfrm>
    </dsp:sp>
    <dsp:sp modelId="{AD95740A-3737-4AB6-AF42-4528256BE283}">
      <dsp:nvSpPr>
        <dsp:cNvPr id="0" name=""/>
        <dsp:cNvSpPr/>
      </dsp:nvSpPr>
      <dsp:spPr>
        <a:xfrm>
          <a:off x="1621620" y="531608"/>
          <a:ext cx="4746582" cy="4746582"/>
        </a:xfrm>
        <a:custGeom>
          <a:avLst/>
          <a:gdLst/>
          <a:ahLst/>
          <a:cxnLst/>
          <a:rect l="0" t="0" r="0" b="0"/>
          <a:pathLst>
            <a:path>
              <a:moveTo>
                <a:pt x="3508734" y="289237"/>
              </a:moveTo>
              <a:arcTo wR="2373291" hR="2373291" stAng="17914958" swAng="1089131"/>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66DAEC8F-82BE-4126-9FCC-D22D0B983394}">
      <dsp:nvSpPr>
        <dsp:cNvPr id="0" name=""/>
        <dsp:cNvSpPr/>
      </dsp:nvSpPr>
      <dsp:spPr>
        <a:xfrm>
          <a:off x="5200064" y="1465771"/>
          <a:ext cx="2103962" cy="1411481"/>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Εγκατάσταση ΑΠΕ σε γεωργικά και κτηνοτροφικά κτίρια </a:t>
          </a:r>
        </a:p>
      </dsp:txBody>
      <dsp:txXfrm>
        <a:off x="5268967" y="1534674"/>
        <a:ext cx="1966156" cy="1273675"/>
      </dsp:txXfrm>
    </dsp:sp>
    <dsp:sp modelId="{8C1DD5AB-06C3-4AAE-B63A-C60C00BC550E}">
      <dsp:nvSpPr>
        <dsp:cNvPr id="0" name=""/>
        <dsp:cNvSpPr/>
      </dsp:nvSpPr>
      <dsp:spPr>
        <a:xfrm>
          <a:off x="1621620" y="531608"/>
          <a:ext cx="4746582" cy="4746582"/>
        </a:xfrm>
        <a:custGeom>
          <a:avLst/>
          <a:gdLst/>
          <a:ahLst/>
          <a:cxnLst/>
          <a:rect l="0" t="0" r="0" b="0"/>
          <a:pathLst>
            <a:path>
              <a:moveTo>
                <a:pt x="4732902" y="2627744"/>
              </a:moveTo>
              <a:arcTo wR="2373291" hR="2373291" stAng="21969289" swAng="1259509"/>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7180C07-F241-4FFD-8DA4-5F09DA01E799}">
      <dsp:nvSpPr>
        <dsp:cNvPr id="0" name=""/>
        <dsp:cNvSpPr/>
      </dsp:nvSpPr>
      <dsp:spPr>
        <a:xfrm>
          <a:off x="4476092" y="4230959"/>
          <a:ext cx="1827609" cy="1187946"/>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Παραγωγή καθαρών τροφίμων</a:t>
          </a:r>
        </a:p>
      </dsp:txBody>
      <dsp:txXfrm>
        <a:off x="4534083" y="4288950"/>
        <a:ext cx="1711627" cy="1071964"/>
      </dsp:txXfrm>
    </dsp:sp>
    <dsp:sp modelId="{AAFCF612-25A6-443D-97A3-651ADAEB4E4C}">
      <dsp:nvSpPr>
        <dsp:cNvPr id="0" name=""/>
        <dsp:cNvSpPr/>
      </dsp:nvSpPr>
      <dsp:spPr>
        <a:xfrm>
          <a:off x="1839490" y="496969"/>
          <a:ext cx="4746582" cy="4746582"/>
        </a:xfrm>
        <a:custGeom>
          <a:avLst/>
          <a:gdLst/>
          <a:ahLst/>
          <a:cxnLst/>
          <a:rect l="0" t="0" r="0" b="0"/>
          <a:pathLst>
            <a:path>
              <a:moveTo>
                <a:pt x="2484508" y="4743974"/>
              </a:moveTo>
              <a:arcTo wR="2373291" hR="2373291" stAng="5238840" swAng="667928"/>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B8D90C9-BDAF-4314-8115-12084496AB8C}">
      <dsp:nvSpPr>
        <dsp:cNvPr id="0" name=""/>
        <dsp:cNvSpPr/>
      </dsp:nvSpPr>
      <dsp:spPr>
        <a:xfrm>
          <a:off x="1514804" y="3945320"/>
          <a:ext cx="2199272" cy="160558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Περιβαλλοντικό Σήμα</a:t>
          </a:r>
        </a:p>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Σήμα Ποιότητας Ορεινών τροφίμων</a:t>
          </a:r>
        </a:p>
      </dsp:txBody>
      <dsp:txXfrm>
        <a:off x="1593182" y="4023698"/>
        <a:ext cx="2042516" cy="1448824"/>
      </dsp:txXfrm>
    </dsp:sp>
    <dsp:sp modelId="{827B3B58-46E2-4C35-8E04-C39E7510C933}">
      <dsp:nvSpPr>
        <dsp:cNvPr id="0" name=""/>
        <dsp:cNvSpPr/>
      </dsp:nvSpPr>
      <dsp:spPr>
        <a:xfrm>
          <a:off x="1625718" y="390926"/>
          <a:ext cx="4746582" cy="4746582"/>
        </a:xfrm>
        <a:custGeom>
          <a:avLst/>
          <a:gdLst/>
          <a:ahLst/>
          <a:cxnLst/>
          <a:rect l="0" t="0" r="0" b="0"/>
          <a:pathLst>
            <a:path>
              <a:moveTo>
                <a:pt x="204334" y="3336690"/>
              </a:moveTo>
              <a:arcTo wR="2373291" hR="2373291" stAng="9363021" swAng="1081386"/>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9A52FEC5-2E7A-44FF-AAFB-BC591D381C8F}">
      <dsp:nvSpPr>
        <dsp:cNvPr id="0" name=""/>
        <dsp:cNvSpPr/>
      </dsp:nvSpPr>
      <dsp:spPr>
        <a:xfrm>
          <a:off x="823973" y="1577539"/>
          <a:ext cx="1827609" cy="1187946"/>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Marketing – </a:t>
          </a:r>
          <a:r>
            <a:rPr lang="el-GR" sz="1800" b="1" kern="1200" dirty="0">
              <a:latin typeface="Segoe UI" panose="020B0502040204020203" pitchFamily="34" charset="0"/>
              <a:ea typeface="Segoe UI" panose="020B0502040204020203" pitchFamily="34" charset="0"/>
              <a:cs typeface="Segoe UI" panose="020B0502040204020203" pitchFamily="34" charset="0"/>
            </a:rPr>
            <a:t>Δίκτυο Διανομής</a:t>
          </a:r>
        </a:p>
      </dsp:txBody>
      <dsp:txXfrm>
        <a:off x="881964" y="1635530"/>
        <a:ext cx="1711627" cy="1071964"/>
      </dsp:txXfrm>
    </dsp:sp>
    <dsp:sp modelId="{076F9303-5B89-4ED9-9DF6-FCB069F83C1D}">
      <dsp:nvSpPr>
        <dsp:cNvPr id="0" name=""/>
        <dsp:cNvSpPr/>
      </dsp:nvSpPr>
      <dsp:spPr>
        <a:xfrm>
          <a:off x="1621620" y="531608"/>
          <a:ext cx="4746582" cy="4746582"/>
        </a:xfrm>
        <a:custGeom>
          <a:avLst/>
          <a:gdLst/>
          <a:ahLst/>
          <a:cxnLst/>
          <a:rect l="0" t="0" r="0" b="0"/>
          <a:pathLst>
            <a:path>
              <a:moveTo>
                <a:pt x="570847" y="829365"/>
              </a:moveTo>
              <a:arcTo wR="2373291" hR="2373291" stAng="13234949" swAng="1211747"/>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FEB21-6F5A-4DE6-BC11-B2C9FF4FE4BC}">
      <dsp:nvSpPr>
        <dsp:cNvPr id="0" name=""/>
        <dsp:cNvSpPr/>
      </dsp:nvSpPr>
      <dsp:spPr>
        <a:xfrm>
          <a:off x="2752434" y="-14253"/>
          <a:ext cx="2206288" cy="883542"/>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Πακέτων Περιπέτειας</a:t>
          </a:r>
        </a:p>
      </dsp:txBody>
      <dsp:txXfrm>
        <a:off x="2795565" y="28878"/>
        <a:ext cx="2120026" cy="797280"/>
      </dsp:txXfrm>
    </dsp:sp>
    <dsp:sp modelId="{AD95740A-3737-4AB6-AF42-4528256BE283}">
      <dsp:nvSpPr>
        <dsp:cNvPr id="0" name=""/>
        <dsp:cNvSpPr/>
      </dsp:nvSpPr>
      <dsp:spPr>
        <a:xfrm>
          <a:off x="1821183" y="605382"/>
          <a:ext cx="5044886" cy="5044886"/>
        </a:xfrm>
        <a:custGeom>
          <a:avLst/>
          <a:gdLst/>
          <a:ahLst/>
          <a:cxnLst/>
          <a:rect l="0" t="0" r="0" b="0"/>
          <a:pathLst>
            <a:path>
              <a:moveTo>
                <a:pt x="3304350" y="124247"/>
              </a:moveTo>
              <a:arcTo wR="2522443" hR="2522443" stAng="17283481" swAng="715870"/>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66DAEC8F-82BE-4126-9FCC-D22D0B983394}">
      <dsp:nvSpPr>
        <dsp:cNvPr id="0" name=""/>
        <dsp:cNvSpPr/>
      </dsp:nvSpPr>
      <dsp:spPr>
        <a:xfrm>
          <a:off x="4918130" y="1034986"/>
          <a:ext cx="2492338" cy="1049799"/>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Εκπαιδευτικών</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Πακέτων Φυσικού Περιβάλλοντος</a:t>
          </a:r>
        </a:p>
      </dsp:txBody>
      <dsp:txXfrm>
        <a:off x="4969377" y="1086233"/>
        <a:ext cx="2389844" cy="947305"/>
      </dsp:txXfrm>
    </dsp:sp>
    <dsp:sp modelId="{8C1DD5AB-06C3-4AAE-B63A-C60C00BC550E}">
      <dsp:nvSpPr>
        <dsp:cNvPr id="0" name=""/>
        <dsp:cNvSpPr/>
      </dsp:nvSpPr>
      <dsp:spPr>
        <a:xfrm>
          <a:off x="1368952" y="-263614"/>
          <a:ext cx="5044886" cy="5044886"/>
        </a:xfrm>
        <a:custGeom>
          <a:avLst/>
          <a:gdLst/>
          <a:ahLst/>
          <a:cxnLst/>
          <a:rect l="0" t="0" r="0" b="0"/>
          <a:pathLst>
            <a:path>
              <a:moveTo>
                <a:pt x="5044787" y="2500151"/>
              </a:moveTo>
              <a:arcTo wR="2522443" hR="2522443" stAng="21569619" swAng="624967"/>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7180C07-F241-4FFD-8DA4-5F09DA01E799}">
      <dsp:nvSpPr>
        <dsp:cNvPr id="0" name=""/>
        <dsp:cNvSpPr/>
      </dsp:nvSpPr>
      <dsp:spPr>
        <a:xfrm>
          <a:off x="4996871" y="2841681"/>
          <a:ext cx="2630606" cy="1057865"/>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Σχεδιαστές Εκπαιδευτικών</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Πακέτων Ιστορίας, Πολιτισμού</a:t>
          </a:r>
        </a:p>
      </dsp:txBody>
      <dsp:txXfrm>
        <a:off x="5048512" y="2893322"/>
        <a:ext cx="2527324" cy="954583"/>
      </dsp:txXfrm>
    </dsp:sp>
    <dsp:sp modelId="{AAFCF612-25A6-443D-97A3-651ADAEB4E4C}">
      <dsp:nvSpPr>
        <dsp:cNvPr id="0" name=""/>
        <dsp:cNvSpPr/>
      </dsp:nvSpPr>
      <dsp:spPr>
        <a:xfrm>
          <a:off x="1339337" y="337313"/>
          <a:ext cx="5044886" cy="5044886"/>
        </a:xfrm>
        <a:custGeom>
          <a:avLst/>
          <a:gdLst/>
          <a:ahLst/>
          <a:cxnLst/>
          <a:rect l="0" t="0" r="0" b="0"/>
          <a:pathLst>
            <a:path>
              <a:moveTo>
                <a:pt x="4753008" y="3700278"/>
              </a:moveTo>
              <a:arcTo wR="2522443" hR="2522443" stAng="1670160" swAng="632641"/>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B8D90C9-BDAF-4314-8115-12084496AB8C}">
      <dsp:nvSpPr>
        <dsp:cNvPr id="0" name=""/>
        <dsp:cNvSpPr/>
      </dsp:nvSpPr>
      <dsp:spPr>
        <a:xfrm>
          <a:off x="4252452" y="4543407"/>
          <a:ext cx="1902471" cy="947378"/>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Εκπαιδευτικά Ιδρύματα</a:t>
          </a:r>
        </a:p>
      </dsp:txBody>
      <dsp:txXfrm>
        <a:off x="4298699" y="4589654"/>
        <a:ext cx="1809977" cy="854884"/>
      </dsp:txXfrm>
    </dsp:sp>
    <dsp:sp modelId="{827B3B58-46E2-4C35-8E04-C39E7510C933}">
      <dsp:nvSpPr>
        <dsp:cNvPr id="0" name=""/>
        <dsp:cNvSpPr/>
      </dsp:nvSpPr>
      <dsp:spPr>
        <a:xfrm>
          <a:off x="1202311" y="396652"/>
          <a:ext cx="5044886" cy="5044886"/>
        </a:xfrm>
        <a:custGeom>
          <a:avLst/>
          <a:gdLst/>
          <a:ahLst/>
          <a:cxnLst/>
          <a:rect l="0" t="0" r="0" b="0"/>
          <a:pathLst>
            <a:path>
              <a:moveTo>
                <a:pt x="2851908" y="5023277"/>
              </a:moveTo>
              <a:arcTo wR="2522443" hR="2522443" stAng="4949698" swAng="831946"/>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EDFD592F-EBEC-4A45-A23B-C6969B6B1D42}">
      <dsp:nvSpPr>
        <dsp:cNvPr id="0" name=""/>
        <dsp:cNvSpPr/>
      </dsp:nvSpPr>
      <dsp:spPr>
        <a:xfrm>
          <a:off x="1887125" y="4674300"/>
          <a:ext cx="1359296" cy="883542"/>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Οδηγοί / Ξεναγοί</a:t>
          </a:r>
        </a:p>
      </dsp:txBody>
      <dsp:txXfrm>
        <a:off x="1930256" y="4717431"/>
        <a:ext cx="1273034" cy="797280"/>
      </dsp:txXfrm>
    </dsp:sp>
    <dsp:sp modelId="{071855E4-DF2C-4555-8D7F-B2408C416478}">
      <dsp:nvSpPr>
        <dsp:cNvPr id="0" name=""/>
        <dsp:cNvSpPr/>
      </dsp:nvSpPr>
      <dsp:spPr>
        <a:xfrm>
          <a:off x="1330871" y="422310"/>
          <a:ext cx="5044886" cy="5044886"/>
        </a:xfrm>
        <a:custGeom>
          <a:avLst/>
          <a:gdLst/>
          <a:ahLst/>
          <a:cxnLst/>
          <a:rect l="0" t="0" r="0" b="0"/>
          <a:pathLst>
            <a:path>
              <a:moveTo>
                <a:pt x="572200" y="4122216"/>
              </a:moveTo>
              <a:arcTo wR="2522443" hR="2522443" stAng="8438290" swAng="712507"/>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9A52FEC5-2E7A-44FF-AAFB-BC591D381C8F}">
      <dsp:nvSpPr>
        <dsp:cNvPr id="0" name=""/>
        <dsp:cNvSpPr/>
      </dsp:nvSpPr>
      <dsp:spPr>
        <a:xfrm>
          <a:off x="497917" y="3069486"/>
          <a:ext cx="1796922" cy="883542"/>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Εταιρείες Αθλημάτων Βουνού </a:t>
          </a:r>
        </a:p>
      </dsp:txBody>
      <dsp:txXfrm>
        <a:off x="541048" y="3112617"/>
        <a:ext cx="1710660" cy="797280"/>
      </dsp:txXfrm>
    </dsp:sp>
    <dsp:sp modelId="{076F9303-5B89-4ED9-9DF6-FCB069F83C1D}">
      <dsp:nvSpPr>
        <dsp:cNvPr id="0" name=""/>
        <dsp:cNvSpPr/>
      </dsp:nvSpPr>
      <dsp:spPr>
        <a:xfrm>
          <a:off x="1334685" y="466594"/>
          <a:ext cx="5044886" cy="5044886"/>
        </a:xfrm>
        <a:custGeom>
          <a:avLst/>
          <a:gdLst/>
          <a:ahLst/>
          <a:cxnLst/>
          <a:rect l="0" t="0" r="0" b="0"/>
          <a:pathLst>
            <a:path>
              <a:moveTo>
                <a:pt x="3043" y="2398559"/>
              </a:moveTo>
              <a:arcTo wR="2522443" hR="2522443" stAng="10968905" swAng="845401"/>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EE692C83-97B6-4F48-966F-8505087098EE}">
      <dsp:nvSpPr>
        <dsp:cNvPr id="0" name=""/>
        <dsp:cNvSpPr/>
      </dsp:nvSpPr>
      <dsp:spPr>
        <a:xfrm>
          <a:off x="838551" y="1179056"/>
          <a:ext cx="1782948" cy="883542"/>
        </a:xfrm>
        <a:prstGeom prst="roundRect">
          <a:avLst/>
        </a:prstGeom>
        <a:solidFill>
          <a:srgbClr val="FF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Καταλύματα, Εστίαση</a:t>
          </a:r>
        </a:p>
      </dsp:txBody>
      <dsp:txXfrm>
        <a:off x="881682" y="1222187"/>
        <a:ext cx="1696686" cy="797280"/>
      </dsp:txXfrm>
    </dsp:sp>
    <dsp:sp modelId="{DD0DAF27-6EFF-4771-A5FF-3BC1C80F8DE2}">
      <dsp:nvSpPr>
        <dsp:cNvPr id="0" name=""/>
        <dsp:cNvSpPr/>
      </dsp:nvSpPr>
      <dsp:spPr>
        <a:xfrm>
          <a:off x="1375652" y="406345"/>
          <a:ext cx="5044886" cy="5044886"/>
        </a:xfrm>
        <a:custGeom>
          <a:avLst/>
          <a:gdLst/>
          <a:ahLst/>
          <a:cxnLst/>
          <a:rect l="0" t="0" r="0" b="0"/>
          <a:pathLst>
            <a:path>
              <a:moveTo>
                <a:pt x="825350" y="656271"/>
              </a:moveTo>
              <a:arcTo wR="2522443" hR="2522443" stAng="13663001" swAng="688499"/>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FEB21-6F5A-4DE6-BC11-B2C9FF4FE4BC}">
      <dsp:nvSpPr>
        <dsp:cNvPr id="0" name=""/>
        <dsp:cNvSpPr/>
      </dsp:nvSpPr>
      <dsp:spPr>
        <a:xfrm>
          <a:off x="3469121" y="41383"/>
          <a:ext cx="1770536" cy="765265"/>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Παραγωγοί, Υλοτόμοι </a:t>
          </a:r>
        </a:p>
      </dsp:txBody>
      <dsp:txXfrm>
        <a:off x="3506478" y="78740"/>
        <a:ext cx="1695822" cy="690551"/>
      </dsp:txXfrm>
    </dsp:sp>
    <dsp:sp modelId="{AD95740A-3737-4AB6-AF42-4528256BE283}">
      <dsp:nvSpPr>
        <dsp:cNvPr id="0" name=""/>
        <dsp:cNvSpPr/>
      </dsp:nvSpPr>
      <dsp:spPr>
        <a:xfrm>
          <a:off x="2314121" y="512995"/>
          <a:ext cx="4587382" cy="4587382"/>
        </a:xfrm>
        <a:custGeom>
          <a:avLst/>
          <a:gdLst/>
          <a:ahLst/>
          <a:cxnLst/>
          <a:rect l="0" t="0" r="0" b="0"/>
          <a:pathLst>
            <a:path>
              <a:moveTo>
                <a:pt x="3117892" y="153197"/>
              </a:moveTo>
              <a:arcTo wR="2293691" hR="2293691" stAng="17463557" swAng="925143"/>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66DAEC8F-82BE-4126-9FCC-D22D0B983394}">
      <dsp:nvSpPr>
        <dsp:cNvPr id="0" name=""/>
        <dsp:cNvSpPr/>
      </dsp:nvSpPr>
      <dsp:spPr>
        <a:xfrm>
          <a:off x="5587271" y="1090076"/>
          <a:ext cx="1469036" cy="478167"/>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Σφαγείο </a:t>
          </a:r>
        </a:p>
      </dsp:txBody>
      <dsp:txXfrm>
        <a:off x="5610613" y="1113418"/>
        <a:ext cx="1422352" cy="431483"/>
      </dsp:txXfrm>
    </dsp:sp>
    <dsp:sp modelId="{8C1DD5AB-06C3-4AAE-B63A-C60C00BC550E}">
      <dsp:nvSpPr>
        <dsp:cNvPr id="0" name=""/>
        <dsp:cNvSpPr/>
      </dsp:nvSpPr>
      <dsp:spPr>
        <a:xfrm>
          <a:off x="2235627" y="496543"/>
          <a:ext cx="4587382" cy="4587382"/>
        </a:xfrm>
        <a:custGeom>
          <a:avLst/>
          <a:gdLst/>
          <a:ahLst/>
          <a:cxnLst/>
          <a:rect l="0" t="0" r="0" b="0"/>
          <a:pathLst>
            <a:path>
              <a:moveTo>
                <a:pt x="4327104" y="1232442"/>
              </a:moveTo>
              <a:arcTo wR="2293691" hR="2293691" stAng="19946383" swAng="843392"/>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7180C07-F241-4FFD-8DA4-5F09DA01E799}">
      <dsp:nvSpPr>
        <dsp:cNvPr id="0" name=""/>
        <dsp:cNvSpPr/>
      </dsp:nvSpPr>
      <dsp:spPr>
        <a:xfrm>
          <a:off x="5907959" y="2436491"/>
          <a:ext cx="1779852" cy="1083060"/>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Επεξεργασία / Συσκευασία Κρέατος και Αυγών</a:t>
          </a:r>
        </a:p>
      </dsp:txBody>
      <dsp:txXfrm>
        <a:off x="5960830" y="2489362"/>
        <a:ext cx="1674110" cy="977318"/>
      </dsp:txXfrm>
    </dsp:sp>
    <dsp:sp modelId="{AAFCF612-25A6-443D-97A3-651ADAEB4E4C}">
      <dsp:nvSpPr>
        <dsp:cNvPr id="0" name=""/>
        <dsp:cNvSpPr/>
      </dsp:nvSpPr>
      <dsp:spPr>
        <a:xfrm>
          <a:off x="2882313" y="-508327"/>
          <a:ext cx="4587382" cy="4587382"/>
        </a:xfrm>
        <a:custGeom>
          <a:avLst/>
          <a:gdLst/>
          <a:ahLst/>
          <a:cxnLst/>
          <a:rect l="0" t="0" r="0" b="0"/>
          <a:pathLst>
            <a:path>
              <a:moveTo>
                <a:pt x="3628913" y="4158685"/>
              </a:moveTo>
              <a:arcTo wR="2293691" hR="2293691" stAng="3263979" swAng="964905"/>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B8D90C9-BDAF-4314-8115-12084496AB8C}">
      <dsp:nvSpPr>
        <dsp:cNvPr id="0" name=""/>
        <dsp:cNvSpPr/>
      </dsp:nvSpPr>
      <dsp:spPr>
        <a:xfrm>
          <a:off x="3954690" y="4008600"/>
          <a:ext cx="1955570" cy="1025154"/>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Μονάδα ξύλου, πολτού ή καυσόξυλου</a:t>
          </a:r>
        </a:p>
      </dsp:txBody>
      <dsp:txXfrm>
        <a:off x="4004734" y="4058644"/>
        <a:ext cx="1855482" cy="925066"/>
      </dsp:txXfrm>
    </dsp:sp>
    <dsp:sp modelId="{827B3B58-46E2-4C35-8E04-C39E7510C933}">
      <dsp:nvSpPr>
        <dsp:cNvPr id="0" name=""/>
        <dsp:cNvSpPr/>
      </dsp:nvSpPr>
      <dsp:spPr>
        <a:xfrm>
          <a:off x="1446775" y="-8453"/>
          <a:ext cx="4587382" cy="4587382"/>
        </a:xfrm>
        <a:custGeom>
          <a:avLst/>
          <a:gdLst/>
          <a:ahLst/>
          <a:cxnLst/>
          <a:rect l="0" t="0" r="0" b="0"/>
          <a:pathLst>
            <a:path>
              <a:moveTo>
                <a:pt x="2262275" y="4587167"/>
              </a:moveTo>
              <a:arcTo wR="2293691" hR="2293691" stAng="5447087" swAng="1128715"/>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9A52FEC5-2E7A-44FF-AAFB-BC591D381C8F}">
      <dsp:nvSpPr>
        <dsp:cNvPr id="0" name=""/>
        <dsp:cNvSpPr/>
      </dsp:nvSpPr>
      <dsp:spPr>
        <a:xfrm>
          <a:off x="1619112" y="3377779"/>
          <a:ext cx="1497763" cy="973546"/>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Marketing – </a:t>
          </a: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Δίκτυο Διανομής</a:t>
          </a:r>
        </a:p>
      </dsp:txBody>
      <dsp:txXfrm>
        <a:off x="1666637" y="3425304"/>
        <a:ext cx="1402713" cy="878496"/>
      </dsp:txXfrm>
    </dsp:sp>
    <dsp:sp modelId="{076F9303-5B89-4ED9-9DF6-FCB069F83C1D}">
      <dsp:nvSpPr>
        <dsp:cNvPr id="0" name=""/>
        <dsp:cNvSpPr/>
      </dsp:nvSpPr>
      <dsp:spPr>
        <a:xfrm>
          <a:off x="2060697" y="424016"/>
          <a:ext cx="4587382" cy="4587382"/>
        </a:xfrm>
        <a:custGeom>
          <a:avLst/>
          <a:gdLst/>
          <a:ahLst/>
          <a:cxnLst/>
          <a:rect l="0" t="0" r="0" b="0"/>
          <a:pathLst>
            <a:path>
              <a:moveTo>
                <a:pt x="35752" y="2697093"/>
              </a:moveTo>
              <a:arcTo wR="2293691" hR="2293691" stAng="10192226" swAng="1215548"/>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13967143-0CA5-429E-B603-E2EF69079D92}">
      <dsp:nvSpPr>
        <dsp:cNvPr id="0" name=""/>
        <dsp:cNvSpPr/>
      </dsp:nvSpPr>
      <dsp:spPr>
        <a:xfrm>
          <a:off x="1434318" y="1084088"/>
          <a:ext cx="1867351" cy="973546"/>
        </a:xfrm>
        <a:prstGeom prst="roundRect">
          <a:avLst/>
        </a:prstGeom>
        <a:solidFill>
          <a:srgbClr val="00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Αγορές, Επιχειρήσεις, Νοικοκυριά</a:t>
          </a:r>
        </a:p>
      </dsp:txBody>
      <dsp:txXfrm>
        <a:off x="1481843" y="1131613"/>
        <a:ext cx="1772301" cy="878496"/>
      </dsp:txXfrm>
    </dsp:sp>
    <dsp:sp modelId="{62D0B700-7429-454C-ACC3-677052CDABBD}">
      <dsp:nvSpPr>
        <dsp:cNvPr id="0" name=""/>
        <dsp:cNvSpPr/>
      </dsp:nvSpPr>
      <dsp:spPr>
        <a:xfrm>
          <a:off x="2060697" y="424016"/>
          <a:ext cx="4587382" cy="4587382"/>
        </a:xfrm>
        <a:custGeom>
          <a:avLst/>
          <a:gdLst/>
          <a:ahLst/>
          <a:cxnLst/>
          <a:rect l="0" t="0" r="0" b="0"/>
          <a:pathLst>
            <a:path>
              <a:moveTo>
                <a:pt x="812160" y="542666"/>
              </a:moveTo>
              <a:arcTo wR="2293691" hR="2293691" stAng="13785939" swAng="790892"/>
            </a:path>
          </a:pathLst>
        </a:custGeom>
        <a:noFill/>
        <a:ln w="254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6B32F-F035-4E77-BCB3-45C85B96F8D8}">
      <dsp:nvSpPr>
        <dsp:cNvPr id="0" name=""/>
        <dsp:cNvSpPr/>
      </dsp:nvSpPr>
      <dsp:spPr>
        <a:xfrm>
          <a:off x="1966863" y="1009813"/>
          <a:ext cx="2515675" cy="251567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GR" sz="1800" kern="1200" dirty="0"/>
            <a:t>Ηγετική (συντονιστική) ομάδα </a:t>
          </a:r>
        </a:p>
      </dsp:txBody>
      <dsp:txXfrm>
        <a:off x="2335275" y="1378225"/>
        <a:ext cx="1778851" cy="1778851"/>
      </dsp:txXfrm>
    </dsp:sp>
    <dsp:sp modelId="{A24B31A1-977B-4BF9-B64F-1FF8F57F61F5}">
      <dsp:nvSpPr>
        <dsp:cNvPr id="0" name=""/>
        <dsp:cNvSpPr/>
      </dsp:nvSpPr>
      <dsp:spPr>
        <a:xfrm>
          <a:off x="2243877" y="449"/>
          <a:ext cx="1961648" cy="12578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Επιχειρηματικές Οργανώσεις</a:t>
          </a:r>
        </a:p>
      </dsp:txBody>
      <dsp:txXfrm>
        <a:off x="2531154" y="184655"/>
        <a:ext cx="1387094" cy="889425"/>
      </dsp:txXfrm>
    </dsp:sp>
    <dsp:sp modelId="{A941897D-996C-423E-BEE0-45475645FE68}">
      <dsp:nvSpPr>
        <dsp:cNvPr id="0" name=""/>
        <dsp:cNvSpPr/>
      </dsp:nvSpPr>
      <dsp:spPr>
        <a:xfrm>
          <a:off x="4068704" y="1638732"/>
          <a:ext cx="1588561" cy="12578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Κοινωνικές Οργανώσεις</a:t>
          </a:r>
        </a:p>
      </dsp:txBody>
      <dsp:txXfrm>
        <a:off x="4301343" y="1822938"/>
        <a:ext cx="1123283" cy="889425"/>
      </dsp:txXfrm>
    </dsp:sp>
    <dsp:sp modelId="{83928BAE-5253-4A33-87E4-616AB3AB839E}">
      <dsp:nvSpPr>
        <dsp:cNvPr id="0" name=""/>
        <dsp:cNvSpPr/>
      </dsp:nvSpPr>
      <dsp:spPr>
        <a:xfrm>
          <a:off x="2233003" y="3277016"/>
          <a:ext cx="1983396" cy="12578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Επιχειρηματικές Οργανώσεις</a:t>
          </a:r>
        </a:p>
      </dsp:txBody>
      <dsp:txXfrm>
        <a:off x="2523465" y="3461222"/>
        <a:ext cx="1402472" cy="889425"/>
      </dsp:txXfrm>
    </dsp:sp>
    <dsp:sp modelId="{C4410680-26F3-44AE-835C-153D6C5EB23E}">
      <dsp:nvSpPr>
        <dsp:cNvPr id="0" name=""/>
        <dsp:cNvSpPr/>
      </dsp:nvSpPr>
      <dsp:spPr>
        <a:xfrm>
          <a:off x="832942" y="1638732"/>
          <a:ext cx="1506952" cy="12578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kern="1200" dirty="0"/>
            <a:t>Κοινωνικές Οργανώσεις</a:t>
          </a:r>
        </a:p>
      </dsp:txBody>
      <dsp:txXfrm>
        <a:off x="1053630" y="1822938"/>
        <a:ext cx="1065576" cy="8894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299"/>
          <a:ext cx="99872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299"/>
          <a:ext cx="2335571" cy="4704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1Α Γεωργία - Κτηνοτροφία</a:t>
          </a:r>
        </a:p>
      </dsp:txBody>
      <dsp:txXfrm>
        <a:off x="0" y="2299"/>
        <a:ext cx="2335571" cy="4704648"/>
      </dsp:txXfrm>
    </dsp:sp>
    <dsp:sp modelId="{574A7E49-F060-4BAD-BE1B-E8810A7F4EA6}">
      <dsp:nvSpPr>
        <dsp:cNvPr id="0" name=""/>
        <dsp:cNvSpPr/>
      </dsp:nvSpPr>
      <dsp:spPr>
        <a:xfrm>
          <a:off x="2478943" y="151157"/>
          <a:ext cx="7503145" cy="124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Επένδυση στην βελτίωση της ποιότητας και απόκτηση ταυτότητας (ΠΟΠ, ΠΓΕ, ιδιοτυπία, κ.λπ.) για προϊόντα πέραν του ακτινίδιου και του τυριού (π.χ. κρέατα, γαλακτοκομικά, κεράσια, σταφύλια, κάστανα, κ.λπ.) – Τομεακά: Οίνος, Μέλι</a:t>
          </a:r>
        </a:p>
      </dsp:txBody>
      <dsp:txXfrm>
        <a:off x="2478943" y="151157"/>
        <a:ext cx="7503145" cy="1248680"/>
      </dsp:txXfrm>
    </dsp:sp>
    <dsp:sp modelId="{EC60A7BB-FCD2-4E29-8D8F-138CC7996C4D}">
      <dsp:nvSpPr>
        <dsp:cNvPr id="0" name=""/>
        <dsp:cNvSpPr/>
      </dsp:nvSpPr>
      <dsp:spPr>
        <a:xfrm>
          <a:off x="2335571" y="1399837"/>
          <a:ext cx="76465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3A1DF-B287-4826-9D0B-66DB48261DDD}">
      <dsp:nvSpPr>
        <dsp:cNvPr id="0" name=""/>
        <dsp:cNvSpPr/>
      </dsp:nvSpPr>
      <dsp:spPr>
        <a:xfrm>
          <a:off x="2478943" y="1548695"/>
          <a:ext cx="7503145" cy="6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Εφαρμογή </a:t>
          </a:r>
          <a:r>
            <a:rPr lang="el-GR" sz="1800" b="0"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φιλο</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-περιβαλλοντικών καλλιεργητικών τεχνικών (χωρίς λιπάσματα, φυτοφάρμακα), Ευζωία</a:t>
          </a:r>
        </a:p>
      </dsp:txBody>
      <dsp:txXfrm>
        <a:off x="2478943" y="1548695"/>
        <a:ext cx="7503145" cy="643691"/>
      </dsp:txXfrm>
    </dsp:sp>
    <dsp:sp modelId="{007510F9-B8D6-43AE-9966-05F4EA1E03E4}">
      <dsp:nvSpPr>
        <dsp:cNvPr id="0" name=""/>
        <dsp:cNvSpPr/>
      </dsp:nvSpPr>
      <dsp:spPr>
        <a:xfrm>
          <a:off x="2335571" y="2192387"/>
          <a:ext cx="76465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478943" y="2341245"/>
          <a:ext cx="7503145" cy="906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Ανάπτυξη συνεργασιών στο τοπικό επίπεδο - Ενίσχυση της συμμετοχής των αγροτών σε οργανωτικά σχήματα προώθησης των προϊόντων</a:t>
          </a:r>
        </a:p>
      </dsp:txBody>
      <dsp:txXfrm>
        <a:off x="2478943" y="2341245"/>
        <a:ext cx="7503145" cy="906842"/>
      </dsp:txXfrm>
    </dsp:sp>
    <dsp:sp modelId="{7A910782-097F-4B8C-8A83-DC37134A01EE}">
      <dsp:nvSpPr>
        <dsp:cNvPr id="0" name=""/>
        <dsp:cNvSpPr/>
      </dsp:nvSpPr>
      <dsp:spPr>
        <a:xfrm>
          <a:off x="2335571" y="3248088"/>
          <a:ext cx="76465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438802" y="3392629"/>
          <a:ext cx="7503145" cy="1158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Ανάπτυξη συνεργασιών με σκοπό την διασύνδεση της έρευνας με την παραγωγή μέσω Επιχειρησιακών Ομάδων (Ε.Ο.) της Ευρωπαϊκής Σύμπραξης Καινοτομίας (ΕΣΚ) για την παραγωγικότητα και βιωσιμότητα της Γεωργίας</a:t>
          </a:r>
        </a:p>
      </dsp:txBody>
      <dsp:txXfrm>
        <a:off x="2438802" y="3392629"/>
        <a:ext cx="7503145" cy="1158323"/>
      </dsp:txXfrm>
    </dsp:sp>
    <dsp:sp modelId="{6C2FD63E-819C-4DF3-8053-E98C1B387F70}">
      <dsp:nvSpPr>
        <dsp:cNvPr id="0" name=""/>
        <dsp:cNvSpPr/>
      </dsp:nvSpPr>
      <dsp:spPr>
        <a:xfrm>
          <a:off x="2335571" y="4555270"/>
          <a:ext cx="764651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99750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1995019" cy="456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1Β Αλιεία</a:t>
          </a:r>
        </a:p>
      </dsp:txBody>
      <dsp:txXfrm>
        <a:off x="0" y="0"/>
        <a:ext cx="1995019" cy="4564304"/>
      </dsp:txXfrm>
    </dsp:sp>
    <dsp:sp modelId="{574A7E49-F060-4BAD-BE1B-E8810A7F4EA6}">
      <dsp:nvSpPr>
        <dsp:cNvPr id="0" name=""/>
        <dsp:cNvSpPr/>
      </dsp:nvSpPr>
      <dsp:spPr>
        <a:xfrm>
          <a:off x="2144645" y="49309"/>
          <a:ext cx="7830451" cy="98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Δημιουργία υποδομών για την τυποποίηση – συσκευασία, μεταποίηση και έλεγχο ποιότητας των αλιευμάτων και των οστρακοειδών, για την διακίνηση, εμπορία και εξαγωγή τους</a:t>
          </a:r>
        </a:p>
      </dsp:txBody>
      <dsp:txXfrm>
        <a:off x="2144645" y="49309"/>
        <a:ext cx="7830451" cy="986183"/>
      </dsp:txXfrm>
    </dsp:sp>
    <dsp:sp modelId="{EC60A7BB-FCD2-4E29-8D8F-138CC7996C4D}">
      <dsp:nvSpPr>
        <dsp:cNvPr id="0" name=""/>
        <dsp:cNvSpPr/>
      </dsp:nvSpPr>
      <dsp:spPr>
        <a:xfrm>
          <a:off x="1995019" y="1035493"/>
          <a:ext cx="79800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144645" y="1084802"/>
          <a:ext cx="7830451" cy="83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Εισαγωγή καινοτομιών, νέων τεχνολογιών, μεθόδων και πρακτικών, νέων ειδών</a:t>
          </a:r>
        </a:p>
      </dsp:txBody>
      <dsp:txXfrm>
        <a:off x="2144645" y="1084802"/>
        <a:ext cx="7830451" cy="837250"/>
      </dsp:txXfrm>
    </dsp:sp>
    <dsp:sp modelId="{7A910782-097F-4B8C-8A83-DC37134A01EE}">
      <dsp:nvSpPr>
        <dsp:cNvPr id="0" name=""/>
        <dsp:cNvSpPr/>
      </dsp:nvSpPr>
      <dsp:spPr>
        <a:xfrm>
          <a:off x="1995019" y="1922052"/>
          <a:ext cx="79800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104240" y="2014033"/>
          <a:ext cx="7830451" cy="78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Μείωση του περιβαλλοντικού αντικτύπου των δραστηριοτήτων υδατοκαλλιέργειας</a:t>
          </a:r>
        </a:p>
      </dsp:txBody>
      <dsp:txXfrm>
        <a:off x="2104240" y="2014033"/>
        <a:ext cx="7830451" cy="789588"/>
      </dsp:txXfrm>
    </dsp:sp>
    <dsp:sp modelId="{6C2FD63E-819C-4DF3-8053-E98C1B387F70}">
      <dsp:nvSpPr>
        <dsp:cNvPr id="0" name=""/>
        <dsp:cNvSpPr/>
      </dsp:nvSpPr>
      <dsp:spPr>
        <a:xfrm>
          <a:off x="1995019" y="2760949"/>
          <a:ext cx="79800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144645" y="2810259"/>
          <a:ext cx="7830451" cy="665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Εφαρμογή της ιχνηλασιμότητας των προϊόντων </a:t>
          </a:r>
        </a:p>
      </dsp:txBody>
      <dsp:txXfrm>
        <a:off x="2144645" y="2810259"/>
        <a:ext cx="7830451" cy="665861"/>
      </dsp:txXfrm>
    </dsp:sp>
    <dsp:sp modelId="{736CAE44-1764-4D75-834E-8C9BF7BDCF21}">
      <dsp:nvSpPr>
        <dsp:cNvPr id="0" name=""/>
        <dsp:cNvSpPr/>
      </dsp:nvSpPr>
      <dsp:spPr>
        <a:xfrm>
          <a:off x="1995019" y="3476120"/>
          <a:ext cx="79800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C000FD-EFA0-4311-B833-5FCF5B3EF4BD}">
      <dsp:nvSpPr>
        <dsp:cNvPr id="0" name=""/>
        <dsp:cNvSpPr/>
      </dsp:nvSpPr>
      <dsp:spPr>
        <a:xfrm>
          <a:off x="2144645" y="3525429"/>
          <a:ext cx="7830451" cy="98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Σύνδεση των αλιευτικών δραστηριοτήτων με τον κλάδο του τουρισμού (ενάλιος, αλιευτικός, καταδυτικός τουρισμός</a:t>
          </a:r>
        </a:p>
      </dsp:txBody>
      <dsp:txXfrm>
        <a:off x="2144645" y="3525429"/>
        <a:ext cx="7830451" cy="986183"/>
      </dsp:txXfrm>
    </dsp:sp>
    <dsp:sp modelId="{BE51E18F-260C-4DD9-B07E-22E2D483B824}">
      <dsp:nvSpPr>
        <dsp:cNvPr id="0" name=""/>
        <dsp:cNvSpPr/>
      </dsp:nvSpPr>
      <dsp:spPr>
        <a:xfrm>
          <a:off x="1995019" y="4511613"/>
          <a:ext cx="79800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228"/>
          <a:ext cx="101016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228"/>
          <a:ext cx="2342583" cy="455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1Γ Βελτίωση Διαχείρισης των Δασών</a:t>
          </a:r>
        </a:p>
      </dsp:txBody>
      <dsp:txXfrm>
        <a:off x="0" y="2228"/>
        <a:ext cx="2342583" cy="4559846"/>
      </dsp:txXfrm>
    </dsp:sp>
    <dsp:sp modelId="{574A7E49-F060-4BAD-BE1B-E8810A7F4EA6}">
      <dsp:nvSpPr>
        <dsp:cNvPr id="0" name=""/>
        <dsp:cNvSpPr/>
      </dsp:nvSpPr>
      <dsp:spPr>
        <a:xfrm>
          <a:off x="2485082" y="50042"/>
          <a:ext cx="7457432" cy="60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Ανόρθωση των δασικών συμπλεγμάτων</a:t>
          </a:r>
        </a:p>
      </dsp:txBody>
      <dsp:txXfrm>
        <a:off x="2485082" y="50042"/>
        <a:ext cx="7457432" cy="608182"/>
      </dsp:txXfrm>
    </dsp:sp>
    <dsp:sp modelId="{EC60A7BB-FCD2-4E29-8D8F-138CC7996C4D}">
      <dsp:nvSpPr>
        <dsp:cNvPr id="0" name=""/>
        <dsp:cNvSpPr/>
      </dsp:nvSpPr>
      <dsp:spPr>
        <a:xfrm>
          <a:off x="2342583" y="658224"/>
          <a:ext cx="75999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485082" y="706038"/>
          <a:ext cx="7457432" cy="167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Δημιουργία και βελτίωση προστατευτικής υποδομής (διάνοιξη </a:t>
          </a:r>
          <a:r>
            <a:rPr lang="el-GR" sz="1800" b="0"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δασοδρόμων</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βελτίωση – συντήρηση δασικού αντιπυρικού δικτύου, κατασκευή τεχνικών έργων σε δασικούς οδούς, κατασκευή – συντήρηση </a:t>
          </a:r>
          <a:r>
            <a:rPr lang="el-GR" sz="1800" b="0"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υδατοδεξαμενών</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αντιπυρική προστασία, δημιουργία συστημάτων επιτήρησης)</a:t>
          </a:r>
        </a:p>
      </dsp:txBody>
      <dsp:txXfrm>
        <a:off x="2485082" y="706038"/>
        <a:ext cx="7457432" cy="1679900"/>
      </dsp:txXfrm>
    </dsp:sp>
    <dsp:sp modelId="{7A910782-097F-4B8C-8A83-DC37134A01EE}">
      <dsp:nvSpPr>
        <dsp:cNvPr id="0" name=""/>
        <dsp:cNvSpPr/>
      </dsp:nvSpPr>
      <dsp:spPr>
        <a:xfrm>
          <a:off x="2342583" y="2385938"/>
          <a:ext cx="75999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400216" y="2547865"/>
          <a:ext cx="7457432" cy="8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Αύξηση της παραγωγής και βελτίωση της ποιότητας των παραγόμενων δασοκομικών προϊόντων</a:t>
          </a:r>
        </a:p>
      </dsp:txBody>
      <dsp:txXfrm>
        <a:off x="2400216" y="2547865"/>
        <a:ext cx="7457432" cy="837650"/>
      </dsp:txXfrm>
    </dsp:sp>
    <dsp:sp modelId="{6C2FD63E-819C-4DF3-8053-E98C1B387F70}">
      <dsp:nvSpPr>
        <dsp:cNvPr id="0" name=""/>
        <dsp:cNvSpPr/>
      </dsp:nvSpPr>
      <dsp:spPr>
        <a:xfrm>
          <a:off x="2342583" y="3271403"/>
          <a:ext cx="75999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399769" y="3306402"/>
          <a:ext cx="7616425" cy="64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σε δασοκομικές τεχνολογίες και στη μεταποίηση, τη διακίνηση και την εμπορία δασικών προϊόντων </a:t>
          </a:r>
        </a:p>
      </dsp:txBody>
      <dsp:txXfrm>
        <a:off x="2399769" y="3306402"/>
        <a:ext cx="7616425" cy="645668"/>
      </dsp:txXfrm>
    </dsp:sp>
    <dsp:sp modelId="{736CAE44-1764-4D75-834E-8C9BF7BDCF21}">
      <dsp:nvSpPr>
        <dsp:cNvPr id="0" name=""/>
        <dsp:cNvSpPr/>
      </dsp:nvSpPr>
      <dsp:spPr>
        <a:xfrm>
          <a:off x="2342583" y="3964885"/>
          <a:ext cx="75999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AA97B1-136E-4C2D-B8A2-48E9F92AA6F2}">
      <dsp:nvSpPr>
        <dsp:cNvPr id="0" name=""/>
        <dsp:cNvSpPr/>
      </dsp:nvSpPr>
      <dsp:spPr>
        <a:xfrm>
          <a:off x="2448541" y="4003088"/>
          <a:ext cx="7457432" cy="498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Προστασία βιοποικιλότητας</a:t>
          </a:r>
        </a:p>
      </dsp:txBody>
      <dsp:txXfrm>
        <a:off x="2448541" y="4003088"/>
        <a:ext cx="7457432" cy="498497"/>
      </dsp:txXfrm>
    </dsp:sp>
    <dsp:sp modelId="{C66C1EA2-7D99-4869-963A-C9F98C9297FE}">
      <dsp:nvSpPr>
        <dsp:cNvPr id="0" name=""/>
        <dsp:cNvSpPr/>
      </dsp:nvSpPr>
      <dsp:spPr>
        <a:xfrm>
          <a:off x="2342583" y="4511196"/>
          <a:ext cx="75999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0B73B-3A59-453F-8653-0E28E2CEF9F6}">
      <dsp:nvSpPr>
        <dsp:cNvPr id="0" name=""/>
        <dsp:cNvSpPr/>
      </dsp:nvSpPr>
      <dsp:spPr>
        <a:xfrm>
          <a:off x="0" y="0"/>
          <a:ext cx="103378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606FA-771D-42CA-AE1E-29BA4B89221A}">
      <dsp:nvSpPr>
        <dsp:cNvPr id="0" name=""/>
        <dsp:cNvSpPr/>
      </dsp:nvSpPr>
      <dsp:spPr>
        <a:xfrm>
          <a:off x="0" y="0"/>
          <a:ext cx="2569419" cy="472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Δευτερογενής</a:t>
          </a:r>
        </a:p>
      </dsp:txBody>
      <dsp:txXfrm>
        <a:off x="0" y="0"/>
        <a:ext cx="2569419" cy="4726433"/>
      </dsp:txXfrm>
    </dsp:sp>
    <dsp:sp modelId="{E2ABD7A3-D0BE-41C1-AE16-E76E16A57AD9}">
      <dsp:nvSpPr>
        <dsp:cNvPr id="0" name=""/>
        <dsp:cNvSpPr/>
      </dsp:nvSpPr>
      <dsp:spPr>
        <a:xfrm>
          <a:off x="2714946" y="52330"/>
          <a:ext cx="7615954" cy="46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noProof="0" dirty="0" err="1">
              <a:solidFill>
                <a:schemeClr val="tx1"/>
              </a:solidFill>
              <a:latin typeface="Segoe UI" panose="020B0502040204020203" pitchFamily="34" charset="0"/>
              <a:ea typeface="Segoe UI" panose="020B0502040204020203" pitchFamily="34" charset="0"/>
              <a:cs typeface="Segoe UI" panose="020B0502040204020203" pitchFamily="34" charset="0"/>
            </a:rPr>
            <a:t>Ψηφιοποίηση</a:t>
          </a: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 επιχειρησιακού περιβάλλοντος των επιχειρήσεων</a:t>
          </a:r>
        </a:p>
      </dsp:txBody>
      <dsp:txXfrm>
        <a:off x="2714946" y="52330"/>
        <a:ext cx="7615954" cy="461027"/>
      </dsp:txXfrm>
    </dsp:sp>
    <dsp:sp modelId="{0C714561-8F5C-4F38-9937-4438D153D8F6}">
      <dsp:nvSpPr>
        <dsp:cNvPr id="0" name=""/>
        <dsp:cNvSpPr/>
      </dsp:nvSpPr>
      <dsp:spPr>
        <a:xfrm>
          <a:off x="2569419" y="513357"/>
          <a:ext cx="776148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35239-CFEA-405E-96D4-AF30BF6A3B76}">
      <dsp:nvSpPr>
        <dsp:cNvPr id="0" name=""/>
        <dsp:cNvSpPr/>
      </dsp:nvSpPr>
      <dsp:spPr>
        <a:xfrm>
          <a:off x="2714946" y="565687"/>
          <a:ext cx="7615954" cy="104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για εισαγωγή καινοτομιών στην παραγωγή προϊόντων ή στις </a:t>
          </a:r>
          <a:r>
            <a:rPr lang="el-GR" sz="1800" b="0" kern="1200" noProof="0" dirty="0" err="1">
              <a:solidFill>
                <a:schemeClr val="tx1"/>
              </a:solidFill>
              <a:latin typeface="Segoe UI" panose="020B0502040204020203" pitchFamily="34" charset="0"/>
              <a:ea typeface="Segoe UI" panose="020B0502040204020203" pitchFamily="34" charset="0"/>
              <a:cs typeface="Segoe UI" panose="020B0502040204020203" pitchFamily="34" charset="0"/>
            </a:rPr>
            <a:t>οργανωσιακές</a:t>
          </a: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 διαδικασίες (διοίκηση, μάρκετινγκ, σχεδιασμός), </a:t>
          </a:r>
        </a:p>
      </dsp:txBody>
      <dsp:txXfrm>
        <a:off x="2714946" y="565687"/>
        <a:ext cx="7615954" cy="1046600"/>
      </dsp:txXfrm>
    </dsp:sp>
    <dsp:sp modelId="{8B78EBBD-02A5-446F-92CA-249E26468337}">
      <dsp:nvSpPr>
        <dsp:cNvPr id="0" name=""/>
        <dsp:cNvSpPr/>
      </dsp:nvSpPr>
      <dsp:spPr>
        <a:xfrm>
          <a:off x="2569419" y="1612288"/>
          <a:ext cx="776148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15773C-A817-413A-A899-30BF283E414E}">
      <dsp:nvSpPr>
        <dsp:cNvPr id="0" name=""/>
        <dsp:cNvSpPr/>
      </dsp:nvSpPr>
      <dsp:spPr>
        <a:xfrm>
          <a:off x="2714946" y="1664618"/>
          <a:ext cx="7615954" cy="104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στην μεταποίηση προϊόντων τοπικής παραγωγής, με έμφαση στην ποιότητα και την συσκευασία – συμμετοχή ομάδων παραγωγών</a:t>
          </a:r>
        </a:p>
      </dsp:txBody>
      <dsp:txXfrm>
        <a:off x="2714946" y="1664618"/>
        <a:ext cx="7615954" cy="1046600"/>
      </dsp:txXfrm>
    </dsp:sp>
    <dsp:sp modelId="{140935E4-52F4-4454-8ABB-A9966F1F57E3}">
      <dsp:nvSpPr>
        <dsp:cNvPr id="0" name=""/>
        <dsp:cNvSpPr/>
      </dsp:nvSpPr>
      <dsp:spPr>
        <a:xfrm>
          <a:off x="2569419" y="2711218"/>
          <a:ext cx="776148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D2DF89-F485-4DC6-88A6-AFC1CF3A4875}">
      <dsp:nvSpPr>
        <dsp:cNvPr id="0" name=""/>
        <dsp:cNvSpPr/>
      </dsp:nvSpPr>
      <dsp:spPr>
        <a:xfrm>
          <a:off x="2714946" y="2763548"/>
          <a:ext cx="7615954" cy="104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ποτοποιία (αναδυόμενος κλάδος στην περιοχή, με ισχυρές τάσεις αύξησης τόσο στον αριθμό των μονάδων όσο και στον κύκλο εργασιών) </a:t>
          </a:r>
        </a:p>
      </dsp:txBody>
      <dsp:txXfrm>
        <a:off x="2714946" y="2763548"/>
        <a:ext cx="7615954" cy="1046600"/>
      </dsp:txXfrm>
    </dsp:sp>
    <dsp:sp modelId="{1D293FF0-4939-48D0-B125-46964438FFD8}">
      <dsp:nvSpPr>
        <dsp:cNvPr id="0" name=""/>
        <dsp:cNvSpPr/>
      </dsp:nvSpPr>
      <dsp:spPr>
        <a:xfrm>
          <a:off x="2569419" y="3810149"/>
          <a:ext cx="776148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F9EA9-3614-41A1-ACA9-6AA3C143B37E}">
      <dsp:nvSpPr>
        <dsp:cNvPr id="0" name=""/>
        <dsp:cNvSpPr/>
      </dsp:nvSpPr>
      <dsp:spPr>
        <a:xfrm>
          <a:off x="2714946" y="3862479"/>
          <a:ext cx="7615954" cy="808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noProof="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στον κλάδο παροχής ηλεκτρικού ρεύματος, φυσικού αερίου, ατμού και κλιματισμού</a:t>
          </a:r>
        </a:p>
      </dsp:txBody>
      <dsp:txXfrm>
        <a:off x="2714946" y="3862479"/>
        <a:ext cx="7615954" cy="808509"/>
      </dsp:txXfrm>
    </dsp:sp>
    <dsp:sp modelId="{1E334A23-6949-4E69-A321-6EC2BFDA65D4}">
      <dsp:nvSpPr>
        <dsp:cNvPr id="0" name=""/>
        <dsp:cNvSpPr/>
      </dsp:nvSpPr>
      <dsp:spPr>
        <a:xfrm>
          <a:off x="2569419" y="4670988"/>
          <a:ext cx="776148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179091" y="721478"/>
          <a:ext cx="11321130" cy="40389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668309" y="1070953"/>
          <a:ext cx="4658425"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[S]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kern="1200"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Γεωοικονομική θέση σε σχέση με τις χώρες της Βαλκανικής και της Ευρώπης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Εγγύτητα με Θεσσαλονίκη, κέντρο οικονομικής δραστηριότητας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Σύνδεση με σύγχρονους αυτοκινητόδρομους (ΠΑΘΕ, Εγνατία, Ευρωπαϊκοί διάδρομοι)</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Εξαιρετικά ισχυρό προφίλ φυσικού και ιστορικού – πολιτισμικού δυναμικού</a:t>
          </a:r>
        </a:p>
      </dsp:txBody>
      <dsp:txXfrm>
        <a:off x="668309" y="1070953"/>
        <a:ext cx="4658425" cy="3595248"/>
      </dsp:txXfrm>
    </dsp:sp>
    <dsp:sp modelId="{49441419-C080-44E8-9C4C-1067B922005E}">
      <dsp:nvSpPr>
        <dsp:cNvPr id="0" name=""/>
        <dsp:cNvSpPr/>
      </dsp:nvSpPr>
      <dsp:spPr>
        <a:xfrm>
          <a:off x="5839637" y="1047423"/>
          <a:ext cx="5791239" cy="3560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[W]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kern="120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Καθυστέρηση στην υιοθέτηση νέων τεχνολογιών και ενσωμάτωσή τους στις παραγωγικές δραστηριότητες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Περιβαλλοντικές επιπτώσεις των καλλιεργητικών τεχνικών (λιπάσματα, φυτοφάρμακα στα σιτηρά)</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Η μεγάλη μάζα των αγροτών δεν εντάσσεται στα οργανωτικά σχήματα στο χώρο της εμπορίας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Περιορισμένος αριθμός μεταποιητικών μονάδων και εμπορίας των παραγόμενων προϊόντων</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Χαμηλός βαθμός παροχής υπηρεσιών συμβουλευτικής και τεχνικής στήριξης των παραγωγών.  </a:t>
          </a:r>
        </a:p>
      </dsp:txBody>
      <dsp:txXfrm>
        <a:off x="5839637" y="1047423"/>
        <a:ext cx="5791239" cy="3560005"/>
      </dsp:txXfrm>
    </dsp:sp>
    <dsp:sp modelId="{3E825285-0841-4E8A-A57B-A5EAB3E9D451}">
      <dsp:nvSpPr>
        <dsp:cNvPr id="0" name=""/>
        <dsp:cNvSpPr/>
      </dsp:nvSpPr>
      <dsp:spPr>
        <a:xfrm>
          <a:off x="692512" y="159942"/>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470830"/>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5462265" y="1090295"/>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05959" cy="4773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Τουριστικός κλάδος</a:t>
          </a:r>
        </a:p>
      </dsp:txBody>
      <dsp:txXfrm>
        <a:off x="0" y="0"/>
        <a:ext cx="2605959" cy="4773231"/>
      </dsp:txXfrm>
    </dsp:sp>
    <dsp:sp modelId="{574A7E49-F060-4BAD-BE1B-E8810A7F4EA6}">
      <dsp:nvSpPr>
        <dsp:cNvPr id="0" name=""/>
        <dsp:cNvSpPr/>
      </dsp:nvSpPr>
      <dsp:spPr>
        <a:xfrm>
          <a:off x="2746689" y="36766"/>
          <a:ext cx="7364860" cy="467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τουριστικών καταλυμάτων</a:t>
          </a:r>
        </a:p>
      </dsp:txBody>
      <dsp:txXfrm>
        <a:off x="2746689" y="36766"/>
        <a:ext cx="7364860" cy="467662"/>
      </dsp:txXfrm>
    </dsp:sp>
    <dsp:sp modelId="{EC60A7BB-FCD2-4E29-8D8F-138CC7996C4D}">
      <dsp:nvSpPr>
        <dsp:cNvPr id="0" name=""/>
        <dsp:cNvSpPr/>
      </dsp:nvSpPr>
      <dsp:spPr>
        <a:xfrm>
          <a:off x="2605959" y="504428"/>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746689" y="541195"/>
          <a:ext cx="7364860" cy="691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Σύνδεση των τουριστικών επιχειρήσεων με τις επιχειρήσεις του </a:t>
          </a:r>
          <a:r>
            <a:rPr lang="el-GR" sz="1800" b="0"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αγροδιατροφικού</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τομέα με Κοινό Σήμα Ποιότητας </a:t>
          </a:r>
        </a:p>
      </dsp:txBody>
      <dsp:txXfrm>
        <a:off x="2746689" y="541195"/>
        <a:ext cx="7364860" cy="691488"/>
      </dsp:txXfrm>
    </dsp:sp>
    <dsp:sp modelId="{7A910782-097F-4B8C-8A83-DC37134A01EE}">
      <dsp:nvSpPr>
        <dsp:cNvPr id="0" name=""/>
        <dsp:cNvSpPr/>
      </dsp:nvSpPr>
      <dsp:spPr>
        <a:xfrm>
          <a:off x="2605959" y="1232683"/>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745216" y="1340696"/>
          <a:ext cx="7364860" cy="82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για την ανάπτυξη του Ορεινού Τουρισμού, σύμφωνα με τις επιτρεπόμενες δράσεις του ΠΔ 601/2021 </a:t>
          </a:r>
        </a:p>
      </dsp:txBody>
      <dsp:txXfrm>
        <a:off x="2745216" y="1340696"/>
        <a:ext cx="7364860" cy="824083"/>
      </dsp:txXfrm>
    </dsp:sp>
    <dsp:sp modelId="{6C2FD63E-819C-4DF3-8053-E98C1B387F70}">
      <dsp:nvSpPr>
        <dsp:cNvPr id="0" name=""/>
        <dsp:cNvSpPr/>
      </dsp:nvSpPr>
      <dsp:spPr>
        <a:xfrm>
          <a:off x="2605959" y="2093533"/>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746689" y="2130300"/>
          <a:ext cx="7364860" cy="496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Επενδύσεις σε Διακρατικές Συνεργασίες και Δικτύωση</a:t>
          </a:r>
        </a:p>
      </dsp:txBody>
      <dsp:txXfrm>
        <a:off x="2746689" y="2130300"/>
        <a:ext cx="7364860" cy="496486"/>
      </dsp:txXfrm>
    </dsp:sp>
    <dsp:sp modelId="{736CAE44-1764-4D75-834E-8C9BF7BDCF21}">
      <dsp:nvSpPr>
        <dsp:cNvPr id="0" name=""/>
        <dsp:cNvSpPr/>
      </dsp:nvSpPr>
      <dsp:spPr>
        <a:xfrm>
          <a:off x="2605959" y="2626787"/>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E1FBDD-F93E-4728-99AD-680D054A43C8}">
      <dsp:nvSpPr>
        <dsp:cNvPr id="0" name=""/>
        <dsp:cNvSpPr/>
      </dsp:nvSpPr>
      <dsp:spPr>
        <a:xfrm>
          <a:off x="2746689" y="2663553"/>
          <a:ext cx="7364860" cy="735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Ανάδειξη νέων μορφών τουρισμού (π.χ. σύνδεση με τις αλιευτικές δραστηριότητες)</a:t>
          </a:r>
        </a:p>
      </dsp:txBody>
      <dsp:txXfrm>
        <a:off x="2746689" y="2663553"/>
        <a:ext cx="7364860" cy="735329"/>
      </dsp:txXfrm>
    </dsp:sp>
    <dsp:sp modelId="{2B7433B1-3F06-4264-A940-7746935A1039}">
      <dsp:nvSpPr>
        <dsp:cNvPr id="0" name=""/>
        <dsp:cNvSpPr/>
      </dsp:nvSpPr>
      <dsp:spPr>
        <a:xfrm>
          <a:off x="2605959" y="3398883"/>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7198E-24A2-4AFC-A406-4AC374AC9D58}">
      <dsp:nvSpPr>
        <dsp:cNvPr id="0" name=""/>
        <dsp:cNvSpPr/>
      </dsp:nvSpPr>
      <dsp:spPr>
        <a:xfrm>
          <a:off x="2746689" y="3435649"/>
          <a:ext cx="7364860" cy="735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Ενίσχυση ανθρώπινου δυναμικού για απόκτηση  πιστοποίησης επαγγελματικών γνώσεων / δεξιοτήτων</a:t>
          </a:r>
        </a:p>
      </dsp:txBody>
      <dsp:txXfrm>
        <a:off x="2746689" y="3435649"/>
        <a:ext cx="7364860" cy="735329"/>
      </dsp:txXfrm>
    </dsp:sp>
    <dsp:sp modelId="{E1D28DBF-0C3D-4F28-9D3F-87D7788A9BD2}">
      <dsp:nvSpPr>
        <dsp:cNvPr id="0" name=""/>
        <dsp:cNvSpPr/>
      </dsp:nvSpPr>
      <dsp:spPr>
        <a:xfrm>
          <a:off x="2605959" y="4170978"/>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42C9F9-2DF6-4355-AD7A-09B1A23A3939}">
      <dsp:nvSpPr>
        <dsp:cNvPr id="0" name=""/>
        <dsp:cNvSpPr/>
      </dsp:nvSpPr>
      <dsp:spPr>
        <a:xfrm>
          <a:off x="2746689" y="4207745"/>
          <a:ext cx="7364860" cy="52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Προβολή – Προώθηση </a:t>
          </a:r>
          <a:r>
            <a:rPr lang="el-GR" sz="1800" b="0"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τουριστικο</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-πολιτιστικών πακέτων</a:t>
          </a:r>
        </a:p>
      </dsp:txBody>
      <dsp:txXfrm>
        <a:off x="2746689" y="4207745"/>
        <a:ext cx="7364860" cy="524172"/>
      </dsp:txXfrm>
    </dsp:sp>
    <dsp:sp modelId="{5323E0DE-BC24-42FC-A8E8-A18274B15EB2}">
      <dsp:nvSpPr>
        <dsp:cNvPr id="0" name=""/>
        <dsp:cNvSpPr/>
      </dsp:nvSpPr>
      <dsp:spPr>
        <a:xfrm>
          <a:off x="2605959" y="4731917"/>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05959" cy="4773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Προώθηση της Κοινωνικής Συνοχής</a:t>
          </a:r>
        </a:p>
      </dsp:txBody>
      <dsp:txXfrm>
        <a:off x="0" y="0"/>
        <a:ext cx="2605959" cy="4773231"/>
      </dsp:txXfrm>
    </dsp:sp>
    <dsp:sp modelId="{574A7E49-F060-4BAD-BE1B-E8810A7F4EA6}">
      <dsp:nvSpPr>
        <dsp:cNvPr id="0" name=""/>
        <dsp:cNvSpPr/>
      </dsp:nvSpPr>
      <dsp:spPr>
        <a:xfrm>
          <a:off x="2746689" y="53955"/>
          <a:ext cx="7364860" cy="157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Ψηφιακή υποδομή </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Κατάρτισης της νεολαίας της υπαίθρου σε σύνδεση με τις τοπικές οικονομικές ανάγκες και υφιστάμενους πόρους </a:t>
          </a:r>
        </a:p>
      </dsp:txBody>
      <dsp:txXfrm>
        <a:off x="2746689" y="53955"/>
        <a:ext cx="7364860" cy="1573625"/>
      </dsp:txXfrm>
    </dsp:sp>
    <dsp:sp modelId="{EC60A7BB-FCD2-4E29-8D8F-138CC7996C4D}">
      <dsp:nvSpPr>
        <dsp:cNvPr id="0" name=""/>
        <dsp:cNvSpPr/>
      </dsp:nvSpPr>
      <dsp:spPr>
        <a:xfrm>
          <a:off x="2605959" y="1627580"/>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745216" y="1786090"/>
          <a:ext cx="7364860" cy="189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Αγροτικά Εργαστήρια </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για τόνωση της αγροτικής καινοτομίας, με προσέγγιση από κάτω προς τα πάνω, ενθάρρυνση της δημιουργίας νέων εταιρειών, ενθάρρυνση άτυπων κοινωνικών δικτύων και συνεργασιών </a:t>
          </a:r>
        </a:p>
      </dsp:txBody>
      <dsp:txXfrm>
        <a:off x="2745216" y="1786090"/>
        <a:ext cx="7364860" cy="1899720"/>
      </dsp:txXfrm>
    </dsp:sp>
    <dsp:sp modelId="{6C2FD63E-819C-4DF3-8053-E98C1B387F70}">
      <dsp:nvSpPr>
        <dsp:cNvPr id="0" name=""/>
        <dsp:cNvSpPr/>
      </dsp:nvSpPr>
      <dsp:spPr>
        <a:xfrm>
          <a:off x="2605959" y="3581256"/>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E1FBDD-F93E-4728-99AD-680D054A43C8}">
      <dsp:nvSpPr>
        <dsp:cNvPr id="0" name=""/>
        <dsp:cNvSpPr/>
      </dsp:nvSpPr>
      <dsp:spPr>
        <a:xfrm>
          <a:off x="2746689" y="3635211"/>
          <a:ext cx="7364860" cy="107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Silver </a:t>
          </a:r>
          <a:r>
            <a:rPr lang="el-GR" sz="1800" b="1" kern="1200" dirty="0" err="1">
              <a:solidFill>
                <a:schemeClr val="tx1"/>
              </a:solidFill>
              <a:latin typeface="Segoe UI" panose="020B0502040204020203" pitchFamily="34" charset="0"/>
              <a:ea typeface="Segoe UI" panose="020B0502040204020203" pitchFamily="34" charset="0"/>
              <a:cs typeface="Segoe UI" panose="020B0502040204020203" pitchFamily="34" charset="0"/>
            </a:rPr>
            <a:t>Economy</a:t>
          </a: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Εξασφάλιση προσπελάσιμων και καινοτόμων υπηρεσιών για ενήλικες μεγαλύτερης ηλικίας – Ανάπτυξη νέων επιχειρήσεων παροχής υπηρεσιών </a:t>
          </a:r>
        </a:p>
      </dsp:txBody>
      <dsp:txXfrm>
        <a:off x="2746689" y="3635211"/>
        <a:ext cx="7364860" cy="1079104"/>
      </dsp:txXfrm>
    </dsp:sp>
    <dsp:sp modelId="{2B7433B1-3F06-4264-A940-7746935A1039}">
      <dsp:nvSpPr>
        <dsp:cNvPr id="0" name=""/>
        <dsp:cNvSpPr/>
      </dsp:nvSpPr>
      <dsp:spPr>
        <a:xfrm>
          <a:off x="2605959" y="4714316"/>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267"/>
          <a:ext cx="104577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267"/>
          <a:ext cx="2496291" cy="4639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Καταφυγίων</a:t>
          </a:r>
        </a:p>
        <a:p>
          <a:pPr marL="0" lvl="0" indent="0" algn="just" defTabSz="1066800">
            <a:lnSpc>
              <a:spcPct val="90000"/>
            </a:lnSpc>
            <a:spcBef>
              <a:spcPct val="0"/>
            </a:spcBef>
            <a:spcAft>
              <a:spcPct val="35000"/>
            </a:spcAft>
            <a:buNone/>
          </a:pPr>
          <a:r>
            <a:rPr lang="el-GR" sz="2000" u="sng" kern="1200" dirty="0">
              <a:latin typeface="Segoe UI" panose="020B0502040204020203" pitchFamily="34" charset="0"/>
              <a:cs typeface="Segoe UI" panose="020B0502040204020203" pitchFamily="34" charset="0"/>
            </a:rPr>
            <a:t>Α) Φυλασσόμενα </a:t>
          </a:r>
          <a:endParaRPr lang="el-GR" sz="20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2267"/>
        <a:ext cx="2496291" cy="4639783"/>
      </dsp:txXfrm>
    </dsp:sp>
    <dsp:sp modelId="{574A7E49-F060-4BAD-BE1B-E8810A7F4EA6}">
      <dsp:nvSpPr>
        <dsp:cNvPr id="0" name=""/>
        <dsp:cNvSpPr/>
      </dsp:nvSpPr>
      <dsp:spPr>
        <a:xfrm>
          <a:off x="2631098" y="37383"/>
          <a:ext cx="7306074" cy="1029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err="1">
              <a:latin typeface="Segoe UI" panose="020B0502040204020203" pitchFamily="34" charset="0"/>
              <a:cs typeface="Segoe UI" panose="020B0502040204020203" pitchFamily="34" charset="0"/>
            </a:rPr>
            <a:t>Σπ</a:t>
          </a:r>
          <a:r>
            <a:rPr lang="el-GR" sz="1800" kern="1200" dirty="0">
              <a:latin typeface="Segoe UI" panose="020B0502040204020203" pitchFamily="34" charset="0"/>
              <a:cs typeface="Segoe UI" panose="020B0502040204020203" pitchFamily="34" charset="0"/>
            </a:rPr>
            <a:t> Αγαπητός, </a:t>
          </a:r>
          <a:r>
            <a:rPr lang="el-GR" sz="1800" kern="1200" dirty="0" err="1">
              <a:latin typeface="Segoe UI" panose="020B0502040204020203" pitchFamily="34" charset="0"/>
              <a:cs typeface="Segoe UI" panose="020B0502040204020203" pitchFamily="34" charset="0"/>
            </a:rPr>
            <a:t>Γιόσος</a:t>
          </a:r>
          <a:r>
            <a:rPr lang="el-GR" sz="1800" kern="1200" dirty="0">
              <a:latin typeface="Segoe UI" panose="020B0502040204020203" pitchFamily="34" charset="0"/>
              <a:cs typeface="Segoe UI" panose="020B0502040204020203" pitchFamily="34" charset="0"/>
            </a:rPr>
            <a:t> Αποστολίδης, Χρήστος </a:t>
          </a:r>
          <a:r>
            <a:rPr lang="el-GR" sz="1800" kern="1200" dirty="0" err="1">
              <a:latin typeface="Segoe UI" panose="020B0502040204020203" pitchFamily="34" charset="0"/>
              <a:cs typeface="Segoe UI" panose="020B0502040204020203" pitchFamily="34" charset="0"/>
            </a:rPr>
            <a:t>Κάκκαλος</a:t>
          </a:r>
          <a:r>
            <a:rPr lang="el-GR" sz="1800" kern="1200" dirty="0">
              <a:latin typeface="Segoe UI" panose="020B0502040204020203" pitchFamily="34" charset="0"/>
              <a:cs typeface="Segoe UI" panose="020B0502040204020203" pitchFamily="34" charset="0"/>
            </a:rPr>
            <a:t>, </a:t>
          </a:r>
          <a:r>
            <a:rPr lang="el-GR" sz="1800" kern="1200" dirty="0" err="1">
              <a:latin typeface="Segoe UI" panose="020B0502040204020203" pitchFamily="34" charset="0"/>
              <a:cs typeface="Segoe UI" panose="020B0502040204020203" pitchFamily="34" charset="0"/>
            </a:rPr>
            <a:t>Πετρόστρουγκας</a:t>
          </a:r>
          <a:r>
            <a:rPr lang="el-GR" sz="1800" kern="1200" dirty="0">
              <a:latin typeface="Segoe UI" panose="020B0502040204020203" pitchFamily="34" charset="0"/>
              <a:cs typeface="Segoe UI" panose="020B0502040204020203" pitchFamily="34" charset="0"/>
            </a:rPr>
            <a:t>, Κορομηλιάς – Δίου και Σταυρού: </a:t>
          </a:r>
          <a:r>
            <a:rPr lang="el-GR" sz="1800" kern="1200" dirty="0">
              <a:latin typeface="Segoe UI" panose="020B0502040204020203" pitchFamily="34" charset="0"/>
              <a:ea typeface="Segoe UI" panose="020B0502040204020203" pitchFamily="34" charset="0"/>
              <a:cs typeface="Segoe UI" panose="020B0502040204020203" pitchFamily="34" charset="0"/>
            </a:rPr>
            <a:t>Αντικατάσταση των υφιστάμενων απορροφητικών βόθρων με μικρούς βιολογικούς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31098" y="37383"/>
        <a:ext cx="7306074" cy="1029524"/>
      </dsp:txXfrm>
    </dsp:sp>
    <dsp:sp modelId="{EC60A7BB-FCD2-4E29-8D8F-138CC7996C4D}">
      <dsp:nvSpPr>
        <dsp:cNvPr id="0" name=""/>
        <dsp:cNvSpPr/>
      </dsp:nvSpPr>
      <dsp:spPr>
        <a:xfrm>
          <a:off x="2496291" y="1066907"/>
          <a:ext cx="718972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631098" y="1102023"/>
          <a:ext cx="7054919" cy="1006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err="1">
              <a:latin typeface="Segoe UI" panose="020B0502040204020203" pitchFamily="34" charset="0"/>
              <a:cs typeface="Segoe UI" panose="020B0502040204020203" pitchFamily="34" charset="0"/>
            </a:rPr>
            <a:t>Γιόσος</a:t>
          </a:r>
          <a:r>
            <a:rPr lang="el-GR" sz="1800" kern="1200" dirty="0">
              <a:latin typeface="Segoe UI" panose="020B0502040204020203" pitchFamily="34" charset="0"/>
              <a:cs typeface="Segoe UI" panose="020B0502040204020203" pitchFamily="34" charset="0"/>
            </a:rPr>
            <a:t> Αποστολίδης: αναβάθμιση των τουαλετών</a:t>
          </a:r>
        </a:p>
        <a:p>
          <a:pPr marL="0" lvl="0" indent="0" algn="just" defTabSz="800100">
            <a:lnSpc>
              <a:spcPct val="90000"/>
            </a:lnSpc>
            <a:spcBef>
              <a:spcPct val="0"/>
            </a:spcBef>
            <a:spcAft>
              <a:spcPct val="35000"/>
            </a:spcAft>
            <a:buNone/>
          </a:pPr>
          <a:r>
            <a:rPr lang="el-GR" sz="1800" kern="1200" dirty="0" err="1">
              <a:latin typeface="Segoe UI" panose="020B0502040204020203" pitchFamily="34" charset="0"/>
              <a:cs typeface="Segoe UI" panose="020B0502040204020203" pitchFamily="34" charset="0"/>
            </a:rPr>
            <a:t>Σπ</a:t>
          </a:r>
          <a:r>
            <a:rPr lang="el-GR" sz="1800" kern="1200" dirty="0">
              <a:latin typeface="Segoe UI" panose="020B0502040204020203" pitchFamily="34" charset="0"/>
              <a:cs typeface="Segoe UI" panose="020B0502040204020203" pitchFamily="34" charset="0"/>
            </a:rPr>
            <a:t>. Αγαπητός: ενεργειακή αναβάθμιση με εγκατάσταση Φ/Β πάνελ στο έδαφος σε μη δασωμένη έκταση πλησίον του καταφυγίου</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31098" y="1102023"/>
        <a:ext cx="7054919" cy="1006629"/>
      </dsp:txXfrm>
    </dsp:sp>
    <dsp:sp modelId="{7A910782-097F-4B8C-8A83-DC37134A01EE}">
      <dsp:nvSpPr>
        <dsp:cNvPr id="0" name=""/>
        <dsp:cNvSpPr/>
      </dsp:nvSpPr>
      <dsp:spPr>
        <a:xfrm>
          <a:off x="2496291" y="2108652"/>
          <a:ext cx="718972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629687" y="2211815"/>
          <a:ext cx="7054919" cy="964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err="1">
              <a:latin typeface="Segoe UI" panose="020B0502040204020203" pitchFamily="34" charset="0"/>
              <a:cs typeface="Segoe UI" panose="020B0502040204020203" pitchFamily="34" charset="0"/>
            </a:rPr>
            <a:t>Πετρόστρουγκας</a:t>
          </a:r>
          <a:r>
            <a:rPr lang="el-GR" sz="1800" kern="1200" dirty="0">
              <a:latin typeface="Segoe UI" panose="020B0502040204020203" pitchFamily="34" charset="0"/>
              <a:cs typeface="Segoe UI" panose="020B0502040204020203" pitchFamily="34" charset="0"/>
            </a:rPr>
            <a:t> Κορομηλιάς – Δίου: καθαρισμός των πηγών (</a:t>
          </a:r>
          <a:r>
            <a:rPr lang="el-GR" sz="1800" kern="1200" dirty="0" err="1">
              <a:latin typeface="Segoe UI" panose="020B0502040204020203" pitchFamily="34" charset="0"/>
              <a:cs typeface="Segoe UI" panose="020B0502040204020203" pitchFamily="34" charset="0"/>
            </a:rPr>
            <a:t>Στράγγο</a:t>
          </a:r>
          <a:r>
            <a:rPr lang="el-GR" sz="1800" kern="1200" dirty="0">
              <a:latin typeface="Segoe UI" panose="020B0502040204020203" pitchFamily="34" charset="0"/>
              <a:cs typeface="Segoe UI" panose="020B0502040204020203" pitchFamily="34" charset="0"/>
            </a:rPr>
            <a:t> και </a:t>
          </a:r>
          <a:r>
            <a:rPr lang="el-GR" sz="1800" kern="1200" dirty="0" err="1">
              <a:latin typeface="Segoe UI" panose="020B0502040204020203" pitchFamily="34" charset="0"/>
              <a:cs typeface="Segoe UI" panose="020B0502040204020203" pitchFamily="34" charset="0"/>
            </a:rPr>
            <a:t>Ορλιά</a:t>
          </a:r>
          <a:r>
            <a:rPr lang="el-GR" sz="1800" kern="1200" dirty="0">
              <a:latin typeface="Segoe UI" panose="020B0502040204020203" pitchFamily="34" charset="0"/>
              <a:cs typeface="Segoe UI" panose="020B0502040204020203" pitchFamily="34" charset="0"/>
            </a:rPr>
            <a:t>) και αναβάθμιση των σωληνώσεων και συστημάτων αντλιών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29687" y="2211815"/>
        <a:ext cx="7054919" cy="964982"/>
      </dsp:txXfrm>
    </dsp:sp>
    <dsp:sp modelId="{6C2FD63E-819C-4DF3-8053-E98C1B387F70}">
      <dsp:nvSpPr>
        <dsp:cNvPr id="0" name=""/>
        <dsp:cNvSpPr/>
      </dsp:nvSpPr>
      <dsp:spPr>
        <a:xfrm>
          <a:off x="2496291" y="3108750"/>
          <a:ext cx="718972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631098" y="3143866"/>
          <a:ext cx="7823834" cy="72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Χρήστος </a:t>
          </a:r>
          <a:r>
            <a:rPr lang="el-GR" sz="1800" kern="1200" dirty="0" err="1">
              <a:latin typeface="Segoe UI" panose="020B0502040204020203" pitchFamily="34" charset="0"/>
              <a:cs typeface="Segoe UI" panose="020B0502040204020203" pitchFamily="34" charset="0"/>
            </a:rPr>
            <a:t>Κάκκαλος</a:t>
          </a:r>
          <a:r>
            <a:rPr lang="el-GR" sz="1800" kern="1200" dirty="0">
              <a:latin typeface="Segoe UI" panose="020B0502040204020203" pitchFamily="34" charset="0"/>
              <a:cs typeface="Segoe UI" panose="020B0502040204020203" pitchFamily="34" charset="0"/>
            </a:rPr>
            <a:t>: προσθήκη και αναβάθμιση του προαύλιου χώρου</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Σταυρού: ενεργειακή αναβάθμιση με συνδυασμένο σύστημα Φ/Β και Α/Γ</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31098" y="3143866"/>
        <a:ext cx="7823834" cy="722291"/>
      </dsp:txXfrm>
    </dsp:sp>
    <dsp:sp modelId="{736CAE44-1764-4D75-834E-8C9BF7BDCF21}">
      <dsp:nvSpPr>
        <dsp:cNvPr id="0" name=""/>
        <dsp:cNvSpPr/>
      </dsp:nvSpPr>
      <dsp:spPr>
        <a:xfrm>
          <a:off x="2496291" y="3866158"/>
          <a:ext cx="718972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E1FBDD-F93E-4728-99AD-680D054A43C8}">
      <dsp:nvSpPr>
        <dsp:cNvPr id="0" name=""/>
        <dsp:cNvSpPr/>
      </dsp:nvSpPr>
      <dsp:spPr>
        <a:xfrm>
          <a:off x="2631098" y="3901273"/>
          <a:ext cx="7054919" cy="70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Σε όλα τα υπόλοιπα φυλασσόμενα καταφύγια: κατασκευή επιπλέον δεξαμενών για την εξασφάλιση επάρκειας υδροδότησης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631098" y="3901273"/>
        <a:ext cx="7054919" cy="702310"/>
      </dsp:txXfrm>
    </dsp:sp>
    <dsp:sp modelId="{2B7433B1-3F06-4264-A940-7746935A1039}">
      <dsp:nvSpPr>
        <dsp:cNvPr id="0" name=""/>
        <dsp:cNvSpPr/>
      </dsp:nvSpPr>
      <dsp:spPr>
        <a:xfrm>
          <a:off x="2496291" y="4603584"/>
          <a:ext cx="718972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4389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90004" cy="4644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Καταφυγίων</a:t>
          </a:r>
        </a:p>
        <a:p>
          <a:pPr marL="0" lvl="0" indent="0" algn="just" defTabSz="1066800">
            <a:lnSpc>
              <a:spcPct val="90000"/>
            </a:lnSpc>
            <a:spcBef>
              <a:spcPct val="0"/>
            </a:spcBef>
            <a:spcAft>
              <a:spcPct val="35000"/>
            </a:spcAft>
            <a:buNone/>
          </a:pPr>
          <a:r>
            <a:rPr lang="el-GR" sz="2000" u="sng" kern="1200" dirty="0">
              <a:latin typeface="Segoe UI" panose="020B0502040204020203" pitchFamily="34" charset="0"/>
              <a:cs typeface="Segoe UI" panose="020B0502040204020203" pitchFamily="34" charset="0"/>
            </a:rPr>
            <a:t>Α) Μη Φυλασσόμενα </a:t>
          </a:r>
          <a:endParaRPr lang="el-GR" sz="20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690004" cy="4644319"/>
      </dsp:txXfrm>
    </dsp:sp>
    <dsp:sp modelId="{574A7E49-F060-4BAD-BE1B-E8810A7F4EA6}">
      <dsp:nvSpPr>
        <dsp:cNvPr id="0" name=""/>
        <dsp:cNvSpPr/>
      </dsp:nvSpPr>
      <dsp:spPr>
        <a:xfrm>
          <a:off x="2835272" y="36283"/>
          <a:ext cx="7602383" cy="75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Για όλα τα μη φυλασσόμενα καταφύγια, πλην ‘Χρηστάκης’, ‘</a:t>
          </a:r>
          <a:r>
            <a:rPr lang="el-GR" sz="1800" kern="1200" dirty="0" err="1">
              <a:latin typeface="Segoe UI" panose="020B0502040204020203" pitchFamily="34" charset="0"/>
              <a:cs typeface="Segoe UI" panose="020B0502040204020203" pitchFamily="34" charset="0"/>
            </a:rPr>
            <a:t>Μιγκοτζίδης</a:t>
          </a:r>
          <a:r>
            <a:rPr lang="el-GR" sz="1800" kern="1200" dirty="0">
              <a:latin typeface="Segoe UI" panose="020B0502040204020203" pitchFamily="34" charset="0"/>
              <a:cs typeface="Segoe UI" panose="020B0502040204020203" pitchFamily="34" charset="0"/>
            </a:rPr>
            <a:t>’, ‘Άγιος Αντώνιος’ και ‘</a:t>
          </a:r>
          <a:r>
            <a:rPr lang="el-GR" sz="1800" kern="1200" dirty="0" err="1">
              <a:latin typeface="Segoe UI" panose="020B0502040204020203" pitchFamily="34" charset="0"/>
              <a:cs typeface="Segoe UI" panose="020B0502040204020203" pitchFamily="34" charset="0"/>
            </a:rPr>
            <a:t>Σαλατούρα</a:t>
          </a:r>
          <a:r>
            <a:rPr lang="el-GR" sz="1800" kern="1200" dirty="0">
              <a:latin typeface="Segoe UI" panose="020B0502040204020203" pitchFamily="34" charset="0"/>
              <a:cs typeface="Segoe UI" panose="020B0502040204020203" pitchFamily="34" charset="0"/>
            </a:rPr>
            <a:t>’: ασύρματη επικοινωνία</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835272" y="36283"/>
        <a:ext cx="7602383" cy="751937"/>
      </dsp:txXfrm>
    </dsp:sp>
    <dsp:sp modelId="{EC60A7BB-FCD2-4E29-8D8F-138CC7996C4D}">
      <dsp:nvSpPr>
        <dsp:cNvPr id="0" name=""/>
        <dsp:cNvSpPr/>
      </dsp:nvSpPr>
      <dsp:spPr>
        <a:xfrm>
          <a:off x="2690004" y="788220"/>
          <a:ext cx="774765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835272" y="824504"/>
          <a:ext cx="7602383" cy="1069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err="1">
              <a:latin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cs typeface="Segoe UI" panose="020B0502040204020203" pitchFamily="34" charset="0"/>
            </a:rPr>
            <a:t>, Χρηστάκη Πυξάρι-</a:t>
          </a:r>
          <a:r>
            <a:rPr lang="el-GR" sz="1800" kern="1200" dirty="0" err="1">
              <a:latin typeface="Segoe UI" panose="020B0502040204020203" pitchFamily="34" charset="0"/>
              <a:cs typeface="Segoe UI" panose="020B0502040204020203" pitchFamily="34" charset="0"/>
            </a:rPr>
            <a:t>Σαλατούρα</a:t>
          </a:r>
          <a:r>
            <a:rPr lang="el-GR" sz="1800" kern="1200" dirty="0">
              <a:latin typeface="Segoe UI" panose="020B0502040204020203" pitchFamily="34" charset="0"/>
              <a:cs typeface="Segoe UI" panose="020B0502040204020203" pitchFamily="34" charset="0"/>
            </a:rPr>
            <a:t>: επέκταση, φύλαξη (αποσυμφόρηση των δύο κύριων διαδρομών, ανάδειξη νέων δικτύων μονοπατιών και ενίσχυση των τοπικών κοινωνιών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835272" y="824504"/>
        <a:ext cx="7602383" cy="1069891"/>
      </dsp:txXfrm>
    </dsp:sp>
    <dsp:sp modelId="{7A910782-097F-4B8C-8A83-DC37134A01EE}">
      <dsp:nvSpPr>
        <dsp:cNvPr id="0" name=""/>
        <dsp:cNvSpPr/>
      </dsp:nvSpPr>
      <dsp:spPr>
        <a:xfrm>
          <a:off x="2690004" y="1894395"/>
          <a:ext cx="774765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833752" y="2000990"/>
          <a:ext cx="7602383" cy="17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Άγιος Αντώνιος: Καθαρισμός, ανακατασκευή εισόδου και προσθήκη νέων κουφωμάτων, προσθήκη κρεβατιών, κατασκευή τουαλετών (σύνδεσμος μεταξύ ενός μελλοντικού καταφυγίου στο </a:t>
          </a:r>
          <a:r>
            <a:rPr lang="el-GR" sz="1800" kern="1200" dirty="0" err="1">
              <a:latin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cs typeface="Segoe UI" panose="020B0502040204020203" pitchFamily="34" charset="0"/>
            </a:rPr>
            <a:t> και των καταφυγίων</a:t>
          </a:r>
          <a:r>
            <a:rPr lang="en-US" sz="1800" kern="1200" dirty="0">
              <a:latin typeface="Segoe UI" panose="020B0502040204020203" pitchFamily="34" charset="0"/>
              <a:cs typeface="Segoe UI" panose="020B0502040204020203" pitchFamily="34" charset="0"/>
            </a:rPr>
            <a:t> </a:t>
          </a:r>
          <a:r>
            <a:rPr lang="el-GR" sz="1800" kern="1200" dirty="0">
              <a:latin typeface="Segoe UI" panose="020B0502040204020203" pitchFamily="34" charset="0"/>
              <a:cs typeface="Segoe UI" panose="020B0502040204020203" pitchFamily="34" charset="0"/>
            </a:rPr>
            <a:t>στο Οροπέδιο των Μουσών, καθώς και ως ορμητήριο για ορειβατικό σκι το χειμώνα)</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833752" y="2000990"/>
        <a:ext cx="7602383" cy="1725379"/>
      </dsp:txXfrm>
    </dsp:sp>
    <dsp:sp modelId="{6C2FD63E-819C-4DF3-8053-E98C1B387F70}">
      <dsp:nvSpPr>
        <dsp:cNvPr id="0" name=""/>
        <dsp:cNvSpPr/>
      </dsp:nvSpPr>
      <dsp:spPr>
        <a:xfrm>
          <a:off x="2690004" y="3656058"/>
          <a:ext cx="774765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835272" y="3692342"/>
          <a:ext cx="7602383" cy="91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Κώστα </a:t>
          </a:r>
          <a:r>
            <a:rPr lang="el-GR" sz="1800" kern="1200" dirty="0" err="1">
              <a:latin typeface="Segoe UI" panose="020B0502040204020203" pitchFamily="34" charset="0"/>
              <a:cs typeface="Segoe UI" panose="020B0502040204020203" pitchFamily="34" charset="0"/>
            </a:rPr>
            <a:t>Μιγκοτζίδης</a:t>
          </a:r>
          <a:r>
            <a:rPr lang="el-GR" sz="1800" kern="1200" dirty="0">
              <a:latin typeface="Segoe UI" panose="020B0502040204020203" pitchFamily="34" charset="0"/>
              <a:cs typeface="Segoe UI" panose="020B0502040204020203" pitchFamily="34" charset="0"/>
            </a:rPr>
            <a:t>: αναβάθμιση μόνωσης, εγκατάσταση μικρού συστήματος Φ/Β</a:t>
          </a:r>
          <a:r>
            <a:rPr lang="en-US" sz="1800" kern="1200" dirty="0">
              <a:latin typeface="Segoe UI" panose="020B0502040204020203" pitchFamily="34" charset="0"/>
              <a:cs typeface="Segoe UI" panose="020B0502040204020203" pitchFamily="34" charset="0"/>
            </a:rPr>
            <a:t> </a:t>
          </a:r>
          <a:r>
            <a:rPr lang="el-GR" sz="1800" kern="1200" dirty="0">
              <a:latin typeface="Segoe UI" panose="020B0502040204020203" pitchFamily="34" charset="0"/>
              <a:cs typeface="Segoe UI" panose="020B0502040204020203" pitchFamily="34" charset="0"/>
            </a:rPr>
            <a:t>πάνελ, τουαλέτα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835272" y="3692342"/>
        <a:ext cx="7602383" cy="911541"/>
      </dsp:txXfrm>
    </dsp:sp>
    <dsp:sp modelId="{736CAE44-1764-4D75-834E-8C9BF7BDCF21}">
      <dsp:nvSpPr>
        <dsp:cNvPr id="0" name=""/>
        <dsp:cNvSpPr/>
      </dsp:nvSpPr>
      <dsp:spPr>
        <a:xfrm>
          <a:off x="2690004" y="4603884"/>
          <a:ext cx="774765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116"/>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116"/>
          <a:ext cx="2605959" cy="433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Παρεμβάσεις σε Μονοπάτια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2116"/>
        <a:ext cx="2605959" cy="4330087"/>
      </dsp:txXfrm>
    </dsp:sp>
    <dsp:sp modelId="{574A7E49-F060-4BAD-BE1B-E8810A7F4EA6}">
      <dsp:nvSpPr>
        <dsp:cNvPr id="0" name=""/>
        <dsp:cNvSpPr/>
      </dsp:nvSpPr>
      <dsp:spPr>
        <a:xfrm>
          <a:off x="2746689" y="28915"/>
          <a:ext cx="7364860" cy="966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Στην δεύτερη κύρια διαδρομή Γκορτσιά – Οροπέδιο Μουσών (θέσεις Κόκα και </a:t>
          </a:r>
          <a:r>
            <a:rPr lang="el-GR" sz="1800" kern="1200" dirty="0" err="1">
              <a:latin typeface="Segoe UI" panose="020B0502040204020203" pitchFamily="34" charset="0"/>
              <a:ea typeface="Segoe UI" panose="020B0502040204020203" pitchFamily="34" charset="0"/>
              <a:cs typeface="Segoe UI" panose="020B0502040204020203" pitchFamily="34" charset="0"/>
            </a:rPr>
            <a:t>Καγκέλια</a:t>
          </a:r>
          <a:r>
            <a:rPr lang="el-GR" sz="1800" kern="1200" dirty="0">
              <a:latin typeface="Segoe UI" panose="020B0502040204020203" pitchFamily="34" charset="0"/>
              <a:ea typeface="Segoe UI" panose="020B0502040204020203" pitchFamily="34" charset="0"/>
              <a:cs typeface="Segoe UI" panose="020B0502040204020203" pitchFamily="34" charset="0"/>
            </a:rPr>
            <a:t>) για περιορισμό της διάβρωσης και διευκόλυνση της διέλευσης των μουλαριών που τροφοδοτούν τα καταφύγια</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46689" y="28915"/>
        <a:ext cx="7364860" cy="966245"/>
      </dsp:txXfrm>
    </dsp:sp>
    <dsp:sp modelId="{EC60A7BB-FCD2-4E29-8D8F-138CC7996C4D}">
      <dsp:nvSpPr>
        <dsp:cNvPr id="0" name=""/>
        <dsp:cNvSpPr/>
      </dsp:nvSpPr>
      <dsp:spPr>
        <a:xfrm>
          <a:off x="2605959" y="995160"/>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746689" y="1021959"/>
          <a:ext cx="7364860" cy="117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Αναβάθμιση και ανάδειξη του δικτύου πεζοπορικών διαδρομών νότια του </a:t>
          </a:r>
          <a:r>
            <a:rPr lang="el-GR" sz="1800" kern="1200" dirty="0" err="1">
              <a:latin typeface="Segoe UI" panose="020B0502040204020203" pitchFamily="34" charset="0"/>
              <a:ea typeface="Segoe UI" panose="020B0502040204020203" pitchFamily="34" charset="0"/>
              <a:cs typeface="Segoe UI" panose="020B0502040204020203" pitchFamily="34" charset="0"/>
            </a:rPr>
            <a:t>Λιτοχώρου</a:t>
          </a:r>
          <a:r>
            <a:rPr lang="el-GR" sz="1800" kern="1200" dirty="0">
              <a:latin typeface="Segoe UI" panose="020B0502040204020203" pitchFamily="34" charset="0"/>
              <a:ea typeface="Segoe UI" panose="020B0502040204020203" pitchFamily="34" charset="0"/>
              <a:cs typeface="Segoe UI" panose="020B0502040204020203" pitchFamily="34" charset="0"/>
            </a:rPr>
            <a:t>: </a:t>
          </a:r>
          <a:r>
            <a:rPr lang="el-GR" sz="1800" kern="1200" dirty="0" err="1">
              <a:latin typeface="Segoe UI" panose="020B0502040204020203" pitchFamily="34" charset="0"/>
              <a:ea typeface="Segoe UI" panose="020B0502040204020203" pitchFamily="34" charset="0"/>
              <a:cs typeface="Segoe UI" panose="020B0502040204020203" pitchFamily="34" charset="0"/>
            </a:rPr>
            <a:t>Άγ</a:t>
          </a:r>
          <a:r>
            <a:rPr lang="el-GR" sz="1800" kern="1200" dirty="0">
              <a:latin typeface="Segoe UI" panose="020B0502040204020203" pitchFamily="34" charset="0"/>
              <a:ea typeface="Segoe UI" panose="020B0502040204020203" pitchFamily="34" charset="0"/>
              <a:cs typeface="Segoe UI" panose="020B0502040204020203" pitchFamily="34" charset="0"/>
            </a:rPr>
            <a:t>. Γιάννης – </a:t>
          </a:r>
          <a:r>
            <a:rPr lang="el-GR" sz="1800" kern="12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ea typeface="Segoe UI" panose="020B0502040204020203" pitchFamily="34" charset="0"/>
              <a:cs typeface="Segoe UI" panose="020B0502040204020203" pitchFamily="34" charset="0"/>
            </a:rPr>
            <a:t> – Μάλτα – Αρβανίτη – </a:t>
          </a:r>
          <a:r>
            <a:rPr lang="el-GR" sz="1800" kern="12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kern="1200" dirty="0">
              <a:latin typeface="Segoe UI" panose="020B0502040204020203" pitchFamily="34" charset="0"/>
              <a:ea typeface="Segoe UI" panose="020B0502040204020203" pitchFamily="34" charset="0"/>
              <a:cs typeface="Segoe UI" panose="020B0502040204020203" pitchFamily="34" charset="0"/>
            </a:rPr>
            <a:t> – Ενιπέας, και σύνδεση τους με το καταφύγιο Άνω Πηγάδι στη Λεπτοκαρυά μέσω υφιστάμενου χωματόδρομου και μονοπατιού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46689" y="1021959"/>
        <a:ext cx="7364860" cy="1175259"/>
      </dsp:txXfrm>
    </dsp:sp>
    <dsp:sp modelId="{7A910782-097F-4B8C-8A83-DC37134A01EE}">
      <dsp:nvSpPr>
        <dsp:cNvPr id="0" name=""/>
        <dsp:cNvSpPr/>
      </dsp:nvSpPr>
      <dsp:spPr>
        <a:xfrm>
          <a:off x="2605959" y="2197218"/>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745216" y="2275948"/>
          <a:ext cx="7364860" cy="976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Ανάπτυξη τρίτου κύριου άξονα στο νότιο τμήμα του Ολύμπου, με διαδρομή </a:t>
          </a:r>
          <a:r>
            <a:rPr lang="el-GR" sz="1800" kern="12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kern="1200" dirty="0">
              <a:latin typeface="Segoe UI" panose="020B0502040204020203" pitchFamily="34" charset="0"/>
              <a:ea typeface="Segoe UI" panose="020B0502040204020203" pitchFamily="34" charset="0"/>
              <a:cs typeface="Segoe UI" panose="020B0502040204020203" pitchFamily="34" charset="0"/>
            </a:rPr>
            <a:t> – </a:t>
          </a:r>
          <a:r>
            <a:rPr lang="el-GR" sz="1800" kern="12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ea typeface="Segoe UI" panose="020B0502040204020203" pitchFamily="34" charset="0"/>
              <a:cs typeface="Segoe UI" panose="020B0502040204020203" pitchFamily="34" charset="0"/>
            </a:rPr>
            <a:t> – κορυφές Καλόγερος και Πάγος – Μπάρα – Σκάλα – Σκολιό – </a:t>
          </a:r>
          <a:r>
            <a:rPr lang="el-GR" sz="1800" kern="1200" dirty="0" err="1">
              <a:latin typeface="Segoe UI" panose="020B0502040204020203" pitchFamily="34" charset="0"/>
              <a:ea typeface="Segoe UI" panose="020B0502040204020203" pitchFamily="34" charset="0"/>
              <a:cs typeface="Segoe UI" panose="020B0502040204020203" pitchFamily="34" charset="0"/>
            </a:rPr>
            <a:t>Μύτικας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45216" y="2275948"/>
        <a:ext cx="7364860" cy="976294"/>
      </dsp:txXfrm>
    </dsp:sp>
    <dsp:sp modelId="{6C2FD63E-819C-4DF3-8053-E98C1B387F70}">
      <dsp:nvSpPr>
        <dsp:cNvPr id="0" name=""/>
        <dsp:cNvSpPr/>
      </dsp:nvSpPr>
      <dsp:spPr>
        <a:xfrm>
          <a:off x="2605959" y="3200312"/>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091C-E51A-43CD-973D-F33589E90CC2}">
      <dsp:nvSpPr>
        <dsp:cNvPr id="0" name=""/>
        <dsp:cNvSpPr/>
      </dsp:nvSpPr>
      <dsp:spPr>
        <a:xfrm>
          <a:off x="2746689" y="3227111"/>
          <a:ext cx="7364860" cy="107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Κατασκευή </a:t>
          </a:r>
          <a:r>
            <a:rPr lang="en-US" sz="1800" kern="1200" dirty="0">
              <a:latin typeface="Segoe UI" panose="020B0502040204020203" pitchFamily="34" charset="0"/>
              <a:ea typeface="Segoe UI" panose="020B0502040204020203" pitchFamily="34" charset="0"/>
              <a:cs typeface="Segoe UI" panose="020B0502040204020203" pitchFamily="34" charset="0"/>
            </a:rPr>
            <a:t>parking </a:t>
          </a:r>
          <a:r>
            <a:rPr lang="el-GR" sz="1800" kern="1200" dirty="0">
              <a:latin typeface="Segoe UI" panose="020B0502040204020203" pitchFamily="34" charset="0"/>
              <a:ea typeface="Segoe UI" panose="020B0502040204020203" pitchFamily="34" charset="0"/>
              <a:cs typeface="Segoe UI" panose="020B0502040204020203" pitchFamily="34" charset="0"/>
            </a:rPr>
            <a:t>και αναψυκτήριου στην αφετηρία του προτεινόμενου τρίτου μονοπατιού, πριν από το εξωκλήσι του Προφήτη Ηλία έξω από το Λιτόχωρο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46689" y="3227111"/>
        <a:ext cx="7364860" cy="1077631"/>
      </dsp:txXfrm>
    </dsp:sp>
    <dsp:sp modelId="{736CAE44-1764-4D75-834E-8C9BF7BDCF21}">
      <dsp:nvSpPr>
        <dsp:cNvPr id="0" name=""/>
        <dsp:cNvSpPr/>
      </dsp:nvSpPr>
      <dsp:spPr>
        <a:xfrm>
          <a:off x="2605959" y="4304742"/>
          <a:ext cx="7505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781150" cy="397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Προσβασιμότητα – Οδικό δίκτυο</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781150" cy="3976960"/>
      </dsp:txXfrm>
    </dsp:sp>
    <dsp:sp modelId="{574A7E49-F060-4BAD-BE1B-E8810A7F4EA6}">
      <dsp:nvSpPr>
        <dsp:cNvPr id="0" name=""/>
        <dsp:cNvSpPr/>
      </dsp:nvSpPr>
      <dsp:spPr>
        <a:xfrm>
          <a:off x="2918473" y="21991"/>
          <a:ext cx="7186553" cy="975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Περιορισμένη διάνοιξη στην περιφερειακή ζώνη οδών που είναι απαραίτητες για την προστασία των φυσικών πόρων του Ε.Π.</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21991"/>
        <a:ext cx="7186553" cy="975056"/>
      </dsp:txXfrm>
    </dsp:sp>
    <dsp:sp modelId="{EC60A7BB-FCD2-4E29-8D8F-138CC7996C4D}">
      <dsp:nvSpPr>
        <dsp:cNvPr id="0" name=""/>
        <dsp:cNvSpPr/>
      </dsp:nvSpPr>
      <dsp:spPr>
        <a:xfrm>
          <a:off x="2781150" y="997048"/>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918473" y="1019039"/>
          <a:ext cx="7186553" cy="926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Διάνοιξη / βελτίωση δασικών δρόμων αντιπυρικής προστασίας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1019039"/>
        <a:ext cx="7186553" cy="926401"/>
      </dsp:txXfrm>
    </dsp:sp>
    <dsp:sp modelId="{7A910782-097F-4B8C-8A83-DC37134A01EE}">
      <dsp:nvSpPr>
        <dsp:cNvPr id="0" name=""/>
        <dsp:cNvSpPr/>
      </dsp:nvSpPr>
      <dsp:spPr>
        <a:xfrm>
          <a:off x="2781150" y="1945441"/>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917035" y="1993397"/>
          <a:ext cx="7186553" cy="1983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Κατάργηση της κυκλοφορίας Ι.Χ. οχημάτων (με εξαίρεση για εργαζόμενους στις τουριστικές υποδομές εντός του ΕΠ Ολύμπου, π.χ. διαχειριστές καταφυγίων, υλοτόμοι, αγωγιάτες, κτηνοτρόφοι κ.λπ., και στο μοναστήρι της Ι.Μ. Αγίου Διονυσίου – τεχνίτες, εργάτες, κλπ.) και αντικατάσταση των μέσων κυκλοφορίας με ηλεκτροκίνητα μικρά λεωφορεία (</a:t>
          </a:r>
          <a:r>
            <a:rPr lang="en-US" sz="1800" kern="1200" dirty="0">
              <a:latin typeface="Segoe UI" panose="020B0502040204020203" pitchFamily="34" charset="0"/>
              <a:ea typeface="Segoe UI" panose="020B0502040204020203" pitchFamily="34" charset="0"/>
              <a:cs typeface="Segoe UI" panose="020B0502040204020203" pitchFamily="34" charset="0"/>
            </a:rPr>
            <a:t>mini bus</a:t>
          </a:r>
          <a:r>
            <a:rPr lang="el-GR" sz="1800" kern="1200" dirty="0">
              <a:latin typeface="Segoe UI" panose="020B0502040204020203" pitchFamily="34" charset="0"/>
              <a:ea typeface="Segoe UI" panose="020B0502040204020203" pitchFamily="34" charset="0"/>
              <a:cs typeface="Segoe UI" panose="020B0502040204020203" pitchFamily="34" charset="0"/>
            </a:rPr>
            <a:t> &amp; </a:t>
          </a:r>
          <a:r>
            <a:rPr lang="en-US" sz="1800" kern="1200" dirty="0">
              <a:latin typeface="Segoe UI" panose="020B0502040204020203" pitchFamily="34" charset="0"/>
              <a:ea typeface="Segoe UI" panose="020B0502040204020203" pitchFamily="34" charset="0"/>
              <a:cs typeface="Segoe UI" panose="020B0502040204020203" pitchFamily="34" charset="0"/>
            </a:rPr>
            <a:t>van</a:t>
          </a:r>
          <a:r>
            <a:rPr lang="el-GR" sz="1800" kern="1200" dirty="0">
              <a:latin typeface="Segoe UI" panose="020B0502040204020203" pitchFamily="34" charset="0"/>
              <a:ea typeface="Segoe UI" panose="020B0502040204020203" pitchFamily="34" charset="0"/>
              <a:cs typeface="Segoe UI" panose="020B0502040204020203" pitchFamily="34" charset="0"/>
            </a:rPr>
            <a:t>) τύπου </a:t>
          </a:r>
          <a:r>
            <a:rPr lang="en-US" sz="1800" kern="1200" dirty="0">
              <a:latin typeface="Segoe UI" panose="020B0502040204020203" pitchFamily="34" charset="0"/>
              <a:ea typeface="Segoe UI" panose="020B0502040204020203" pitchFamily="34" charset="0"/>
              <a:cs typeface="Segoe UI" panose="020B0502040204020203" pitchFamily="34" charset="0"/>
            </a:rPr>
            <a:t>Zermatt</a:t>
          </a:r>
          <a:r>
            <a:rPr lang="el-GR" sz="1800" kern="1200" dirty="0">
              <a:latin typeface="Segoe UI" panose="020B0502040204020203" pitchFamily="34" charset="0"/>
              <a:ea typeface="Segoe UI" panose="020B0502040204020203" pitchFamily="34" charset="0"/>
              <a:cs typeface="Segoe UI" panose="020B0502040204020203" pitchFamily="34" charset="0"/>
            </a:rPr>
            <a:t>.</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7035" y="1993397"/>
        <a:ext cx="7186553" cy="1983562"/>
      </dsp:txXfrm>
    </dsp:sp>
    <dsp:sp modelId="{6C2FD63E-819C-4DF3-8053-E98C1B387F70}">
      <dsp:nvSpPr>
        <dsp:cNvPr id="0" name=""/>
        <dsp:cNvSpPr/>
      </dsp:nvSpPr>
      <dsp:spPr>
        <a:xfrm>
          <a:off x="2781150" y="3950995"/>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781150" cy="427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Σταθμοί Ελέγχου Εισόδου – Ασφάλιση Ζωής και Ατυχημάτων </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781150" cy="4274193"/>
      </dsp:txXfrm>
    </dsp:sp>
    <dsp:sp modelId="{574A7E49-F060-4BAD-BE1B-E8810A7F4EA6}">
      <dsp:nvSpPr>
        <dsp:cNvPr id="0" name=""/>
        <dsp:cNvSpPr/>
      </dsp:nvSpPr>
      <dsp:spPr>
        <a:xfrm>
          <a:off x="2918473" y="23191"/>
          <a:ext cx="7186553" cy="83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Σταθμός Ελέγχου (1): </a:t>
          </a:r>
          <a:r>
            <a:rPr lang="el-GR" sz="1800" kern="1200" dirty="0">
              <a:latin typeface="Segoe UI" panose="020B0502040204020203" pitchFamily="34" charset="0"/>
              <a:ea typeface="Segoe UI" panose="020B0502040204020203" pitchFamily="34" charset="0"/>
              <a:cs typeface="Segoe UI" panose="020B0502040204020203" pitchFamily="34" charset="0"/>
            </a:rPr>
            <a:t>Στην θέση του παρόντος φυλακίου της ΜΔΕΠΟ</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23191"/>
        <a:ext cx="7186553" cy="836197"/>
      </dsp:txXfrm>
    </dsp:sp>
    <dsp:sp modelId="{EC60A7BB-FCD2-4E29-8D8F-138CC7996C4D}">
      <dsp:nvSpPr>
        <dsp:cNvPr id="0" name=""/>
        <dsp:cNvSpPr/>
      </dsp:nvSpPr>
      <dsp:spPr>
        <a:xfrm>
          <a:off x="2781150" y="859389"/>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918473" y="882580"/>
          <a:ext cx="7186553" cy="97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Σταθμός Ελέγχου (2): </a:t>
          </a:r>
          <a:r>
            <a:rPr lang="el-GR" sz="1800" kern="1200" dirty="0">
              <a:latin typeface="Segoe UI" panose="020B0502040204020203" pitchFamily="34" charset="0"/>
              <a:ea typeface="Segoe UI" panose="020B0502040204020203" pitchFamily="34" charset="0"/>
              <a:cs typeface="Segoe UI" panose="020B0502040204020203" pitchFamily="34" charset="0"/>
            </a:rPr>
            <a:t>Στην θέση του παρόντος φυλακίου στο φαράγγι του Ενιπέα</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882580"/>
        <a:ext cx="7186553" cy="976957"/>
      </dsp:txXfrm>
    </dsp:sp>
    <dsp:sp modelId="{7A910782-097F-4B8C-8A83-DC37134A01EE}">
      <dsp:nvSpPr>
        <dsp:cNvPr id="0" name=""/>
        <dsp:cNvSpPr/>
      </dsp:nvSpPr>
      <dsp:spPr>
        <a:xfrm>
          <a:off x="2781150" y="1859538"/>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DF105-915D-4D1E-B687-F2CA5B507AD5}">
      <dsp:nvSpPr>
        <dsp:cNvPr id="0" name=""/>
        <dsp:cNvSpPr/>
      </dsp:nvSpPr>
      <dsp:spPr>
        <a:xfrm>
          <a:off x="2917035" y="1927671"/>
          <a:ext cx="7186553" cy="8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Σταθμός Ελέγχου (3): </a:t>
          </a:r>
          <a:r>
            <a:rPr lang="el-GR" sz="1800" kern="1200" dirty="0">
              <a:latin typeface="Segoe UI" panose="020B0502040204020203" pitchFamily="34" charset="0"/>
              <a:ea typeface="Segoe UI" panose="020B0502040204020203" pitchFamily="34" charset="0"/>
              <a:cs typeface="Segoe UI" panose="020B0502040204020203" pitchFamily="34" charset="0"/>
            </a:rPr>
            <a:t>Στην δρόμο Καλύβια </a:t>
          </a:r>
          <a:r>
            <a:rPr lang="el-GR" sz="1800" kern="1200" dirty="0" err="1">
              <a:latin typeface="Segoe UI" panose="020B0502040204020203" pitchFamily="34" charset="0"/>
              <a:ea typeface="Segoe UI" panose="020B0502040204020203" pitchFamily="34" charset="0"/>
              <a:cs typeface="Segoe UI" panose="020B0502040204020203" pitchFamily="34" charset="0"/>
            </a:rPr>
            <a:t>Κοκκινοπλού</a:t>
          </a:r>
          <a:r>
            <a:rPr lang="el-GR" sz="1800" kern="1200" dirty="0">
              <a:latin typeface="Segoe UI" panose="020B0502040204020203" pitchFamily="34" charset="0"/>
              <a:ea typeface="Segoe UI" panose="020B0502040204020203" pitchFamily="34" charset="0"/>
              <a:cs typeface="Segoe UI" panose="020B0502040204020203" pitchFamily="34" charset="0"/>
            </a:rPr>
            <a:t> – καταφύγιο </a:t>
          </a:r>
          <a:r>
            <a:rPr lang="el-GR" sz="1800" kern="1200" dirty="0" err="1">
              <a:latin typeface="Segoe UI" panose="020B0502040204020203" pitchFamily="34" charset="0"/>
              <a:ea typeface="Segoe UI" panose="020B0502040204020203" pitchFamily="34" charset="0"/>
              <a:cs typeface="Segoe UI" panose="020B0502040204020203" pitchFamily="34" charset="0"/>
            </a:rPr>
            <a:t>Χριστάκη</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7035" y="1927671"/>
        <a:ext cx="7186553" cy="893750"/>
      </dsp:txXfrm>
    </dsp:sp>
    <dsp:sp modelId="{6C2FD63E-819C-4DF3-8053-E98C1B387F70}">
      <dsp:nvSpPr>
        <dsp:cNvPr id="0" name=""/>
        <dsp:cNvSpPr/>
      </dsp:nvSpPr>
      <dsp:spPr>
        <a:xfrm>
          <a:off x="2781150" y="2776480"/>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824777-932E-42E3-831E-3EF50DFDF809}">
      <dsp:nvSpPr>
        <dsp:cNvPr id="0" name=""/>
        <dsp:cNvSpPr/>
      </dsp:nvSpPr>
      <dsp:spPr>
        <a:xfrm>
          <a:off x="2918473" y="2799672"/>
          <a:ext cx="7186553" cy="96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Υποχρεωτική Ασφάλιση</a:t>
          </a:r>
          <a:r>
            <a:rPr lang="el-GR" sz="1800" kern="1200" dirty="0">
              <a:latin typeface="Segoe UI" panose="020B0502040204020203" pitchFamily="34" charset="0"/>
              <a:ea typeface="Segoe UI" panose="020B0502040204020203" pitchFamily="34" charset="0"/>
              <a:cs typeface="Segoe UI" panose="020B0502040204020203" pitchFamily="34" charset="0"/>
            </a:rPr>
            <a:t> των εισερχόμενων ορειβατών και πεζοπόρων</a:t>
          </a:r>
        </a:p>
      </dsp:txBody>
      <dsp:txXfrm>
        <a:off x="2918473" y="2799672"/>
        <a:ext cx="7186553" cy="962611"/>
      </dsp:txXfrm>
    </dsp:sp>
    <dsp:sp modelId="{C76E0FF8-0BAE-45C7-A476-32CB67F55CAB}">
      <dsp:nvSpPr>
        <dsp:cNvPr id="0" name=""/>
        <dsp:cNvSpPr/>
      </dsp:nvSpPr>
      <dsp:spPr>
        <a:xfrm>
          <a:off x="2781150" y="3762284"/>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F5D47C-822D-46FC-81BC-4D01080449D7}">
      <dsp:nvSpPr>
        <dsp:cNvPr id="0" name=""/>
        <dsp:cNvSpPr/>
      </dsp:nvSpPr>
      <dsp:spPr>
        <a:xfrm>
          <a:off x="2918473" y="3785476"/>
          <a:ext cx="7186553" cy="463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just" defTabSz="933450">
            <a:lnSpc>
              <a:spcPct val="90000"/>
            </a:lnSpc>
            <a:spcBef>
              <a:spcPct val="0"/>
            </a:spcBef>
            <a:spcAft>
              <a:spcPct val="35000"/>
            </a:spcAft>
            <a:buNone/>
          </a:pPr>
          <a:r>
            <a:rPr lang="el-GR" sz="2100" kern="1200" dirty="0"/>
            <a:t>Υποχρεωτική συνοδεία από </a:t>
          </a:r>
          <a:r>
            <a:rPr lang="el-GR" sz="2100" b="1" kern="1200" dirty="0"/>
            <a:t>πιστοποιημένους Οδηγούς Βουνού </a:t>
          </a:r>
        </a:p>
      </dsp:txBody>
      <dsp:txXfrm>
        <a:off x="2918473" y="3785476"/>
        <a:ext cx="7186553" cy="463837"/>
      </dsp:txXfrm>
    </dsp:sp>
    <dsp:sp modelId="{E08591D6-4F5A-435B-B63C-4CD5EBD0372E}">
      <dsp:nvSpPr>
        <dsp:cNvPr id="0" name=""/>
        <dsp:cNvSpPr/>
      </dsp:nvSpPr>
      <dsp:spPr>
        <a:xfrm>
          <a:off x="2781150" y="4249313"/>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9942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3023556" cy="466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3023556" cy="4660571"/>
      </dsp:txXfrm>
    </dsp:sp>
    <dsp:sp modelId="{574A7E49-F060-4BAD-BE1B-E8810A7F4EA6}">
      <dsp:nvSpPr>
        <dsp:cNvPr id="0" name=""/>
        <dsp:cNvSpPr/>
      </dsp:nvSpPr>
      <dsp:spPr>
        <a:xfrm>
          <a:off x="3172848" y="22159"/>
          <a:ext cx="7812937" cy="1909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1. Κέντρο Έρευνας – Ανάπτυξης και Καινοτομίας (ΚΕΑΚ) Ολύμπου </a:t>
          </a:r>
          <a:r>
            <a:rPr lang="el-GR" sz="1800" kern="1200" dirty="0">
              <a:latin typeface="Segoe UI" panose="020B0502040204020203" pitchFamily="34" charset="0"/>
              <a:ea typeface="Segoe UI" panose="020B0502040204020203" pitchFamily="34" charset="0"/>
              <a:cs typeface="Segoe UI" panose="020B0502040204020203" pitchFamily="34" charset="0"/>
            </a:rPr>
            <a:t>στο υφιστάμενο (στα θεμέλια) κτίριο της ΜΔΕΠΟ] (Δασοκομία, </a:t>
          </a:r>
          <a:r>
            <a:rPr lang="el-GR" sz="1800" kern="1200" dirty="0" err="1">
              <a:latin typeface="Segoe UI" panose="020B0502040204020203" pitchFamily="34" charset="0"/>
              <a:ea typeface="Segoe UI" panose="020B0502040204020203" pitchFamily="34" charset="0"/>
              <a:cs typeface="Segoe UI" panose="020B0502040204020203" pitchFamily="34" charset="0"/>
            </a:rPr>
            <a:t>Βιοποικιλιακοί</a:t>
          </a:r>
          <a:r>
            <a:rPr lang="el-GR" sz="1800" kern="1200" dirty="0">
              <a:latin typeface="Segoe UI" panose="020B0502040204020203" pitchFamily="34" charset="0"/>
              <a:ea typeface="Segoe UI" panose="020B0502040204020203" pitchFamily="34" charset="0"/>
              <a:cs typeface="Segoe UI" panose="020B0502040204020203" pitchFamily="34" charset="0"/>
            </a:rPr>
            <a:t> βοσκότοποι, Βιώσιμη κτηνοτροφική παραγωγή, Βοτανολογία, </a:t>
          </a:r>
          <a:r>
            <a:rPr lang="el-GR" sz="1800" kern="1200" dirty="0" err="1">
              <a:latin typeface="Segoe UI" panose="020B0502040204020203" pitchFamily="34" charset="0"/>
              <a:ea typeface="Segoe UI" panose="020B0502040204020203" pitchFamily="34" charset="0"/>
              <a:cs typeface="Segoe UI" panose="020B0502040204020203" pitchFamily="34" charset="0"/>
            </a:rPr>
            <a:t>Δασο</a:t>
          </a:r>
          <a:r>
            <a:rPr lang="el-GR" sz="1800" kern="1200" dirty="0">
              <a:latin typeface="Segoe UI" panose="020B0502040204020203" pitchFamily="34" charset="0"/>
              <a:ea typeface="Segoe UI" panose="020B0502040204020203" pitchFamily="34" charset="0"/>
              <a:cs typeface="Segoe UI" panose="020B0502040204020203" pitchFamily="34" charset="0"/>
            </a:rPr>
            <a:t>-κτηνοτροφική διαχείριση για την πρόληψη των δασικών πυρκαγιών, Χλωρίδα, </a:t>
          </a:r>
          <a:r>
            <a:rPr lang="el-GR" sz="1800" kern="1200" dirty="0" err="1">
              <a:latin typeface="Segoe UI" panose="020B0502040204020203" pitchFamily="34" charset="0"/>
              <a:ea typeface="Segoe UI" panose="020B0502040204020203" pitchFamily="34" charset="0"/>
              <a:cs typeface="Segoe UI" panose="020B0502040204020203" pitchFamily="34" charset="0"/>
            </a:rPr>
            <a:t>ορνιθοπανίδα</a:t>
          </a:r>
          <a:r>
            <a:rPr lang="el-GR" sz="1800" kern="1200" dirty="0">
              <a:latin typeface="Segoe UI" panose="020B0502040204020203" pitchFamily="34" charset="0"/>
              <a:ea typeface="Segoe UI" panose="020B0502040204020203" pitchFamily="34" charset="0"/>
              <a:cs typeface="Segoe UI" panose="020B0502040204020203" pitchFamily="34" charset="0"/>
            </a:rPr>
            <a:t>, διαχείριση υδάτων, μεταποίηση των </a:t>
          </a:r>
          <a:r>
            <a:rPr lang="el-GR" sz="1800" kern="1200" dirty="0" err="1">
              <a:latin typeface="Segoe UI" panose="020B0502040204020203" pitchFamily="34" charset="0"/>
              <a:ea typeface="Segoe UI" panose="020B0502040204020203" pitchFamily="34" charset="0"/>
              <a:cs typeface="Segoe UI" panose="020B0502040204020203" pitchFamily="34" charset="0"/>
            </a:rPr>
            <a:t>αγροτοδιατροφικών</a:t>
          </a:r>
          <a:r>
            <a:rPr lang="el-GR" sz="1800" kern="1200" dirty="0">
              <a:latin typeface="Segoe UI" panose="020B0502040204020203" pitchFamily="34" charset="0"/>
              <a:ea typeface="Segoe UI" panose="020B0502040204020203" pitchFamily="34" charset="0"/>
              <a:cs typeface="Segoe UI" panose="020B0502040204020203" pitchFamily="34" charset="0"/>
            </a:rPr>
            <a:t> προϊόντων</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3172848" y="22159"/>
        <a:ext cx="7812937" cy="1909239"/>
      </dsp:txXfrm>
    </dsp:sp>
    <dsp:sp modelId="{EC60A7BB-FCD2-4E29-8D8F-138CC7996C4D}">
      <dsp:nvSpPr>
        <dsp:cNvPr id="0" name=""/>
        <dsp:cNvSpPr/>
      </dsp:nvSpPr>
      <dsp:spPr>
        <a:xfrm>
          <a:off x="3023556" y="1931398"/>
          <a:ext cx="79622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3172848" y="1953557"/>
          <a:ext cx="7812937" cy="268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Στόχοι: </a:t>
          </a:r>
        </a:p>
        <a:p>
          <a:pPr marL="0" lvl="0" indent="0" algn="just" defTabSz="800100">
            <a:lnSpc>
              <a:spcPct val="90000"/>
            </a:lnSpc>
            <a:spcBef>
              <a:spcPct val="0"/>
            </a:spcBef>
            <a:spcAft>
              <a:spcPct val="35000"/>
            </a:spcAft>
            <a:buNone/>
          </a:pPr>
          <a:r>
            <a:rPr lang="el-GR" sz="1800" b="1" kern="1200" dirty="0">
              <a:latin typeface="Segoe UI" panose="020B0502040204020203" pitchFamily="34" charset="0"/>
              <a:cs typeface="Segoe UI" panose="020B0502040204020203" pitchFamily="34" charset="0"/>
            </a:rPr>
            <a:t>- </a:t>
          </a:r>
          <a:r>
            <a:rPr lang="el-GR" sz="1800" b="0" kern="1200" dirty="0">
              <a:latin typeface="Segoe UI" panose="020B0502040204020203" pitchFamily="34" charset="0"/>
              <a:cs typeface="Segoe UI" panose="020B0502040204020203" pitchFamily="34" charset="0"/>
            </a:rPr>
            <a:t>Π</a:t>
          </a:r>
          <a:r>
            <a:rPr lang="el-GR" sz="1800" kern="1200" dirty="0">
              <a:latin typeface="Segoe UI" panose="020B0502040204020203" pitchFamily="34" charset="0"/>
              <a:cs typeface="Segoe UI" panose="020B0502040204020203" pitchFamily="34" charset="0"/>
            </a:rPr>
            <a:t>όλος σύνδεσης των αποτελεσμάτων της έρευνας και των καινοτομιών με τους παραγωγούς, τις επιχειρήσεις και φορείς της Περιοχής Μελέτης, συμβάλλοντας στο Ελληνικό «</a:t>
          </a:r>
          <a:r>
            <a:rPr lang="en-GB" sz="1800" kern="1200" dirty="0">
              <a:latin typeface="Segoe UI" panose="020B0502040204020203" pitchFamily="34" charset="0"/>
              <a:cs typeface="Segoe UI" panose="020B0502040204020203" pitchFamily="34" charset="0"/>
            </a:rPr>
            <a:t>brain gain</a:t>
          </a:r>
          <a:r>
            <a:rPr lang="el-GR" sz="1800" kern="1200" dirty="0">
              <a:latin typeface="Segoe UI" panose="020B0502040204020203" pitchFamily="34" charset="0"/>
              <a:cs typeface="Segoe UI" panose="020B0502040204020203" pitchFamily="34" charset="0"/>
            </a:rPr>
            <a:t>» («προσέλκυση εγκεφάλων»). </a:t>
          </a:r>
        </a:p>
        <a:p>
          <a:pPr marL="0" lvl="0" indent="0" algn="l"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kern="1200" dirty="0">
              <a:latin typeface="Segoe UI" panose="020B0502040204020203" pitchFamily="34" charset="0"/>
              <a:ea typeface="Segoe UI" panose="020B0502040204020203" pitchFamily="34" charset="0"/>
              <a:cs typeface="Segoe UI" panose="020B0502040204020203" pitchFamily="34" charset="0"/>
            </a:rPr>
            <a:t> Α</a:t>
          </a:r>
          <a:r>
            <a:rPr lang="el-GR" sz="1800" kern="1200" dirty="0">
              <a:latin typeface="Segoe UI" panose="020B0502040204020203" pitchFamily="34" charset="0"/>
              <a:cs typeface="Segoe UI" panose="020B0502040204020203" pitchFamily="34" charset="0"/>
            </a:rPr>
            <a:t>νάπτυξη συνεργασιών με τις χώρες της Βαλκανικής και της Μεσογείου, ώστε το ΚΕΑΚ Ολύμπου να αποτελέσει κέντρο αριστείας για την ορεινή ανάπτυξη διεθνούς επιρροής, ανοίγοντας θέσεις για ερευνητές και από το εξωτερικό, συνεργασίες με επιχειρήσεις του εξωτερικού κ.λπ.</a:t>
          </a:r>
          <a:r>
            <a:rPr lang="el-GR" sz="1800" kern="1200" dirty="0">
              <a:latin typeface="Segoe UI" panose="020B0502040204020203" pitchFamily="34" charset="0"/>
              <a:ea typeface="Segoe UI" panose="020B0502040204020203" pitchFamily="34" charset="0"/>
              <a:cs typeface="Segoe UI" panose="020B0502040204020203" pitchFamily="34" charset="0"/>
            </a:rPr>
            <a:t>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3172848" y="1953557"/>
        <a:ext cx="7812937" cy="2683370"/>
      </dsp:txXfrm>
    </dsp:sp>
    <dsp:sp modelId="{7A910782-097F-4B8C-8A83-DC37134A01EE}">
      <dsp:nvSpPr>
        <dsp:cNvPr id="0" name=""/>
        <dsp:cNvSpPr/>
      </dsp:nvSpPr>
      <dsp:spPr>
        <a:xfrm>
          <a:off x="3023556" y="4636928"/>
          <a:ext cx="79622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10901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388843" cy="466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388843" cy="4660571"/>
      </dsp:txXfrm>
    </dsp:sp>
    <dsp:sp modelId="{6CC383EA-2059-4238-B5CA-81CEB3D9B799}">
      <dsp:nvSpPr>
        <dsp:cNvPr id="0" name=""/>
        <dsp:cNvSpPr/>
      </dsp:nvSpPr>
      <dsp:spPr>
        <a:xfrm>
          <a:off x="2551945" y="31916"/>
          <a:ext cx="8535699" cy="4596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2. Κέντρο Αριστείας στην Ορεινή Ιατρική Ολύμπου (ΚΑΟΙ) </a:t>
          </a:r>
          <a:r>
            <a:rPr lang="el-GR" sz="1800" b="0" kern="1200" dirty="0">
              <a:latin typeface="Segoe UI" panose="020B0502040204020203" pitchFamily="34" charset="0"/>
              <a:ea typeface="Segoe UI" panose="020B0502040204020203" pitchFamily="34" charset="0"/>
              <a:cs typeface="Segoe UI" panose="020B0502040204020203" pitchFamily="34" charset="0"/>
            </a:rPr>
            <a:t>σ</a:t>
          </a:r>
          <a:r>
            <a:rPr lang="el-GR" sz="1800" kern="1200" dirty="0">
              <a:latin typeface="Segoe UI" panose="020B0502040204020203" pitchFamily="34" charset="0"/>
              <a:ea typeface="Segoe UI" panose="020B0502040204020203" pitchFamily="34" charset="0"/>
              <a:cs typeface="Segoe UI" panose="020B0502040204020203" pitchFamily="34" charset="0"/>
            </a:rPr>
            <a:t>το υφιστάμενο (υπό διάλυση) καταφύγιο Κορομηλιές-Λεπτοκαρυά.</a:t>
          </a:r>
        </a:p>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Στόχοι</a:t>
          </a:r>
          <a:r>
            <a:rPr lang="el-GR" sz="1800" kern="1200" dirty="0">
              <a:latin typeface="Segoe UI" panose="020B0502040204020203" pitchFamily="34" charset="0"/>
              <a:ea typeface="Segoe UI" panose="020B0502040204020203" pitchFamily="34" charset="0"/>
              <a:cs typeface="Segoe UI" panose="020B0502040204020203" pitchFamily="34" charset="0"/>
            </a:rPr>
            <a:t>: </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 Τηλεϊατρική </a:t>
          </a:r>
          <a:r>
            <a:rPr lang="el-GR" sz="1800" kern="1200" dirty="0">
              <a:latin typeface="Segoe UI" panose="020B0502040204020203" pitchFamily="34" charset="0"/>
              <a:ea typeface="Segoe UI" panose="020B0502040204020203" pitchFamily="34" charset="0"/>
              <a:cs typeface="Segoe UI" panose="020B0502040204020203" pitchFamily="34" charset="0"/>
            </a:rPr>
            <a:t>σε απομονωμένους ορεινούς πληθυσμούς, </a:t>
          </a:r>
          <a:r>
            <a:rPr lang="el-GR" sz="1800" kern="1200" dirty="0" err="1">
              <a:latin typeface="Segoe UI" panose="020B0502040204020203" pitchFamily="34" charset="0"/>
              <a:ea typeface="Segoe UI" panose="020B0502040204020203" pitchFamily="34" charset="0"/>
              <a:cs typeface="Segoe UI" panose="020B0502040204020203" pitchFamily="34" charset="0"/>
            </a:rPr>
            <a:t>διασώστες</a:t>
          </a:r>
          <a:r>
            <a:rPr lang="el-GR" sz="1800" kern="1200" dirty="0">
              <a:latin typeface="Segoe UI" panose="020B0502040204020203" pitchFamily="34" charset="0"/>
              <a:ea typeface="Segoe UI" panose="020B0502040204020203" pitchFamily="34" charset="0"/>
              <a:cs typeface="Segoe UI" panose="020B0502040204020203" pitchFamily="34" charset="0"/>
            </a:rPr>
            <a:t> και επαγγελματίες του βουνού, </a:t>
          </a:r>
          <a:r>
            <a:rPr lang="el-GR" sz="1800" kern="1200" dirty="0">
              <a:latin typeface="Segoe UI" panose="020B0502040204020203" pitchFamily="34" charset="0"/>
              <a:cs typeface="Segoe UI" panose="020B0502040204020203" pitchFamily="34" charset="0"/>
            </a:rPr>
            <a:t>24 ώρες το 24ωρο - 7 ημέρες την εβδομάδα, από εξειδικευμένους ιατρούς και συμβουλευτικά κέντρα, μέσω κινητού τηλεφώνου ή δορυφόρου </a:t>
          </a:r>
          <a:r>
            <a:rPr lang="el-GR" sz="1800" kern="1200" dirty="0">
              <a:latin typeface="Segoe UI" panose="020B0502040204020203" pitchFamily="34" charset="0"/>
              <a:ea typeface="Segoe UI" panose="020B0502040204020203" pitchFamily="34" charset="0"/>
              <a:cs typeface="Segoe UI" panose="020B0502040204020203" pitchFamily="34" charset="0"/>
            </a:rPr>
            <a:t>(‘</a:t>
          </a:r>
          <a:r>
            <a:rPr lang="en-US" sz="1800" kern="1200" dirty="0">
              <a:latin typeface="Segoe UI" panose="020B0502040204020203" pitchFamily="34" charset="0"/>
              <a:ea typeface="Segoe UI" panose="020B0502040204020203" pitchFamily="34" charset="0"/>
              <a:cs typeface="Segoe UI" panose="020B0502040204020203" pitchFamily="34" charset="0"/>
            </a:rPr>
            <a:t>IFREMMONT</a:t>
          </a:r>
          <a:r>
            <a:rPr lang="el-GR" sz="1800" kern="1200" dirty="0">
              <a:latin typeface="Segoe UI" panose="020B0502040204020203" pitchFamily="34" charset="0"/>
              <a:ea typeface="Segoe UI" panose="020B0502040204020203" pitchFamily="34" charset="0"/>
              <a:cs typeface="Segoe UI" panose="020B0502040204020203" pitchFamily="34" charset="0"/>
            </a:rPr>
            <a:t>’ στο </a:t>
          </a:r>
          <a:r>
            <a:rPr lang="en-US" sz="1800" kern="1200" dirty="0">
              <a:latin typeface="Segoe UI" panose="020B0502040204020203" pitchFamily="34" charset="0"/>
              <a:ea typeface="Segoe UI" panose="020B0502040204020203" pitchFamily="34" charset="0"/>
              <a:cs typeface="Segoe UI" panose="020B0502040204020203" pitchFamily="34" charset="0"/>
            </a:rPr>
            <a:t>Mont</a:t>
          </a:r>
          <a:r>
            <a:rPr lang="el-GR" sz="1800" kern="1200" dirty="0">
              <a:latin typeface="Segoe UI" panose="020B0502040204020203" pitchFamily="34" charset="0"/>
              <a:ea typeface="Segoe UI" panose="020B0502040204020203" pitchFamily="34" charset="0"/>
              <a:cs typeface="Segoe UI" panose="020B0502040204020203" pitchFamily="34" charset="0"/>
            </a:rPr>
            <a:t>-</a:t>
          </a:r>
          <a:r>
            <a:rPr lang="en-US" sz="1800" kern="1200" dirty="0">
              <a:latin typeface="Segoe UI" panose="020B0502040204020203" pitchFamily="34" charset="0"/>
              <a:ea typeface="Segoe UI" panose="020B0502040204020203" pitchFamily="34" charset="0"/>
              <a:cs typeface="Segoe UI" panose="020B0502040204020203" pitchFamily="34" charset="0"/>
            </a:rPr>
            <a:t>Blanc</a:t>
          </a:r>
          <a:r>
            <a:rPr lang="el-GR" sz="1800" kern="1200" dirty="0">
              <a:latin typeface="Segoe UI" panose="020B0502040204020203" pitchFamily="34" charset="0"/>
              <a:ea typeface="Segoe UI" panose="020B0502040204020203" pitchFamily="34" charset="0"/>
              <a:cs typeface="Segoe UI" panose="020B0502040204020203" pitchFamily="34" charset="0"/>
            </a:rPr>
            <a:t> με την υποστήριξη της Περιφέρειας </a:t>
          </a:r>
          <a:r>
            <a:rPr lang="en-US" sz="1800" kern="1200" dirty="0">
              <a:latin typeface="Segoe UI" panose="020B0502040204020203" pitchFamily="34" charset="0"/>
              <a:ea typeface="Segoe UI" panose="020B0502040204020203" pitchFamily="34" charset="0"/>
              <a:cs typeface="Segoe UI" panose="020B0502040204020203" pitchFamily="34" charset="0"/>
            </a:rPr>
            <a:t>Rh</a:t>
          </a:r>
          <a:r>
            <a:rPr lang="el-GR" sz="1800" kern="1200" dirty="0">
              <a:latin typeface="Segoe UI" panose="020B0502040204020203" pitchFamily="34" charset="0"/>
              <a:ea typeface="Segoe UI" panose="020B0502040204020203" pitchFamily="34" charset="0"/>
              <a:cs typeface="Segoe UI" panose="020B0502040204020203" pitchFamily="34" charset="0"/>
            </a:rPr>
            <a:t>ô</a:t>
          </a:r>
          <a:r>
            <a:rPr lang="en-US" sz="1800" kern="1200" dirty="0">
              <a:latin typeface="Segoe UI" panose="020B0502040204020203" pitchFamily="34" charset="0"/>
              <a:ea typeface="Segoe UI" panose="020B0502040204020203" pitchFamily="34" charset="0"/>
              <a:cs typeface="Segoe UI" panose="020B0502040204020203" pitchFamily="34" charset="0"/>
            </a:rPr>
            <a:t>ne</a:t>
          </a:r>
          <a:r>
            <a:rPr lang="el-GR" sz="1800" kern="1200" dirty="0">
              <a:latin typeface="Segoe UI" panose="020B0502040204020203" pitchFamily="34" charset="0"/>
              <a:ea typeface="Segoe UI" panose="020B0502040204020203" pitchFamily="34" charset="0"/>
              <a:cs typeface="Segoe UI" panose="020B0502040204020203" pitchFamily="34" charset="0"/>
            </a:rPr>
            <a:t>-</a:t>
          </a:r>
          <a:r>
            <a:rPr lang="en-US" sz="1800" kern="1200" dirty="0">
              <a:latin typeface="Segoe UI" panose="020B0502040204020203" pitchFamily="34" charset="0"/>
              <a:ea typeface="Segoe UI" panose="020B0502040204020203" pitchFamily="34" charset="0"/>
              <a:cs typeface="Segoe UI" panose="020B0502040204020203" pitchFamily="34" charset="0"/>
            </a:rPr>
            <a:t>Alpes</a:t>
          </a:r>
          <a:r>
            <a:rPr lang="el-GR" sz="1800" kern="1200" dirty="0">
              <a:latin typeface="Segoe UI" panose="020B0502040204020203" pitchFamily="34" charset="0"/>
              <a:ea typeface="Segoe UI" panose="020B0502040204020203" pitchFamily="34" charset="0"/>
              <a:cs typeface="Segoe UI" panose="020B0502040204020203" pitchFamily="34" charset="0"/>
            </a:rPr>
            <a:t> και της ΕΕ) </a:t>
          </a:r>
        </a:p>
        <a:p>
          <a:pPr marL="0" lvl="0" indent="0" algn="just" defTabSz="800100">
            <a:lnSpc>
              <a:spcPct val="90000"/>
            </a:lnSpc>
            <a:spcBef>
              <a:spcPct val="0"/>
            </a:spcBef>
            <a:spcAft>
              <a:spcPct val="35000"/>
            </a:spcAft>
            <a:buNone/>
          </a:pPr>
          <a:r>
            <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l-GR" sz="1800" kern="1200" dirty="0">
              <a:latin typeface="Segoe UI" panose="020B0502040204020203" pitchFamily="34" charset="0"/>
              <a:cs typeface="Segoe UI" panose="020B0502040204020203" pitchFamily="34" charset="0"/>
            </a:rPr>
            <a:t>Εκπαίδευση στην ορεινή και ταξιδιωτική ιατρική, από τις πρώτες βοήθειες έως τις πιο ειδικές θεραπείες ασθενειών του βουνού</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 Κλινική έρευνα για παθολογίες ψύχους, υψομέτρου και ακραίου περιβάλλοντος</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 Διοργάνωση συνεδρίων, στρογγυλών τραπεζιών και δραστηριοτήτων ενθάρρυνσης με θέματα ορεινής ιατρικής, ομαδικές εργασίες διαχείρισης άγχους σε ορεινό περιβάλλον</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51945" y="31916"/>
        <a:ext cx="8535699" cy="4596714"/>
      </dsp:txXfrm>
    </dsp:sp>
    <dsp:sp modelId="{7A910782-097F-4B8C-8A83-DC37134A01EE}">
      <dsp:nvSpPr>
        <dsp:cNvPr id="0" name=""/>
        <dsp:cNvSpPr/>
      </dsp:nvSpPr>
      <dsp:spPr>
        <a:xfrm>
          <a:off x="2388843" y="4628630"/>
          <a:ext cx="869880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781150" cy="2167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Επιστημονική Έρευνα &amp; Ανάπτυξη, Καινοτομία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781150" cy="2167864"/>
      </dsp:txXfrm>
    </dsp:sp>
    <dsp:sp modelId="{773DF105-915D-4D1E-B687-F2CA5B507AD5}">
      <dsp:nvSpPr>
        <dsp:cNvPr id="0" name=""/>
        <dsp:cNvSpPr/>
      </dsp:nvSpPr>
      <dsp:spPr>
        <a:xfrm>
          <a:off x="2917035" y="112899"/>
          <a:ext cx="7186553" cy="205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3. Επιστημονικός Σταθμός παρακολούθησης της κλιματικής αλλαγής </a:t>
          </a:r>
          <a:r>
            <a:rPr lang="el-GR" sz="1800" kern="1200" dirty="0">
              <a:latin typeface="Segoe UI" panose="020B0502040204020203" pitchFamily="34" charset="0"/>
              <a:ea typeface="Segoe UI" panose="020B0502040204020203" pitchFamily="34" charset="0"/>
              <a:cs typeface="Segoe UI" panose="020B0502040204020203" pitchFamily="34" charset="0"/>
            </a:rPr>
            <a:t>(ΕΣΚΑ) </a:t>
          </a:r>
          <a:r>
            <a:rPr lang="el-GR" sz="1800" i="1" kern="1200" dirty="0">
              <a:latin typeface="Segoe UI" panose="020B0502040204020203" pitchFamily="34" charset="0"/>
              <a:ea typeface="Segoe UI" panose="020B0502040204020203" pitchFamily="34" charset="0"/>
              <a:cs typeface="Segoe UI" panose="020B0502040204020203" pitchFamily="34" charset="0"/>
            </a:rPr>
            <a:t>[εναλλακτικά στο ΚΑΟΙ]</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7035" y="112899"/>
        <a:ext cx="7186553" cy="2054964"/>
      </dsp:txXfrm>
    </dsp:sp>
    <dsp:sp modelId="{6C2FD63E-819C-4DF3-8053-E98C1B387F70}">
      <dsp:nvSpPr>
        <dsp:cNvPr id="0" name=""/>
        <dsp:cNvSpPr/>
      </dsp:nvSpPr>
      <dsp:spPr>
        <a:xfrm>
          <a:off x="2781150" y="2111277"/>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429885" y="721478"/>
          <a:ext cx="11321130" cy="40389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886042" y="1085465"/>
          <a:ext cx="4832590"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[S]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kern="1200"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Πολυμορφία υφιστάμενων ελκυστικών πόρων (φυσικοί, ιστορικοί, ανθρωπογενείς) που απευθύνονται σε διαφορετικές ομάδες επισκεπτών</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Ετήσιος αριθμός επισκεπτών στον Όλυμπο ~</a:t>
          </a:r>
          <a:r>
            <a:rPr lang="el-GR" sz="1800" b="1" kern="1200" dirty="0">
              <a:latin typeface="Segoe UI" panose="020B0502040204020203" pitchFamily="34" charset="0"/>
              <a:ea typeface="Segoe UI" panose="020B0502040204020203" pitchFamily="34" charset="0"/>
              <a:cs typeface="Segoe UI" panose="020B0502040204020203" pitchFamily="34" charset="0"/>
            </a:rPr>
            <a:t>200.000 άτομα</a:t>
          </a:r>
          <a:r>
            <a:rPr lang="el-GR" sz="1800" kern="1200" dirty="0">
              <a:latin typeface="Segoe UI" panose="020B0502040204020203" pitchFamily="34" charset="0"/>
              <a:ea typeface="Segoe UI" panose="020B0502040204020203" pitchFamily="34" charset="0"/>
              <a:cs typeface="Segoe UI" panose="020B0502040204020203" pitchFamily="34" charset="0"/>
            </a:rPr>
            <a:t>, με αυξητική πορεία κάθε χρόνο</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Καλό επίπεδο ανθρώπινου δυναμικού</a:t>
          </a:r>
        </a:p>
        <a:p>
          <a:pPr marL="0" lvl="0" indent="0" algn="l" defTabSz="800100">
            <a:lnSpc>
              <a:spcPct val="90000"/>
            </a:lnSpc>
            <a:spcBef>
              <a:spcPct val="0"/>
            </a:spcBef>
            <a:spcAft>
              <a:spcPct val="35000"/>
            </a:spcAft>
            <a:buNone/>
          </a:pP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dsp:txBody>
      <dsp:txXfrm>
        <a:off x="886042" y="1085465"/>
        <a:ext cx="4832590" cy="3595248"/>
      </dsp:txXfrm>
    </dsp:sp>
    <dsp:sp modelId="{49441419-C080-44E8-9C4C-1067B922005E}">
      <dsp:nvSpPr>
        <dsp:cNvPr id="0" name=""/>
        <dsp:cNvSpPr/>
      </dsp:nvSpPr>
      <dsp:spPr>
        <a:xfrm>
          <a:off x="6341209" y="1094949"/>
          <a:ext cx="5312005" cy="363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[W]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Έλλειψη καινοτόμων και σύγχρονων παραγωγικών δραστηριοτήτων.</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Έλλειψη συλλογικών σημάτων ποιότητας.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Πολύ μικρή ενασχόληση με την εκμετάλλευση του δασικού πλούτου</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Μοντέλο μαζικού τουρισμού χαμηλής ποιότητας υποδομών και υπηρεσιών, εποχικότητα, εξαιρετικά ευαίσθητο σε εξωτερικές συνθήκες - δεν μπορεί να διατηρήσει βιωσιμότητα σε περιόδους κρίσης.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  </a:t>
          </a:r>
        </a:p>
      </dsp:txBody>
      <dsp:txXfrm>
        <a:off x="6341209" y="1094949"/>
        <a:ext cx="5312005" cy="3639095"/>
      </dsp:txXfrm>
    </dsp:sp>
    <dsp:sp modelId="{3E825285-0841-4E8A-A57B-A5EAB3E9D451}">
      <dsp:nvSpPr>
        <dsp:cNvPr id="0" name=""/>
        <dsp:cNvSpPr/>
      </dsp:nvSpPr>
      <dsp:spPr>
        <a:xfrm>
          <a:off x="678005" y="5"/>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470830"/>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5839637" y="1191872"/>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781150" cy="4365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Σχολή Ποιμενικής, Κτηνοτροφίας και Τυροκομίας </a:t>
          </a:r>
          <a:r>
            <a:rPr lang="el-GR" sz="1800" b="0" kern="1200" dirty="0">
              <a:latin typeface="Segoe UI" panose="020B0502040204020203" pitchFamily="34" charset="0"/>
              <a:ea typeface="Segoe UI" panose="020B0502040204020203" pitchFamily="34" charset="0"/>
              <a:cs typeface="Segoe UI" panose="020B0502040204020203" pitchFamily="34" charset="0"/>
            </a:rPr>
            <a:t>(</a:t>
          </a:r>
          <a:r>
            <a:rPr lang="el-GR" sz="1800" kern="1200" dirty="0">
              <a:latin typeface="Segoe UI" panose="020B0502040204020203" pitchFamily="34" charset="0"/>
              <a:ea typeface="Segoe UI" panose="020B0502040204020203" pitchFamily="34" charset="0"/>
              <a:cs typeface="Segoe UI" panose="020B0502040204020203" pitchFamily="34" charset="0"/>
            </a:rPr>
            <a:t>στην περιοχή </a:t>
          </a:r>
          <a:r>
            <a:rPr lang="el-GR" sz="1800" kern="1200" dirty="0" err="1">
              <a:latin typeface="Segoe UI" panose="020B0502040204020203" pitchFamily="34" charset="0"/>
              <a:ea typeface="Segoe UI" panose="020B0502040204020203" pitchFamily="34" charset="0"/>
              <a:cs typeface="Segoe UI" panose="020B0502040204020203" pitchFamily="34" charset="0"/>
            </a:rPr>
            <a:t>Καρίτσα</a:t>
          </a:r>
          <a:r>
            <a:rPr lang="el-GR" sz="1800" kern="1200" dirty="0">
              <a:latin typeface="Segoe UI" panose="020B0502040204020203" pitchFamily="34" charset="0"/>
              <a:ea typeface="Segoe UI" panose="020B0502040204020203" pitchFamily="34" charset="0"/>
              <a:cs typeface="Segoe UI" panose="020B0502040204020203" pitchFamily="34" charset="0"/>
            </a:rPr>
            <a:t> – Δίον (εκτός Ε.Π.)</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781150" cy="4365077"/>
      </dsp:txXfrm>
    </dsp:sp>
    <dsp:sp modelId="{574A7E49-F060-4BAD-BE1B-E8810A7F4EA6}">
      <dsp:nvSpPr>
        <dsp:cNvPr id="0" name=""/>
        <dsp:cNvSpPr/>
      </dsp:nvSpPr>
      <dsp:spPr>
        <a:xfrm>
          <a:off x="2918473" y="20727"/>
          <a:ext cx="7186553" cy="1641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Εκπαίδευση νέων αγροτών, κτηνοτρόφων και απασχολούμενων στον δασικό τομέα στις </a:t>
          </a:r>
          <a:r>
            <a:rPr lang="el-GR" sz="1800" kern="1200" dirty="0" err="1">
              <a:latin typeface="Segoe UI" panose="020B0502040204020203" pitchFamily="34" charset="0"/>
              <a:ea typeface="Segoe UI" panose="020B0502040204020203" pitchFamily="34" charset="0"/>
              <a:cs typeface="Segoe UI" panose="020B0502040204020203" pitchFamily="34" charset="0"/>
            </a:rPr>
            <a:t>φιλο</a:t>
          </a:r>
          <a:r>
            <a:rPr lang="el-GR" sz="1800" kern="1200" dirty="0">
              <a:latin typeface="Segoe UI" panose="020B0502040204020203" pitchFamily="34" charset="0"/>
              <a:ea typeface="Segoe UI" panose="020B0502040204020203" pitchFamily="34" charset="0"/>
              <a:cs typeface="Segoe UI" panose="020B0502040204020203" pitchFamily="34" charset="0"/>
            </a:rPr>
            <a:t>-περιβαλλοντικές πρακτικές, την ευζωία, την πράσινη γεωργία και κτηνοτροφία και την κυκλική οικονομία, με σκοπό την παραγωγή τροφίμων εξαιρετικής ποιότητας και την αύξηση της ανταγωνιστικότητας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20727"/>
        <a:ext cx="7186553" cy="1641158"/>
      </dsp:txXfrm>
    </dsp:sp>
    <dsp:sp modelId="{EC60A7BB-FCD2-4E29-8D8F-138CC7996C4D}">
      <dsp:nvSpPr>
        <dsp:cNvPr id="0" name=""/>
        <dsp:cNvSpPr/>
      </dsp:nvSpPr>
      <dsp:spPr>
        <a:xfrm>
          <a:off x="2781150" y="1661886"/>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926242" y="1666682"/>
          <a:ext cx="7186553" cy="266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kern="1200" dirty="0">
              <a:latin typeface="Segoe UI" panose="020B0502040204020203" pitchFamily="34" charset="0"/>
              <a:ea typeface="Segoe UI" panose="020B0502040204020203" pitchFamily="34" charset="0"/>
              <a:cs typeface="Segoe UI" panose="020B0502040204020203" pitchFamily="34" charset="0"/>
            </a:rPr>
            <a:t> και βιώσιμη γεωργική παραγωγή, αξιοποίηση υπολειμμάτων γεωργικής παραγωγής</a:t>
          </a:r>
        </a:p>
        <a:p>
          <a:pPr marL="0" lvl="0" indent="0" algn="just" defTabSz="800100">
            <a:lnSpc>
              <a:spcPct val="90000"/>
            </a:lnSpc>
            <a:spcBef>
              <a:spcPct val="0"/>
            </a:spcBef>
            <a:spcAft>
              <a:spcPct val="35000"/>
            </a:spcAft>
            <a:buClr>
              <a:srgbClr val="4F81BD"/>
            </a:buClr>
            <a:buFont typeface="Symbol" panose="05050102010706020507" pitchFamily="18" charset="2"/>
            <a:buNone/>
          </a:pPr>
          <a:r>
            <a:rPr lang="el-GR" sz="1800" kern="12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kern="1200" dirty="0">
              <a:latin typeface="Segoe UI" panose="020B0502040204020203" pitchFamily="34" charset="0"/>
              <a:ea typeface="Segoe UI" panose="020B0502040204020203" pitchFamily="34" charset="0"/>
              <a:cs typeface="Segoe UI" panose="020B0502040204020203" pitchFamily="34" charset="0"/>
            </a:rPr>
            <a:t> και βιώσιμη βόσκηση και κτηνοτροφία, αξιοποίηση υποπροϊόντων της κτηνοτροφίας, τυροκομία</a:t>
          </a:r>
        </a:p>
        <a:p>
          <a:pPr marL="0" lvl="0" indent="0" algn="just" defTabSz="800100">
            <a:lnSpc>
              <a:spcPct val="90000"/>
            </a:lnSpc>
            <a:spcBef>
              <a:spcPct val="0"/>
            </a:spcBef>
            <a:spcAft>
              <a:spcPct val="35000"/>
            </a:spcAft>
            <a:buClr>
              <a:srgbClr val="4F81BD"/>
            </a:buClr>
            <a:buFont typeface="Symbol" panose="05050102010706020507" pitchFamily="18" charset="2"/>
            <a:buNone/>
          </a:pPr>
          <a:r>
            <a:rPr lang="el-GR" sz="1800" kern="1200" dirty="0" err="1">
              <a:latin typeface="Segoe UI" panose="020B0502040204020203" pitchFamily="34" charset="0"/>
              <a:ea typeface="Segoe UI" panose="020B0502040204020203" pitchFamily="34" charset="0"/>
              <a:cs typeface="Segoe UI" panose="020B0502040204020203" pitchFamily="34" charset="0"/>
            </a:rPr>
            <a:t>Αειφορική</a:t>
          </a:r>
          <a:r>
            <a:rPr lang="el-GR" sz="1800" kern="1200" dirty="0">
              <a:latin typeface="Segoe UI" panose="020B0502040204020203" pitchFamily="34" charset="0"/>
              <a:ea typeface="Segoe UI" panose="020B0502040204020203" pitchFamily="34" charset="0"/>
              <a:cs typeface="Segoe UI" panose="020B0502040204020203" pitchFamily="34" charset="0"/>
            </a:rPr>
            <a:t> και βιώσιμη πτηνοτροφία, αξιοποίηση υποπροϊόντων της πτηνοτροφίας </a:t>
          </a:r>
        </a:p>
        <a:p>
          <a:pPr marL="0" lvl="0" indent="0" algn="just" defTabSz="800100">
            <a:lnSpc>
              <a:spcPct val="90000"/>
            </a:lnSpc>
            <a:spcBef>
              <a:spcPct val="0"/>
            </a:spcBef>
            <a:spcAft>
              <a:spcPct val="35000"/>
            </a:spcAft>
            <a:buClr>
              <a:srgbClr val="4F81BD"/>
            </a:buClr>
            <a:buFont typeface="Symbol" panose="05050102010706020507" pitchFamily="18" charset="2"/>
            <a:buNone/>
          </a:pPr>
          <a:r>
            <a:rPr lang="el-GR" sz="1800" kern="1200" dirty="0">
              <a:latin typeface="Segoe UI" panose="020B0502040204020203" pitchFamily="34" charset="0"/>
              <a:ea typeface="Segoe UI" panose="020B0502040204020203" pitchFamily="34" charset="0"/>
              <a:cs typeface="Segoe UI" panose="020B0502040204020203" pitchFamily="34" charset="0"/>
            </a:rPr>
            <a:t>Δασοκομία, αξιοποίηση προϊόντων της δασοκομίας, αξιοποίηση υποπροϊόντων της δασοκομίας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26242" y="1666682"/>
        <a:ext cx="7186553" cy="2660191"/>
      </dsp:txXfrm>
    </dsp:sp>
    <dsp:sp modelId="{7A910782-097F-4B8C-8A83-DC37134A01EE}">
      <dsp:nvSpPr>
        <dsp:cNvPr id="0" name=""/>
        <dsp:cNvSpPr/>
      </dsp:nvSpPr>
      <dsp:spPr>
        <a:xfrm>
          <a:off x="2781150" y="4342805"/>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384"/>
          <a:ext cx="11088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384"/>
          <a:ext cx="2426232" cy="4878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Μεταποίηση προϊόντων Ορεινής Παραγωγής</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2384"/>
        <a:ext cx="2426232" cy="4878546"/>
      </dsp:txXfrm>
    </dsp:sp>
    <dsp:sp modelId="{574A7E49-F060-4BAD-BE1B-E8810A7F4EA6}">
      <dsp:nvSpPr>
        <dsp:cNvPr id="0" name=""/>
        <dsp:cNvSpPr/>
      </dsp:nvSpPr>
      <dsp:spPr>
        <a:xfrm>
          <a:off x="2588494" y="98025"/>
          <a:ext cx="8491726" cy="1303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1. Σφαγείο (ή Κινητό Σφαγείο) και μικρή Μονάδα επεξεργασίας – τυποποίησης – συσκευασίας κρέατος τοπικής εκτροφής</a:t>
          </a:r>
          <a:r>
            <a:rPr lang="el-GR" sz="1800" kern="1200" dirty="0">
              <a:latin typeface="Segoe UI" panose="020B0502040204020203" pitchFamily="34" charset="0"/>
              <a:ea typeface="Segoe UI" panose="020B0502040204020203" pitchFamily="34" charset="0"/>
              <a:cs typeface="Segoe UI" panose="020B0502040204020203" pitchFamily="34" charset="0"/>
            </a:rPr>
            <a:t>, με </a:t>
          </a:r>
          <a:r>
            <a:rPr lang="el-GR" sz="1800" kern="1200" dirty="0" err="1">
              <a:latin typeface="Segoe UI" panose="020B0502040204020203" pitchFamily="34" charset="0"/>
              <a:ea typeface="Segoe UI" panose="020B0502040204020203" pitchFamily="34" charset="0"/>
              <a:cs typeface="Segoe UI" panose="020B0502040204020203" pitchFamily="34" charset="0"/>
            </a:rPr>
            <a:t>συνοδή</a:t>
          </a:r>
          <a:r>
            <a:rPr lang="el-GR" sz="1800" kern="1200" dirty="0">
              <a:latin typeface="Segoe UI" panose="020B0502040204020203" pitchFamily="34" charset="0"/>
              <a:ea typeface="Segoe UI" panose="020B0502040204020203" pitchFamily="34" charset="0"/>
              <a:cs typeface="Segoe UI" panose="020B0502040204020203" pitchFamily="34" charset="0"/>
            </a:rPr>
            <a:t> </a:t>
          </a:r>
          <a:r>
            <a:rPr lang="en-US" sz="1800" kern="1200" dirty="0">
              <a:latin typeface="Segoe UI" panose="020B0502040204020203" pitchFamily="34" charset="0"/>
              <a:ea typeface="Segoe UI" panose="020B0502040204020203" pitchFamily="34" charset="0"/>
              <a:cs typeface="Segoe UI" panose="020B0502040204020203" pitchFamily="34" charset="0"/>
            </a:rPr>
            <a:t>compact </a:t>
          </a:r>
          <a:r>
            <a:rPr lang="el-GR" sz="1800" kern="1200" dirty="0">
              <a:latin typeface="Segoe UI" panose="020B0502040204020203" pitchFamily="34" charset="0"/>
              <a:ea typeface="Segoe UI" panose="020B0502040204020203" pitchFamily="34" charset="0"/>
              <a:cs typeface="Segoe UI" panose="020B0502040204020203" pitchFamily="34" charset="0"/>
            </a:rPr>
            <a:t>μονάδα επεξεργασίας λυμάτων: Στην περιοχή μεταξύ </a:t>
          </a:r>
          <a:r>
            <a:rPr lang="el-GR" sz="1800" kern="12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kern="1200" dirty="0">
              <a:latin typeface="Segoe UI" panose="020B0502040204020203" pitchFamily="34" charset="0"/>
              <a:ea typeface="Segoe UI" panose="020B0502040204020203" pitchFamily="34" charset="0"/>
              <a:cs typeface="Segoe UI" panose="020B0502040204020203" pitchFamily="34" charset="0"/>
            </a:rPr>
            <a:t> και Αγίου Σπυρίδωνα (εκτός Ε.Π.)</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88494" y="98025"/>
        <a:ext cx="8491726" cy="1303611"/>
      </dsp:txXfrm>
    </dsp:sp>
    <dsp:sp modelId="{EC60A7BB-FCD2-4E29-8D8F-138CC7996C4D}">
      <dsp:nvSpPr>
        <dsp:cNvPr id="0" name=""/>
        <dsp:cNvSpPr/>
      </dsp:nvSpPr>
      <dsp:spPr>
        <a:xfrm>
          <a:off x="2426232" y="1401637"/>
          <a:ext cx="865398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596467" y="1423768"/>
          <a:ext cx="8491726" cy="930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2. Μικρή μονάδα συσκευασίας αυγών ορνίθων τοπικής εκτροφής</a:t>
          </a:r>
          <a:r>
            <a:rPr lang="el-GR" sz="1800" kern="1200" dirty="0">
              <a:latin typeface="Segoe UI" panose="020B0502040204020203" pitchFamily="34" charset="0"/>
              <a:ea typeface="Segoe UI" panose="020B0502040204020203" pitchFamily="34" charset="0"/>
              <a:cs typeface="Segoe UI" panose="020B0502040204020203" pitchFamily="34" charset="0"/>
            </a:rPr>
            <a:t>, με </a:t>
          </a:r>
          <a:r>
            <a:rPr lang="el-GR" sz="1800" kern="1200" dirty="0" err="1">
              <a:latin typeface="Segoe UI" panose="020B0502040204020203" pitchFamily="34" charset="0"/>
              <a:ea typeface="Segoe UI" panose="020B0502040204020203" pitchFamily="34" charset="0"/>
              <a:cs typeface="Segoe UI" panose="020B0502040204020203" pitchFamily="34" charset="0"/>
            </a:rPr>
            <a:t>συνοδή</a:t>
          </a:r>
          <a:r>
            <a:rPr lang="el-GR" sz="1800" kern="1200" dirty="0">
              <a:latin typeface="Segoe UI" panose="020B0502040204020203" pitchFamily="34" charset="0"/>
              <a:ea typeface="Segoe UI" panose="020B0502040204020203" pitchFamily="34" charset="0"/>
              <a:cs typeface="Segoe UI" panose="020B0502040204020203" pitchFamily="34" charset="0"/>
            </a:rPr>
            <a:t> </a:t>
          </a:r>
          <a:r>
            <a:rPr lang="en-US" sz="1800" kern="1200" dirty="0">
              <a:latin typeface="Segoe UI" panose="020B0502040204020203" pitchFamily="34" charset="0"/>
              <a:ea typeface="Segoe UI" panose="020B0502040204020203" pitchFamily="34" charset="0"/>
              <a:cs typeface="Segoe UI" panose="020B0502040204020203" pitchFamily="34" charset="0"/>
            </a:rPr>
            <a:t>compact </a:t>
          </a:r>
          <a:r>
            <a:rPr lang="el-GR" sz="1800" kern="1200" dirty="0">
              <a:latin typeface="Segoe UI" panose="020B0502040204020203" pitchFamily="34" charset="0"/>
              <a:ea typeface="Segoe UI" panose="020B0502040204020203" pitchFamily="34" charset="0"/>
              <a:cs typeface="Segoe UI" panose="020B0502040204020203" pitchFamily="34" charset="0"/>
            </a:rPr>
            <a:t>μονάδα επεξεργασίας λυμάτων: Στην περιοχή μεταξύ </a:t>
          </a:r>
          <a:r>
            <a:rPr lang="el-GR" sz="1800" kern="12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kern="1200" dirty="0">
              <a:latin typeface="Segoe UI" panose="020B0502040204020203" pitchFamily="34" charset="0"/>
              <a:ea typeface="Segoe UI" panose="020B0502040204020203" pitchFamily="34" charset="0"/>
              <a:cs typeface="Segoe UI" panose="020B0502040204020203" pitchFamily="34" charset="0"/>
            </a:rPr>
            <a:t> και Αγίου Σπυρίδωνα (εκτός Ε.Π.)</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96467" y="1423768"/>
        <a:ext cx="8491726" cy="930897"/>
      </dsp:txXfrm>
    </dsp:sp>
    <dsp:sp modelId="{7A910782-097F-4B8C-8A83-DC37134A01EE}">
      <dsp:nvSpPr>
        <dsp:cNvPr id="0" name=""/>
        <dsp:cNvSpPr/>
      </dsp:nvSpPr>
      <dsp:spPr>
        <a:xfrm>
          <a:off x="2426232" y="2428176"/>
          <a:ext cx="865398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81EF2D-EC42-4782-9D50-E990F98C90E9}">
      <dsp:nvSpPr>
        <dsp:cNvPr id="0" name=""/>
        <dsp:cNvSpPr/>
      </dsp:nvSpPr>
      <dsp:spPr>
        <a:xfrm>
          <a:off x="2588494" y="2523817"/>
          <a:ext cx="8491726" cy="2255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3. Μονάδα Καινοτομικής Αξιοποίησης Προϊόντων Υλοτομίας </a:t>
          </a:r>
          <a:r>
            <a:rPr lang="el-GR" sz="1800" b="1" kern="1200" dirty="0">
              <a:latin typeface="Segoe UI" panose="020B0502040204020203" pitchFamily="34" charset="0"/>
              <a:cs typeface="Segoe UI" panose="020B0502040204020203" pitchFamily="34" charset="0"/>
            </a:rPr>
            <a:t>(</a:t>
          </a:r>
          <a:r>
            <a:rPr lang="el-GR" sz="1800" b="1" kern="1200" dirty="0" err="1">
              <a:latin typeface="Segoe UI" panose="020B0502040204020203" pitchFamily="34" charset="0"/>
              <a:cs typeface="Segoe UI" panose="020B0502040204020203" pitchFamily="34" charset="0"/>
            </a:rPr>
            <a:t>ΜοΚΑΠΥ</a:t>
          </a:r>
          <a:r>
            <a:rPr lang="el-GR" sz="1800" b="1" kern="1200" dirty="0">
              <a:latin typeface="Segoe UI" panose="020B0502040204020203" pitchFamily="34" charset="0"/>
              <a:cs typeface="Segoe UI" panose="020B0502040204020203" pitchFamily="34" charset="0"/>
            </a:rPr>
            <a:t>) </a:t>
          </a:r>
          <a:r>
            <a:rPr lang="el-GR" sz="1800" kern="1200" dirty="0">
              <a:latin typeface="Segoe UI" panose="020B0502040204020203" pitchFamily="34" charset="0"/>
              <a:ea typeface="Segoe UI" panose="020B0502040204020203" pitchFamily="34" charset="0"/>
              <a:cs typeface="Segoe UI" panose="020B0502040204020203" pitchFamily="34" charset="0"/>
            </a:rPr>
            <a:t>στο παλιό εργοστάσιο ξυλείας στο Δασονομείο </a:t>
          </a:r>
          <a:r>
            <a:rPr lang="el-GR" sz="1800" kern="1200" dirty="0" err="1">
              <a:latin typeface="Segoe UI" panose="020B0502040204020203" pitchFamily="34" charset="0"/>
              <a:ea typeface="Segoe UI" panose="020B0502040204020203" pitchFamily="34" charset="0"/>
              <a:cs typeface="Segoe UI" panose="020B0502040204020203" pitchFamily="34" charset="0"/>
            </a:rPr>
            <a:t>Λιτοχώρου</a:t>
          </a:r>
          <a:r>
            <a:rPr lang="el-GR" sz="1800" kern="1200" dirty="0">
              <a:latin typeface="Segoe UI" panose="020B0502040204020203" pitchFamily="34" charset="0"/>
              <a:ea typeface="Segoe UI" panose="020B0502040204020203" pitchFamily="34" charset="0"/>
              <a:cs typeface="Segoe UI" panose="020B0502040204020203" pitchFamily="34" charset="0"/>
            </a:rPr>
            <a:t>, κατόπιν Μελέτης </a:t>
          </a:r>
          <a:r>
            <a:rPr lang="el-GR" sz="1800" kern="1200" dirty="0" err="1">
              <a:latin typeface="Segoe UI" panose="020B0502040204020203" pitchFamily="34" charset="0"/>
              <a:ea typeface="Segoe UI" panose="020B0502040204020203" pitchFamily="34" charset="0"/>
              <a:cs typeface="Segoe UI" panose="020B0502040204020203" pitchFamily="34" charset="0"/>
            </a:rPr>
            <a:t>πολυ</a:t>
          </a:r>
          <a:r>
            <a:rPr lang="el-GR" sz="1800" kern="1200" dirty="0">
              <a:latin typeface="Segoe UI" panose="020B0502040204020203" pitchFamily="34" charset="0"/>
              <a:ea typeface="Segoe UI" panose="020B0502040204020203" pitchFamily="34" charset="0"/>
              <a:cs typeface="Segoe UI" panose="020B0502040204020203" pitchFamily="34" charset="0"/>
            </a:rPr>
            <a:t>-λειτουργικής διαχείρισης των δασών για τη διαφοροποίηση των ευκαιριών εμπορίας και την αύξηση της προστιθέμενης αξίας, με αντικείμενο: χρήση νέων τεχνικών και τεχνολογιών υλοτομίας, επεξεργασία του προϊόντος υλοτομίας για παραγωγή τεχνικής ξυλείας, πολτού, </a:t>
          </a:r>
          <a:r>
            <a:rPr lang="el-GR" sz="1800" kern="1200" dirty="0" err="1">
              <a:latin typeface="Segoe UI" panose="020B0502040204020203" pitchFamily="34" charset="0"/>
              <a:ea typeface="Segoe UI" panose="020B0502040204020203" pitchFamily="34" charset="0"/>
              <a:cs typeface="Segoe UI" panose="020B0502040204020203" pitchFamily="34" charset="0"/>
            </a:rPr>
            <a:t>πελέτας</a:t>
          </a:r>
          <a:r>
            <a:rPr lang="el-GR" sz="1800" kern="1200" dirty="0">
              <a:latin typeface="Segoe UI" panose="020B0502040204020203" pitchFamily="34" charset="0"/>
              <a:ea typeface="Segoe UI" panose="020B0502040204020203" pitchFamily="34" charset="0"/>
              <a:cs typeface="Segoe UI" panose="020B0502040204020203" pitchFamily="34" charset="0"/>
            </a:rPr>
            <a:t>, βιομάζας για ενέργεια, </a:t>
          </a:r>
          <a:r>
            <a:rPr lang="el-GR" sz="1800" kern="1200" dirty="0" err="1">
              <a:latin typeface="Segoe UI" panose="020B0502040204020203" pitchFamily="34" charset="0"/>
              <a:ea typeface="Segoe UI" panose="020B0502040204020203" pitchFamily="34" charset="0"/>
              <a:cs typeface="Segoe UI" panose="020B0502040204020203" pitchFamily="34" charset="0"/>
            </a:rPr>
            <a:t>συνεπεξεργασία</a:t>
          </a:r>
          <a:r>
            <a:rPr lang="el-GR" sz="1800" kern="1200" dirty="0">
              <a:latin typeface="Segoe UI" panose="020B0502040204020203" pitchFamily="34" charset="0"/>
              <a:ea typeface="Segoe UI" panose="020B0502040204020203" pitchFamily="34" charset="0"/>
              <a:cs typeface="Segoe UI" panose="020B0502040204020203" pitchFamily="34" charset="0"/>
            </a:rPr>
            <a:t> του υπολείμματος υλοτομίας για παραγωγή </a:t>
          </a:r>
          <a:r>
            <a:rPr lang="el-GR" sz="1800" kern="1200" dirty="0" err="1">
              <a:latin typeface="Segoe UI" panose="020B0502040204020203" pitchFamily="34" charset="0"/>
              <a:ea typeface="Segoe UI" panose="020B0502040204020203" pitchFamily="34" charset="0"/>
              <a:cs typeface="Segoe UI" panose="020B0502040204020203" pitchFamily="34" charset="0"/>
            </a:rPr>
            <a:t>κομπόστ</a:t>
          </a:r>
          <a:r>
            <a:rPr lang="el-GR" sz="1800" kern="1200" dirty="0">
              <a:latin typeface="Segoe UI" panose="020B0502040204020203" pitchFamily="34" charset="0"/>
              <a:ea typeface="Segoe UI" panose="020B0502040204020203" pitchFamily="34" charset="0"/>
              <a:cs typeface="Segoe UI" panose="020B0502040204020203" pitchFamily="34" charset="0"/>
            </a:rPr>
            <a:t> </a:t>
          </a:r>
        </a:p>
      </dsp:txBody>
      <dsp:txXfrm>
        <a:off x="2588494" y="2523817"/>
        <a:ext cx="8491726" cy="2255855"/>
      </dsp:txXfrm>
    </dsp:sp>
    <dsp:sp modelId="{4B65B1D1-8F16-4013-A4FF-FB704A4F1874}">
      <dsp:nvSpPr>
        <dsp:cNvPr id="0" name=""/>
        <dsp:cNvSpPr/>
      </dsp:nvSpPr>
      <dsp:spPr>
        <a:xfrm>
          <a:off x="2426232" y="4779673"/>
          <a:ext cx="865398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1613"/>
          <a:ext cx="110881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1613"/>
          <a:ext cx="3049397" cy="330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Μεταποίηση προϊόντων Ορεινής Παραγωγής</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1613"/>
        <a:ext cx="3049397" cy="3300806"/>
      </dsp:txXfrm>
    </dsp:sp>
    <dsp:sp modelId="{574A7E49-F060-4BAD-BE1B-E8810A7F4EA6}">
      <dsp:nvSpPr>
        <dsp:cNvPr id="0" name=""/>
        <dsp:cNvSpPr/>
      </dsp:nvSpPr>
      <dsp:spPr>
        <a:xfrm>
          <a:off x="3199965" y="126682"/>
          <a:ext cx="7879710" cy="1704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cs typeface="Segoe UI" panose="020B0502040204020203" pitchFamily="34" charset="0"/>
            </a:rPr>
            <a:t>4. Μονάδα παραγωγής και τυποποίησης Μελιού τοπικής βιολογικής μελισσοκομίας</a:t>
          </a:r>
          <a:r>
            <a:rPr lang="el-GR" sz="1800" kern="1200" dirty="0">
              <a:latin typeface="Segoe UI" panose="020B0502040204020203" pitchFamily="34" charset="0"/>
              <a:cs typeface="Segoe UI" panose="020B0502040204020203" pitchFamily="34" charset="0"/>
            </a:rPr>
            <a:t> στην Ζώνη Γ, εφόσον τούτο επιτραπεί στο Σχέδιο Διαχείρισης [άρθ. 4, παράγ. 3, </a:t>
          </a:r>
          <a:r>
            <a:rPr lang="el-GR" sz="1800" kern="1200" dirty="0" err="1">
              <a:latin typeface="Segoe UI" panose="020B0502040204020203" pitchFamily="34" charset="0"/>
              <a:cs typeface="Segoe UI" panose="020B0502040204020203" pitchFamily="34" charset="0"/>
            </a:rPr>
            <a:t>εδάφ</a:t>
          </a:r>
          <a:r>
            <a:rPr lang="el-GR" sz="1800" kern="1200" dirty="0">
              <a:latin typeface="Segoe UI" panose="020B0502040204020203" pitchFamily="34" charset="0"/>
              <a:cs typeface="Segoe UI" panose="020B0502040204020203" pitchFamily="34" charset="0"/>
            </a:rPr>
            <a:t>. (γ) σε συνδυασμό με </a:t>
          </a:r>
          <a:r>
            <a:rPr lang="el-GR" sz="1800" kern="1200" dirty="0" err="1">
              <a:latin typeface="Segoe UI" panose="020B0502040204020203" pitchFamily="34" charset="0"/>
              <a:cs typeface="Segoe UI" panose="020B0502040204020203" pitchFamily="34" charset="0"/>
            </a:rPr>
            <a:t>εδάφ</a:t>
          </a:r>
          <a:r>
            <a:rPr lang="el-GR" sz="1800" kern="1200" dirty="0">
              <a:latin typeface="Segoe UI" panose="020B0502040204020203" pitchFamily="34" charset="0"/>
              <a:cs typeface="Segoe UI" panose="020B0502040204020203" pitchFamily="34" charset="0"/>
            </a:rPr>
            <a:t>. (η)], άλλως, πλησίον Ζώνης Γ - εκτός Ε.Π.</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3199965" y="126682"/>
        <a:ext cx="7879710" cy="1704723"/>
      </dsp:txXfrm>
    </dsp:sp>
    <dsp:sp modelId="{EC60A7BB-FCD2-4E29-8D8F-138CC7996C4D}">
      <dsp:nvSpPr>
        <dsp:cNvPr id="0" name=""/>
        <dsp:cNvSpPr/>
      </dsp:nvSpPr>
      <dsp:spPr>
        <a:xfrm>
          <a:off x="3049397" y="1831406"/>
          <a:ext cx="8030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3208483" y="1860347"/>
          <a:ext cx="7879710" cy="121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cs typeface="Segoe UI" panose="020B0502040204020203" pitchFamily="34" charset="0"/>
            </a:rPr>
            <a:t>5. Μονάδα επεξεργασίας αρωματικών φυτών για την παραγωγή αιθέριων ελαίων</a:t>
          </a:r>
          <a:r>
            <a:rPr lang="el-GR" sz="1800" kern="1200" dirty="0">
              <a:latin typeface="Segoe UI" panose="020B0502040204020203" pitchFamily="34" charset="0"/>
              <a:cs typeface="Segoe UI" panose="020B0502040204020203" pitchFamily="34" charset="0"/>
            </a:rPr>
            <a:t> στην Ζώνη Γ, εφόσον τούτο επιτραπεί στο Σχέδιο Διαχείρισης [άρθ. 4, παράγ. 3, </a:t>
          </a:r>
          <a:r>
            <a:rPr lang="el-GR" sz="1800" kern="1200" dirty="0" err="1">
              <a:latin typeface="Segoe UI" panose="020B0502040204020203" pitchFamily="34" charset="0"/>
              <a:cs typeface="Segoe UI" panose="020B0502040204020203" pitchFamily="34" charset="0"/>
            </a:rPr>
            <a:t>εδάφ</a:t>
          </a:r>
          <a:r>
            <a:rPr lang="el-GR" sz="1800" kern="1200" dirty="0">
              <a:latin typeface="Segoe UI" panose="020B0502040204020203" pitchFamily="34" charset="0"/>
              <a:cs typeface="Segoe UI" panose="020B0502040204020203" pitchFamily="34" charset="0"/>
            </a:rPr>
            <a:t>. (ε) σε συνδυασμό με </a:t>
          </a:r>
          <a:r>
            <a:rPr lang="el-GR" sz="1800" kern="1200" dirty="0" err="1">
              <a:latin typeface="Segoe UI" panose="020B0502040204020203" pitchFamily="34" charset="0"/>
              <a:cs typeface="Segoe UI" panose="020B0502040204020203" pitchFamily="34" charset="0"/>
            </a:rPr>
            <a:t>εδάφ</a:t>
          </a:r>
          <a:r>
            <a:rPr lang="el-GR" sz="1800" kern="1200" dirty="0">
              <a:latin typeface="Segoe UI" panose="020B0502040204020203" pitchFamily="34" charset="0"/>
              <a:cs typeface="Segoe UI" panose="020B0502040204020203" pitchFamily="34" charset="0"/>
            </a:rPr>
            <a:t>. (η)], άλλως, πλησίον Ζώνης Γ - εκτός Ε.Π.</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3208483" y="1860347"/>
        <a:ext cx="7879710" cy="1217327"/>
      </dsp:txXfrm>
    </dsp:sp>
    <dsp:sp modelId="{7A910782-097F-4B8C-8A83-DC37134A01EE}">
      <dsp:nvSpPr>
        <dsp:cNvPr id="0" name=""/>
        <dsp:cNvSpPr/>
      </dsp:nvSpPr>
      <dsp:spPr>
        <a:xfrm>
          <a:off x="3049397" y="3173804"/>
          <a:ext cx="8030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197"/>
          <a:ext cx="105082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197"/>
          <a:ext cx="2059128" cy="449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Τουριστικές Μονάδες</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2197"/>
        <a:ext cx="2059128" cy="4495560"/>
      </dsp:txXfrm>
    </dsp:sp>
    <dsp:sp modelId="{574A7E49-F060-4BAD-BE1B-E8810A7F4EA6}">
      <dsp:nvSpPr>
        <dsp:cNvPr id="0" name=""/>
        <dsp:cNvSpPr/>
      </dsp:nvSpPr>
      <dsp:spPr>
        <a:xfrm>
          <a:off x="2167648" y="93732"/>
          <a:ext cx="8332136" cy="124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Resort</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latin typeface="Segoe UI" panose="020B0502040204020203" pitchFamily="34" charset="0"/>
              <a:cs typeface="Segoe UI" panose="020B0502040204020203" pitchFamily="34" charset="0"/>
            </a:rPr>
            <a:t>τουλάχιστον 4*</a:t>
          </a:r>
          <a:r>
            <a:rPr lang="el-GR"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kern="1200" dirty="0">
              <a:latin typeface="Segoe UI" panose="020B0502040204020203" pitchFamily="34" charset="0"/>
              <a:ea typeface="Segoe UI" panose="020B0502040204020203" pitchFamily="34" charset="0"/>
              <a:cs typeface="Segoe UI" panose="020B0502040204020203" pitchFamily="34" charset="0"/>
            </a:rPr>
            <a:t> Στο εγκαταλειμμένο Θεραπευτήριο Πέτρας (εκτός Ε.Π.). </a:t>
          </a:r>
          <a:r>
            <a:rPr lang="el-GR" sz="1800" i="1" kern="1200" dirty="0">
              <a:latin typeface="Segoe UI" panose="020B0502040204020203" pitchFamily="34" charset="0"/>
              <a:ea typeface="Segoe UI" panose="020B0502040204020203" pitchFamily="34" charset="0"/>
              <a:cs typeface="Segoe UI" panose="020B0502040204020203" pitchFamily="34" charset="0"/>
            </a:rPr>
            <a:t>[Ανήκει στην Μητρόπολη Κίτρους – Πιερίας και οποιαδήποτε παρέμβαση προϋποθέτει την συναίνεση της Μητρόπολης]</a:t>
          </a:r>
          <a:r>
            <a:rPr lang="el-GR" sz="1800" kern="1200" dirty="0">
              <a:latin typeface="Segoe UI" panose="020B0502040204020203" pitchFamily="34" charset="0"/>
              <a:ea typeface="Segoe UI" panose="020B0502040204020203" pitchFamily="34" charset="0"/>
              <a:cs typeface="Segoe UI" panose="020B0502040204020203" pitchFamily="34" charset="0"/>
            </a:rPr>
            <a:t>.</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167648" y="93732"/>
        <a:ext cx="8332136" cy="1247648"/>
      </dsp:txXfrm>
    </dsp:sp>
    <dsp:sp modelId="{EC60A7BB-FCD2-4E29-8D8F-138CC7996C4D}">
      <dsp:nvSpPr>
        <dsp:cNvPr id="0" name=""/>
        <dsp:cNvSpPr/>
      </dsp:nvSpPr>
      <dsp:spPr>
        <a:xfrm>
          <a:off x="2059128" y="1341381"/>
          <a:ext cx="5787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212287" y="1362562"/>
          <a:ext cx="8077537" cy="297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Camping</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latin typeface="Segoe UI" panose="020B0502040204020203" pitchFamily="34" charset="0"/>
              <a:cs typeface="Segoe UI" panose="020B0502040204020203" pitchFamily="34" charset="0"/>
            </a:rPr>
            <a:t>τουλάχιστον 3*</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kern="1200" dirty="0">
              <a:latin typeface="Segoe UI" panose="020B0502040204020203" pitchFamily="34" charset="0"/>
              <a:ea typeface="Segoe UI" panose="020B0502040204020203" pitchFamily="34" charset="0"/>
              <a:cs typeface="Segoe UI" panose="020B0502040204020203" pitchFamily="34" charset="0"/>
            </a:rPr>
            <a:t>στην Ζώνη Δ. </a:t>
          </a:r>
          <a:r>
            <a:rPr lang="en-GB" sz="1800" b="1" kern="1200" dirty="0">
              <a:latin typeface="Segoe UI" panose="020B0502040204020203" pitchFamily="34" charset="0"/>
              <a:cs typeface="Segoe UI" panose="020B0502040204020203" pitchFamily="34" charset="0"/>
            </a:rPr>
            <a:t>Glamping</a:t>
          </a:r>
          <a:r>
            <a:rPr lang="en-GB" sz="1800" kern="1200" dirty="0">
              <a:latin typeface="Segoe UI" panose="020B0502040204020203" pitchFamily="34" charset="0"/>
              <a:cs typeface="Segoe UI" panose="020B0502040204020203" pitchFamily="34" charset="0"/>
            </a:rPr>
            <a:t> </a:t>
          </a:r>
          <a:r>
            <a:rPr lang="el-GR" sz="1800" kern="1200" dirty="0">
              <a:latin typeface="Segoe UI" panose="020B0502040204020203" pitchFamily="34" charset="0"/>
              <a:cs typeface="Segoe UI" panose="020B0502040204020203" pitchFamily="34" charset="0"/>
            </a:rPr>
            <a:t>(</a:t>
          </a:r>
          <a:r>
            <a:rPr lang="en-US" sz="1800" kern="1200" dirty="0">
              <a:latin typeface="Segoe UI" panose="020B0502040204020203" pitchFamily="34" charset="0"/>
              <a:cs typeface="Segoe UI" panose="020B0502040204020203" pitchFamily="34" charset="0"/>
            </a:rPr>
            <a:t>glamorous </a:t>
          </a:r>
          <a:r>
            <a:rPr lang="el-GR" sz="1800" kern="1200" dirty="0">
              <a:latin typeface="Segoe UI" panose="020B0502040204020203" pitchFamily="34" charset="0"/>
              <a:cs typeface="Segoe UI" panose="020B0502040204020203" pitchFamily="34" charset="0"/>
            </a:rPr>
            <a:t>+ </a:t>
          </a:r>
          <a:r>
            <a:rPr lang="en-US" sz="1800" kern="1200" dirty="0">
              <a:latin typeface="Segoe UI" panose="020B0502040204020203" pitchFamily="34" charset="0"/>
              <a:cs typeface="Segoe UI" panose="020B0502040204020203" pitchFamily="34" charset="0"/>
            </a:rPr>
            <a:t>camping</a:t>
          </a:r>
          <a:r>
            <a:rPr lang="el-GR" sz="1800" kern="1200" dirty="0">
              <a:latin typeface="Segoe UI" panose="020B0502040204020203" pitchFamily="34" charset="0"/>
              <a:cs typeface="Segoe UI" panose="020B0502040204020203" pitchFamily="34" charset="0"/>
            </a:rPr>
            <a:t>). Καταλύματα που προσομοιάζουν στο </a:t>
          </a:r>
          <a:r>
            <a:rPr lang="en-US" sz="1800" kern="1200" dirty="0">
              <a:latin typeface="Segoe UI" panose="020B0502040204020203" pitchFamily="34" charset="0"/>
              <a:cs typeface="Segoe UI" panose="020B0502040204020203" pitchFamily="34" charset="0"/>
            </a:rPr>
            <a:t>camping </a:t>
          </a:r>
          <a:r>
            <a:rPr lang="el-GR" sz="1800" kern="1200" dirty="0">
              <a:latin typeface="Segoe UI" panose="020B0502040204020203" pitchFamily="34" charset="0"/>
              <a:cs typeface="Segoe UI" panose="020B0502040204020203" pitchFamily="34" charset="0"/>
            </a:rPr>
            <a:t>(</a:t>
          </a:r>
          <a:r>
            <a:rPr lang="el-GR" sz="1800" kern="1200" dirty="0" err="1">
              <a:latin typeface="Segoe UI" panose="020B0502040204020203" pitchFamily="34" charset="0"/>
              <a:cs typeface="Segoe UI" panose="020B0502040204020203" pitchFamily="34" charset="0"/>
            </a:rPr>
            <a:t>δενδρόσπιτα</a:t>
          </a:r>
          <a:r>
            <a:rPr lang="el-GR" sz="1800" kern="1200" dirty="0">
              <a:latin typeface="Segoe UI" panose="020B0502040204020203" pitchFamily="34" charset="0"/>
              <a:cs typeface="Segoe UI" panose="020B0502040204020203" pitchFamily="34" charset="0"/>
            </a:rPr>
            <a:t>, σκηνές, κ.α.),  αλλά με τις παροχές και τις υπηρεσίες ενός ξενοδοχείου.</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cs typeface="Segoe UI" panose="020B0502040204020203" pitchFamily="34" charset="0"/>
            </a:rPr>
            <a:t>Εισήχθη στη νομοθεσία για τις Ειδικές μορφές τουρισμού με στόχο τη διαφοροποίηση του τουριστικού προϊόντος, ως </a:t>
          </a:r>
          <a:r>
            <a:rPr lang="el-GR" sz="1800" i="1" kern="1200" dirty="0">
              <a:latin typeface="Segoe UI" panose="020B0502040204020203" pitchFamily="34" charset="0"/>
              <a:cs typeface="Segoe UI" panose="020B0502040204020203" pitchFamily="34" charset="0"/>
            </a:rPr>
            <a:t>«η εμπειρία πολυτελούς διαμονής στη φύση, σε τουριστικά καταλύματα στην ύπαιθρο που ανεγείρονται σε εκτός σχεδίου περιοχές και περιλαμβάνουν διαφοροποιημένους τύπους διαμονής σε δομές ήπια εναρμονισμένες στο φυσικό περιβάλλον, συνδυάζοντας υψηλή αισθητική και παροχή αναβαθμισμένων υπηρεσιών»</a:t>
          </a:r>
          <a:r>
            <a:rPr lang="el-GR" sz="1800" kern="1200" dirty="0">
              <a:latin typeface="Segoe UI" panose="020B0502040204020203" pitchFamily="34" charset="0"/>
              <a:cs typeface="Segoe UI" panose="020B0502040204020203" pitchFamily="34" charset="0"/>
            </a:rPr>
            <a:t> (</a:t>
          </a:r>
          <a:r>
            <a:rPr lang="en-US" sz="1800" kern="1200" dirty="0">
              <a:latin typeface="Segoe UI" panose="020B0502040204020203" pitchFamily="34" charset="0"/>
              <a:cs typeface="Segoe UI" panose="020B0502040204020203" pitchFamily="34" charset="0"/>
            </a:rPr>
            <a:t>N</a:t>
          </a:r>
          <a:r>
            <a:rPr lang="el-GR" sz="1800" kern="1200" dirty="0">
              <a:latin typeface="Segoe UI" panose="020B0502040204020203" pitchFamily="34" charset="0"/>
              <a:cs typeface="Segoe UI" panose="020B0502040204020203" pitchFamily="34" charset="0"/>
            </a:rPr>
            <a:t>. 4688/2020, άρθ. 36).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212287" y="1362562"/>
        <a:ext cx="8077537" cy="2970604"/>
      </dsp:txXfrm>
    </dsp:sp>
    <dsp:sp modelId="{7A910782-097F-4B8C-8A83-DC37134A01EE}">
      <dsp:nvSpPr>
        <dsp:cNvPr id="0" name=""/>
        <dsp:cNvSpPr/>
      </dsp:nvSpPr>
      <dsp:spPr>
        <a:xfrm>
          <a:off x="2059128" y="4403520"/>
          <a:ext cx="5787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363896" cy="4450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Πάρκα – Μουσεία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363896" cy="4450081"/>
      </dsp:txXfrm>
    </dsp:sp>
    <dsp:sp modelId="{574A7E49-F060-4BAD-BE1B-E8810A7F4EA6}">
      <dsp:nvSpPr>
        <dsp:cNvPr id="0" name=""/>
        <dsp:cNvSpPr/>
      </dsp:nvSpPr>
      <dsp:spPr>
        <a:xfrm>
          <a:off x="2509070" y="57038"/>
          <a:ext cx="7597435" cy="1013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Μουσείο Φυσικής Ιστορίας </a:t>
          </a:r>
          <a:r>
            <a:rPr lang="el-GR" sz="1800" kern="1200" dirty="0">
              <a:latin typeface="Segoe UI" panose="020B0502040204020203" pitchFamily="34" charset="0"/>
              <a:ea typeface="Segoe UI" panose="020B0502040204020203" pitchFamily="34" charset="0"/>
              <a:cs typeface="Segoe UI" panose="020B0502040204020203" pitchFamily="34" charset="0"/>
            </a:rPr>
            <a:t>στη θέση Πριόνια (Ζώνη Β) με εκθετήριο ειδών φυτών, φωτογραφικό υλικό, υλικό ενημέρωσης και πώληση χαρτών και βιβλίων</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509070" y="57038"/>
        <a:ext cx="7597435" cy="1013332"/>
      </dsp:txXfrm>
    </dsp:sp>
    <dsp:sp modelId="{EC60A7BB-FCD2-4E29-8D8F-138CC7996C4D}">
      <dsp:nvSpPr>
        <dsp:cNvPr id="0" name=""/>
        <dsp:cNvSpPr/>
      </dsp:nvSpPr>
      <dsp:spPr>
        <a:xfrm>
          <a:off x="2363896" y="1070371"/>
          <a:ext cx="774260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515360" y="1083569"/>
          <a:ext cx="7597435" cy="2066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Θεματικό πάρκο - βοτανικός κήπος </a:t>
          </a:r>
          <a:r>
            <a:rPr lang="el-GR" sz="1800" kern="1200" dirty="0">
              <a:latin typeface="Segoe UI" panose="020B0502040204020203" pitchFamily="34" charset="0"/>
              <a:ea typeface="Segoe UI" panose="020B0502040204020203" pitchFamily="34" charset="0"/>
              <a:cs typeface="Segoe UI" panose="020B0502040204020203" pitchFamily="34" charset="0"/>
            </a:rPr>
            <a:t>με θέμα την χλωρίδα και πανίδα του Ολύμπου και έμφαση στα ενδημικά είδη, το οποίο θα προσελκύει επισκέπτες από το εσωτερικό (σχολεία, σύλλογοι κλπ.) και το εξωτερικό καθ’ όλη τη διάρκεια του χρόνου, κατ’ αντιστοιχία επιτυχημένων παραδειγμάτων (</a:t>
          </a:r>
          <a:r>
            <a:rPr lang="en-US"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https</a:t>
          </a:r>
          <a:r>
            <a:rPr lang="el-GR"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www</a:t>
          </a:r>
          <a:r>
            <a:rPr lang="el-GR"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kern="1200" dirty="0" err="1">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jardindulautaret</a:t>
          </a:r>
          <a:r>
            <a:rPr lang="el-GR"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com</a:t>
          </a:r>
          <a:r>
            <a:rPr lang="el-GR"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n-US" sz="1800" kern="1200" dirty="0" err="1">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english</a:t>
          </a:r>
          <a:r>
            <a:rPr lang="el-GR" sz="1800" kern="1200" dirty="0">
              <a:latin typeface="Segoe UI" panose="020B0502040204020203" pitchFamily="34" charset="0"/>
              <a:ea typeface="Segoe UI" panose="020B0502040204020203" pitchFamily="34" charset="0"/>
              <a:cs typeface="Segoe UI" panose="020B0502040204020203" pitchFamily="34" charset="0"/>
              <a:hlinkClick xmlns:r="http://schemas.openxmlformats.org/officeDocument/2006/relationships" r:id="rId1"/>
            </a:rPr>
            <a:t>/</a:t>
          </a:r>
          <a:r>
            <a:rPr lang="el-GR" sz="1800" kern="1200" dirty="0">
              <a:latin typeface="Segoe UI" panose="020B0502040204020203" pitchFamily="34" charset="0"/>
              <a:ea typeface="Segoe UI" panose="020B0502040204020203" pitchFamily="34" charset="0"/>
              <a:cs typeface="Segoe UI" panose="020B0502040204020203" pitchFamily="34" charset="0"/>
            </a:rPr>
            <a:t>). Στις υπάρχουσες εγκαταστάσεις της ΜΔΕΠΟ, ώστε να συνδυάζονται οι επισκέψεις με το υφιστάμενο Μουσείο Φυσικής Ιστορίας. </a:t>
          </a:r>
        </a:p>
      </dsp:txBody>
      <dsp:txXfrm>
        <a:off x="2515360" y="1083569"/>
        <a:ext cx="7597435" cy="2066386"/>
      </dsp:txXfrm>
    </dsp:sp>
    <dsp:sp modelId="{7A910782-097F-4B8C-8A83-DC37134A01EE}">
      <dsp:nvSpPr>
        <dsp:cNvPr id="0" name=""/>
        <dsp:cNvSpPr/>
      </dsp:nvSpPr>
      <dsp:spPr>
        <a:xfrm>
          <a:off x="2363896" y="3193796"/>
          <a:ext cx="774260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BBE4E-FD9B-471D-8314-DAAA063515A3}">
      <dsp:nvSpPr>
        <dsp:cNvPr id="0" name=""/>
        <dsp:cNvSpPr/>
      </dsp:nvSpPr>
      <dsp:spPr>
        <a:xfrm>
          <a:off x="2509070" y="3250834"/>
          <a:ext cx="7597435" cy="1140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cs typeface="Segoe UI" panose="020B0502040204020203" pitchFamily="34" charset="0"/>
            </a:rPr>
            <a:t>Θεματικό πάρκο με θέμα το δωδεκάθεο και την Μυθολογία</a:t>
          </a:r>
          <a:r>
            <a:rPr lang="el-GR" sz="1800" kern="1200" dirty="0">
              <a:latin typeface="Segoe UI" panose="020B0502040204020203" pitchFamily="34" charset="0"/>
              <a:cs typeface="Segoe UI" panose="020B0502040204020203" pitchFamily="34" charset="0"/>
            </a:rPr>
            <a:t>: στην Ζώνη Γ, εφόσον τούτο επιτραπεί στο Σχέδιο Διαχείρισης (ΠΔ 610/2021, άρθ. 4, παράγ. 3, </a:t>
          </a:r>
          <a:r>
            <a:rPr lang="el-GR" sz="1800" kern="1200" dirty="0" err="1">
              <a:latin typeface="Segoe UI" panose="020B0502040204020203" pitchFamily="34" charset="0"/>
              <a:cs typeface="Segoe UI" panose="020B0502040204020203" pitchFamily="34" charset="0"/>
            </a:rPr>
            <a:t>εδάφ</a:t>
          </a:r>
          <a:r>
            <a:rPr lang="el-GR" sz="1800" kern="1200" dirty="0">
              <a:latin typeface="Segoe UI" panose="020B0502040204020203" pitchFamily="34" charset="0"/>
              <a:cs typeface="Segoe UI" panose="020B0502040204020203" pitchFamily="34" charset="0"/>
            </a:rPr>
            <a:t>. η), άλλως, πλησίον της Ζώνης Γ - εκτός Ε.Π.</a:t>
          </a:r>
        </a:p>
      </dsp:txBody>
      <dsp:txXfrm>
        <a:off x="2509070" y="3250834"/>
        <a:ext cx="7597435" cy="1140767"/>
      </dsp:txXfrm>
    </dsp:sp>
    <dsp:sp modelId="{7EB32666-A800-4D28-AB94-D4DB97A814CB}">
      <dsp:nvSpPr>
        <dsp:cNvPr id="0" name=""/>
        <dsp:cNvSpPr/>
      </dsp:nvSpPr>
      <dsp:spPr>
        <a:xfrm>
          <a:off x="2363896" y="4391602"/>
          <a:ext cx="774260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247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2470"/>
          <a:ext cx="2781150" cy="505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err="1">
              <a:latin typeface="Segoe UI" panose="020B0502040204020203" pitchFamily="34" charset="0"/>
              <a:cs typeface="Segoe UI" panose="020B0502040204020203" pitchFamily="34" charset="0"/>
            </a:rPr>
            <a:t>Ποδηλατόδρομοι</a:t>
          </a:r>
          <a:r>
            <a:rPr lang="el-GR" sz="2400" b="1" kern="1200" dirty="0">
              <a:latin typeface="Segoe UI" panose="020B0502040204020203" pitchFamily="34" charset="0"/>
              <a:cs typeface="Segoe UI" panose="020B0502040204020203" pitchFamily="34" charset="0"/>
            </a:rPr>
            <a:t> – Πεζοπορία – Αναψυκτήρια</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2470"/>
        <a:ext cx="2781150" cy="5054738"/>
      </dsp:txXfrm>
    </dsp:sp>
    <dsp:sp modelId="{574A7E49-F060-4BAD-BE1B-E8810A7F4EA6}">
      <dsp:nvSpPr>
        <dsp:cNvPr id="0" name=""/>
        <dsp:cNvSpPr/>
      </dsp:nvSpPr>
      <dsp:spPr>
        <a:xfrm>
          <a:off x="2918473" y="40479"/>
          <a:ext cx="7186553" cy="66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Δίκτυο διαδρομών </a:t>
          </a:r>
          <a:r>
            <a:rPr lang="en-US" sz="1800" b="1" kern="1200" dirty="0">
              <a:latin typeface="Segoe UI" panose="020B0502040204020203" pitchFamily="34" charset="0"/>
              <a:ea typeface="Segoe UI" panose="020B0502040204020203" pitchFamily="34" charset="0"/>
              <a:cs typeface="Segoe UI" panose="020B0502040204020203" pitchFamily="34" charset="0"/>
            </a:rPr>
            <a:t>mountain bike</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kern="1200" dirty="0">
              <a:latin typeface="Segoe UI" panose="020B0502040204020203" pitchFamily="34" charset="0"/>
              <a:ea typeface="Segoe UI" panose="020B0502040204020203" pitchFamily="34" charset="0"/>
              <a:cs typeface="Segoe UI" panose="020B0502040204020203" pitchFamily="34" charset="0"/>
            </a:rPr>
            <a:t>στην βόρεια πλευρά του Ολύμπου, με αφετηρία το χωριό Πέτρα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18473" y="40479"/>
        <a:ext cx="7186553" cy="669920"/>
      </dsp:txXfrm>
    </dsp:sp>
    <dsp:sp modelId="{EC60A7BB-FCD2-4E29-8D8F-138CC7996C4D}">
      <dsp:nvSpPr>
        <dsp:cNvPr id="0" name=""/>
        <dsp:cNvSpPr/>
      </dsp:nvSpPr>
      <dsp:spPr>
        <a:xfrm>
          <a:off x="2781150" y="710400"/>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926242" y="719196"/>
          <a:ext cx="7186553" cy="1293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Κατασκευή διπλής διαδρομής </a:t>
          </a:r>
          <a:r>
            <a:rPr lang="el-GR" sz="1800" b="1" kern="1200" dirty="0" err="1">
              <a:latin typeface="Segoe UI" panose="020B0502040204020203" pitchFamily="34" charset="0"/>
              <a:ea typeface="Segoe UI" panose="020B0502040204020203" pitchFamily="34" charset="0"/>
              <a:cs typeface="Segoe UI" panose="020B0502040204020203" pitchFamily="34" charset="0"/>
            </a:rPr>
            <a:t>bike</a:t>
          </a:r>
          <a:r>
            <a:rPr lang="el-GR" sz="1800" b="1" kern="1200" dirty="0">
              <a:latin typeface="Segoe UI" panose="020B0502040204020203" pitchFamily="34" charset="0"/>
              <a:ea typeface="Segoe UI" panose="020B0502040204020203" pitchFamily="34" charset="0"/>
              <a:cs typeface="Segoe UI" panose="020B0502040204020203" pitchFamily="34" charset="0"/>
            </a:rPr>
            <a:t> and </a:t>
          </a:r>
          <a:r>
            <a:rPr lang="el-GR" sz="1800" b="1" kern="1200" dirty="0" err="1">
              <a:latin typeface="Segoe UI" panose="020B0502040204020203" pitchFamily="34" charset="0"/>
              <a:ea typeface="Segoe UI" panose="020B0502040204020203" pitchFamily="34" charset="0"/>
              <a:cs typeface="Segoe UI" panose="020B0502040204020203" pitchFamily="34" charset="0"/>
            </a:rPr>
            <a:t>hike</a:t>
          </a:r>
          <a:r>
            <a:rPr lang="el-GR" sz="1800" b="1" kern="1200" dirty="0">
              <a:latin typeface="Segoe UI" panose="020B0502040204020203" pitchFamily="34" charset="0"/>
              <a:ea typeface="Segoe UI" panose="020B0502040204020203" pitchFamily="34" charset="0"/>
              <a:cs typeface="Segoe UI" panose="020B0502040204020203" pitchFamily="34" charset="0"/>
            </a:rPr>
            <a:t> (1) σύνδεσης παραλιακού μετώπου με Όλυμπο</a:t>
          </a:r>
          <a:r>
            <a:rPr lang="el-GR" sz="1800" kern="1200" dirty="0">
              <a:latin typeface="Segoe UI" panose="020B0502040204020203" pitchFamily="34" charset="0"/>
              <a:ea typeface="Segoe UI" panose="020B0502040204020203" pitchFamily="34" charset="0"/>
              <a:cs typeface="Segoe UI" panose="020B0502040204020203" pitchFamily="34" charset="0"/>
            </a:rPr>
            <a:t>, από παραλιακό μέτωπο προς Λιτόχωρο με εκκίνηση την Πλάκα, με μικρά αναψυκτήρια στο μέσο της διαδρομής</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926242" y="719196"/>
        <a:ext cx="7186553" cy="1293979"/>
      </dsp:txXfrm>
    </dsp:sp>
    <dsp:sp modelId="{7A910782-097F-4B8C-8A83-DC37134A01EE}">
      <dsp:nvSpPr>
        <dsp:cNvPr id="0" name=""/>
        <dsp:cNvSpPr/>
      </dsp:nvSpPr>
      <dsp:spPr>
        <a:xfrm>
          <a:off x="2781150" y="2042389"/>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81EF2D-EC42-4782-9D50-E990F98C90E9}">
      <dsp:nvSpPr>
        <dsp:cNvPr id="0" name=""/>
        <dsp:cNvSpPr/>
      </dsp:nvSpPr>
      <dsp:spPr>
        <a:xfrm>
          <a:off x="2918473" y="2080399"/>
          <a:ext cx="7186553" cy="12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Κατασκευή διπλής διαδρομής </a:t>
          </a:r>
          <a:r>
            <a:rPr lang="el-GR" sz="1800" b="1" kern="1200" dirty="0" err="1">
              <a:latin typeface="Segoe UI" panose="020B0502040204020203" pitchFamily="34" charset="0"/>
              <a:ea typeface="Segoe UI" panose="020B0502040204020203" pitchFamily="34" charset="0"/>
              <a:cs typeface="Segoe UI" panose="020B0502040204020203" pitchFamily="34" charset="0"/>
            </a:rPr>
            <a:t>bike</a:t>
          </a:r>
          <a:r>
            <a:rPr lang="el-GR" sz="1800" b="1" kern="1200" dirty="0">
              <a:latin typeface="Segoe UI" panose="020B0502040204020203" pitchFamily="34" charset="0"/>
              <a:ea typeface="Segoe UI" panose="020B0502040204020203" pitchFamily="34" charset="0"/>
              <a:cs typeface="Segoe UI" panose="020B0502040204020203" pitchFamily="34" charset="0"/>
            </a:rPr>
            <a:t> and </a:t>
          </a:r>
          <a:r>
            <a:rPr lang="el-GR" sz="1800" b="1" kern="1200" dirty="0" err="1">
              <a:latin typeface="Segoe UI" panose="020B0502040204020203" pitchFamily="34" charset="0"/>
              <a:ea typeface="Segoe UI" panose="020B0502040204020203" pitchFamily="34" charset="0"/>
              <a:cs typeface="Segoe UI" panose="020B0502040204020203" pitchFamily="34" charset="0"/>
            </a:rPr>
            <a:t>hike</a:t>
          </a:r>
          <a:r>
            <a:rPr lang="el-GR" sz="1800" b="1" kern="1200" dirty="0">
              <a:latin typeface="Segoe UI" panose="020B0502040204020203" pitchFamily="34" charset="0"/>
              <a:ea typeface="Segoe UI" panose="020B0502040204020203" pitchFamily="34" charset="0"/>
              <a:cs typeface="Segoe UI" panose="020B0502040204020203" pitchFamily="34" charset="0"/>
            </a:rPr>
            <a:t> (2) σύνδεσης παραλιακού μετώπου με Όλυμπο</a:t>
          </a:r>
          <a:r>
            <a:rPr lang="el-GR" sz="1800" kern="1200" dirty="0">
              <a:latin typeface="Segoe UI" panose="020B0502040204020203" pitchFamily="34" charset="0"/>
              <a:ea typeface="Segoe UI" panose="020B0502040204020203" pitchFamily="34" charset="0"/>
              <a:cs typeface="Segoe UI" panose="020B0502040204020203" pitchFamily="34" charset="0"/>
            </a:rPr>
            <a:t>, από παραλιακό μέτωπο προς Δίον με εκκίνηση το Λιμάνι της </a:t>
          </a:r>
          <a:r>
            <a:rPr lang="el-GR" sz="1800" kern="1200" dirty="0" err="1">
              <a:latin typeface="Segoe UI" panose="020B0502040204020203" pitchFamily="34" charset="0"/>
              <a:ea typeface="Segoe UI" panose="020B0502040204020203" pitchFamily="34" charset="0"/>
              <a:cs typeface="Segoe UI" panose="020B0502040204020203" pitchFamily="34" charset="0"/>
            </a:rPr>
            <a:t>Γρίτσας</a:t>
          </a:r>
          <a:r>
            <a:rPr lang="el-GR" sz="1800" kern="1200" dirty="0">
              <a:latin typeface="Segoe UI" panose="020B0502040204020203" pitchFamily="34" charset="0"/>
              <a:ea typeface="Segoe UI" panose="020B0502040204020203" pitchFamily="34" charset="0"/>
              <a:cs typeface="Segoe UI" panose="020B0502040204020203" pitchFamily="34" charset="0"/>
            </a:rPr>
            <a:t>, με μικρά αναψυκτήρια στο μέσο της διαδρομής</a:t>
          </a:r>
        </a:p>
      </dsp:txBody>
      <dsp:txXfrm>
        <a:off x="2918473" y="2080399"/>
        <a:ext cx="7186553" cy="1216250"/>
      </dsp:txXfrm>
    </dsp:sp>
    <dsp:sp modelId="{4B65B1D1-8F16-4013-A4FF-FB704A4F1874}">
      <dsp:nvSpPr>
        <dsp:cNvPr id="0" name=""/>
        <dsp:cNvSpPr/>
      </dsp:nvSpPr>
      <dsp:spPr>
        <a:xfrm>
          <a:off x="2781150" y="3296650"/>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9882E4-33A2-46E4-BAD4-46BB7544339A}">
      <dsp:nvSpPr>
        <dsp:cNvPr id="0" name=""/>
        <dsp:cNvSpPr/>
      </dsp:nvSpPr>
      <dsp:spPr>
        <a:xfrm>
          <a:off x="2918473" y="3334659"/>
          <a:ext cx="7186553" cy="8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Κατασκευή ποδηλατικής διαδρομής (3) διάνυσης παραλιακού μετώπου </a:t>
          </a:r>
          <a:r>
            <a:rPr lang="el-GR" sz="1800" kern="1200" dirty="0">
              <a:latin typeface="Segoe UI" panose="020B0502040204020203" pitchFamily="34" charset="0"/>
              <a:ea typeface="Segoe UI" panose="020B0502040204020203" pitchFamily="34" charset="0"/>
              <a:cs typeface="Segoe UI" panose="020B0502040204020203" pitchFamily="34" charset="0"/>
            </a:rPr>
            <a:t>(παράλληλα με την γραμμή του παραλιακού μετώπου), με μικρά αναψυκτήρια σε σημεία της διαδρομής</a:t>
          </a:r>
        </a:p>
      </dsp:txBody>
      <dsp:txXfrm>
        <a:off x="2918473" y="3334659"/>
        <a:ext cx="7186553" cy="879336"/>
      </dsp:txXfrm>
    </dsp:sp>
    <dsp:sp modelId="{9AD0EB23-D1B5-4534-818A-152F79836981}">
      <dsp:nvSpPr>
        <dsp:cNvPr id="0" name=""/>
        <dsp:cNvSpPr/>
      </dsp:nvSpPr>
      <dsp:spPr>
        <a:xfrm>
          <a:off x="2781150" y="4213996"/>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282046-A238-4491-BF42-A90D18A2A251}">
      <dsp:nvSpPr>
        <dsp:cNvPr id="0" name=""/>
        <dsp:cNvSpPr/>
      </dsp:nvSpPr>
      <dsp:spPr>
        <a:xfrm>
          <a:off x="2918473" y="4252005"/>
          <a:ext cx="7186553" cy="76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Συντήρηση υφιστάμενων Αναψυκτήριων </a:t>
          </a:r>
          <a:r>
            <a:rPr lang="el-GR" sz="1800" kern="1200" dirty="0">
              <a:latin typeface="Segoe UI" panose="020B0502040204020203" pitchFamily="34" charset="0"/>
              <a:ea typeface="Segoe UI" panose="020B0502040204020203" pitchFamily="34" charset="0"/>
              <a:cs typeface="Segoe UI" panose="020B0502040204020203" pitchFamily="34" charset="0"/>
            </a:rPr>
            <a:t>στα Φυλάκια ΜΔΕΠΟ </a:t>
          </a:r>
          <a:r>
            <a:rPr lang="el-GR" sz="1800" kern="1200" dirty="0" err="1">
              <a:latin typeface="Segoe UI" panose="020B0502040204020203" pitchFamily="34" charset="0"/>
              <a:ea typeface="Segoe UI" panose="020B0502040204020203" pitchFamily="34" charset="0"/>
              <a:cs typeface="Segoe UI" panose="020B0502040204020203" pitchFamily="34" charset="0"/>
            </a:rPr>
            <a:t>Βροντούς</a:t>
          </a:r>
          <a:r>
            <a:rPr lang="el-GR" sz="1800" kern="1200" dirty="0">
              <a:latin typeface="Segoe UI" panose="020B0502040204020203" pitchFamily="34" charset="0"/>
              <a:ea typeface="Segoe UI" panose="020B0502040204020203" pitchFamily="34" charset="0"/>
              <a:cs typeface="Segoe UI" panose="020B0502040204020203" pitchFamily="34" charset="0"/>
            </a:rPr>
            <a:t>, Μύλοι και Πριόνια</a:t>
          </a:r>
        </a:p>
      </dsp:txBody>
      <dsp:txXfrm>
        <a:off x="2918473" y="4252005"/>
        <a:ext cx="7186553" cy="760185"/>
      </dsp:txXfrm>
    </dsp:sp>
    <dsp:sp modelId="{841D5E41-A450-4DA7-BFAA-6AA3CC432F79}">
      <dsp:nvSpPr>
        <dsp:cNvPr id="0" name=""/>
        <dsp:cNvSpPr/>
      </dsp:nvSpPr>
      <dsp:spPr>
        <a:xfrm>
          <a:off x="2781150" y="5012190"/>
          <a:ext cx="73238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5359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741231" cy="4474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Τελεφερίκ </a:t>
          </a: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Κανονισμός (ΕΕ) 2016/424 σχετικά με τις εγκαταστάσεις με συρματόσχοινα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741231" cy="4474464"/>
      </dsp:txXfrm>
    </dsp:sp>
    <dsp:sp modelId="{574A7E49-F060-4BAD-BE1B-E8810A7F4EA6}">
      <dsp:nvSpPr>
        <dsp:cNvPr id="0" name=""/>
        <dsp:cNvSpPr/>
      </dsp:nvSpPr>
      <dsp:spPr>
        <a:xfrm>
          <a:off x="2876583" y="111861"/>
          <a:ext cx="7651066" cy="2232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Αμιγώς τουριστικού σκοπού, από αφετηρία του μονοπατιού </a:t>
          </a:r>
          <a:r>
            <a:rPr lang="el-GR" sz="1800" kern="12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kern="1200" dirty="0">
              <a:latin typeface="Segoe UI" panose="020B0502040204020203" pitchFamily="34" charset="0"/>
              <a:ea typeface="Segoe UI" panose="020B0502040204020203" pitchFamily="34" charset="0"/>
              <a:cs typeface="Segoe UI" panose="020B0502040204020203" pitchFamily="34" charset="0"/>
            </a:rPr>
            <a:t> - </a:t>
          </a:r>
          <a:r>
            <a:rPr lang="el-GR" sz="1800" kern="12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ea typeface="Segoe UI" panose="020B0502040204020203" pitchFamily="34" charset="0"/>
              <a:cs typeface="Segoe UI" panose="020B0502040204020203" pitchFamily="34" charset="0"/>
            </a:rPr>
            <a:t> μέχρι την κορυφή </a:t>
          </a:r>
          <a:r>
            <a:rPr lang="el-GR" sz="1800" kern="12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kern="1200" dirty="0">
              <a:latin typeface="Segoe UI" panose="020B0502040204020203" pitchFamily="34" charset="0"/>
              <a:ea typeface="Segoe UI" panose="020B0502040204020203" pitchFamily="34" charset="0"/>
              <a:cs typeface="Segoe UI" panose="020B0502040204020203" pitchFamily="34" charset="0"/>
            </a:rPr>
            <a:t> (Ζώνη Γ) – Πανοραμική θέα προς τις ψηλές κορυφές και το Πέλαγος.</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Μήκος διαδρομής ~1100 μέτρα, υψομετρική διαφορά ~500 μέτρα.</a:t>
          </a:r>
        </a:p>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Δυναμικότητα του τελεφερίκ εκτιμάται σε 400 άτομα / ώρα, με δύο βαγόνια και ~35 άτομα ανά βαγόνι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876583" y="111861"/>
        <a:ext cx="7651066" cy="2232623"/>
      </dsp:txXfrm>
    </dsp:sp>
    <dsp:sp modelId="{EC60A7BB-FCD2-4E29-8D8F-138CC7996C4D}">
      <dsp:nvSpPr>
        <dsp:cNvPr id="0" name=""/>
        <dsp:cNvSpPr/>
      </dsp:nvSpPr>
      <dsp:spPr>
        <a:xfrm>
          <a:off x="2741231" y="2344484"/>
          <a:ext cx="72187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932258" y="2370369"/>
          <a:ext cx="7562169" cy="551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Διαμόρφωση </a:t>
          </a:r>
          <a:r>
            <a:rPr lang="en-US" sz="1800" kern="1200" dirty="0">
              <a:latin typeface="Segoe UI" panose="020B0502040204020203" pitchFamily="34" charset="0"/>
              <a:ea typeface="Segoe UI" panose="020B0502040204020203" pitchFamily="34" charset="0"/>
              <a:cs typeface="Segoe UI" panose="020B0502040204020203" pitchFamily="34" charset="0"/>
            </a:rPr>
            <a:t>parking</a:t>
          </a:r>
          <a:r>
            <a:rPr lang="el-GR" sz="1800" kern="1200" dirty="0">
              <a:latin typeface="Segoe UI" panose="020B0502040204020203" pitchFamily="34" charset="0"/>
              <a:ea typeface="Segoe UI" panose="020B0502040204020203" pitchFamily="34" charset="0"/>
              <a:cs typeface="Segoe UI" panose="020B0502040204020203" pitchFamily="34" charset="0"/>
            </a:rPr>
            <a:t> στην αφετηρία του μονοπατιού </a:t>
          </a:r>
          <a:r>
            <a:rPr lang="el-GR" sz="1800" kern="1200" dirty="0" err="1">
              <a:latin typeface="Segoe UI" panose="020B0502040204020203" pitchFamily="34" charset="0"/>
              <a:ea typeface="Segoe UI" panose="020B0502040204020203" pitchFamily="34" charset="0"/>
              <a:cs typeface="Segoe UI" panose="020B0502040204020203" pitchFamily="34" charset="0"/>
            </a:rPr>
            <a:t>Γκόλνα</a:t>
          </a:r>
          <a:r>
            <a:rPr lang="el-GR" sz="1800" kern="1200" dirty="0">
              <a:latin typeface="Segoe UI" panose="020B0502040204020203" pitchFamily="34" charset="0"/>
              <a:ea typeface="Segoe UI" panose="020B0502040204020203" pitchFamily="34" charset="0"/>
              <a:cs typeface="Segoe UI" panose="020B0502040204020203" pitchFamily="34" charset="0"/>
            </a:rPr>
            <a:t> – </a:t>
          </a:r>
          <a:r>
            <a:rPr lang="el-GR" sz="1800" kern="12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ea typeface="Segoe UI" panose="020B0502040204020203" pitchFamily="34" charset="0"/>
              <a:cs typeface="Segoe UI" panose="020B0502040204020203" pitchFamily="34" charset="0"/>
            </a:rPr>
            <a:t>  </a:t>
          </a:r>
        </a:p>
      </dsp:txBody>
      <dsp:txXfrm>
        <a:off x="2932258" y="2370369"/>
        <a:ext cx="7562169" cy="551723"/>
      </dsp:txXfrm>
    </dsp:sp>
    <dsp:sp modelId="{7A910782-097F-4B8C-8A83-DC37134A01EE}">
      <dsp:nvSpPr>
        <dsp:cNvPr id="0" name=""/>
        <dsp:cNvSpPr/>
      </dsp:nvSpPr>
      <dsp:spPr>
        <a:xfrm>
          <a:off x="2741231" y="3008070"/>
          <a:ext cx="72187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8D7066-2624-4118-9610-41405A562ACC}">
      <dsp:nvSpPr>
        <dsp:cNvPr id="0" name=""/>
        <dsp:cNvSpPr/>
      </dsp:nvSpPr>
      <dsp:spPr>
        <a:xfrm>
          <a:off x="2876583" y="3119931"/>
          <a:ext cx="7528311" cy="124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Οι επισκέπτες του τελεφερίκ θα μπορούν να πεζοπορήσουν μέχρι το νεόκτιστο καταφύγιο στο </a:t>
          </a:r>
          <a:r>
            <a:rPr lang="el-GR" sz="1800" kern="1200" dirty="0" err="1">
              <a:latin typeface="Segoe UI" panose="020B0502040204020203" pitchFamily="34" charset="0"/>
              <a:ea typeface="Segoe UI" panose="020B0502040204020203" pitchFamily="34" charset="0"/>
              <a:cs typeface="Segoe UI" panose="020B0502040204020203" pitchFamily="34" charset="0"/>
            </a:rPr>
            <a:t>Λιβαδάκι</a:t>
          </a:r>
          <a:r>
            <a:rPr lang="el-GR" sz="1800" kern="1200" dirty="0">
              <a:latin typeface="Segoe UI" panose="020B0502040204020203" pitchFamily="34" charset="0"/>
              <a:ea typeface="Segoe UI" panose="020B0502040204020203" pitchFamily="34" charset="0"/>
              <a:cs typeface="Segoe UI" panose="020B0502040204020203" pitchFamily="34" charset="0"/>
            </a:rPr>
            <a:t>, ή να χρησιμοποιήσουν τα ποδήλατα τους σε ειδικά διαμορφωμένη πίστα (</a:t>
          </a:r>
          <a:r>
            <a:rPr lang="en-US" sz="1800" kern="1200" dirty="0">
              <a:latin typeface="Segoe UI" panose="020B0502040204020203" pitchFamily="34" charset="0"/>
              <a:ea typeface="Segoe UI" panose="020B0502040204020203" pitchFamily="34" charset="0"/>
              <a:cs typeface="Segoe UI" panose="020B0502040204020203" pitchFamily="34" charset="0"/>
            </a:rPr>
            <a:t>down hill</a:t>
          </a:r>
          <a:r>
            <a:rPr lang="el-GR" sz="1800" kern="1200" dirty="0">
              <a:latin typeface="Segoe UI" panose="020B0502040204020203" pitchFamily="34" charset="0"/>
              <a:ea typeface="Segoe UI" panose="020B0502040204020203" pitchFamily="34" charset="0"/>
              <a:cs typeface="Segoe UI" panose="020B0502040204020203" pitchFamily="34" charset="0"/>
            </a:rPr>
            <a:t>) για κατάβαση μέχρι το Λιτόχωρο</a:t>
          </a:r>
        </a:p>
      </dsp:txBody>
      <dsp:txXfrm>
        <a:off x="2876583" y="3119931"/>
        <a:ext cx="7528311" cy="1241014"/>
      </dsp:txXfrm>
    </dsp:sp>
    <dsp:sp modelId="{ACBAAAF5-F502-485A-807C-52108C128F8A}">
      <dsp:nvSpPr>
        <dsp:cNvPr id="0" name=""/>
        <dsp:cNvSpPr/>
      </dsp:nvSpPr>
      <dsp:spPr>
        <a:xfrm>
          <a:off x="2741231" y="4360946"/>
          <a:ext cx="72187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31142" cy="2816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t>Εγκαταστάσεις Αθλημάτων Βουνού</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631142" cy="2816352"/>
      </dsp:txXfrm>
    </dsp:sp>
    <dsp:sp modelId="{574A7E49-F060-4BAD-BE1B-E8810A7F4EA6}">
      <dsp:nvSpPr>
        <dsp:cNvPr id="0" name=""/>
        <dsp:cNvSpPr/>
      </dsp:nvSpPr>
      <dsp:spPr>
        <a:xfrm>
          <a:off x="2761058" y="140817"/>
          <a:ext cx="7343795" cy="1476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Αερολέσχη – ελικοδρόμιο</a:t>
          </a:r>
        </a:p>
        <a:p>
          <a:pPr marL="0" lvl="0" indent="0" algn="l" defTabSz="800100">
            <a:lnSpc>
              <a:spcPct val="90000"/>
            </a:lnSpc>
            <a:spcBef>
              <a:spcPct val="0"/>
            </a:spcBef>
            <a:spcAft>
              <a:spcPct val="35000"/>
            </a:spcAft>
            <a:buFont typeface="+mj-l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Πίστα </a:t>
          </a:r>
          <a:r>
            <a:rPr lang="en-US" sz="1800" kern="1200" dirty="0">
              <a:latin typeface="Segoe UI" panose="020B0502040204020203" pitchFamily="34" charset="0"/>
              <a:ea typeface="Segoe UI" panose="020B0502040204020203" pitchFamily="34" charset="0"/>
              <a:cs typeface="Segoe UI" panose="020B0502040204020203" pitchFamily="34" charset="0"/>
            </a:rPr>
            <a:t>moto cross</a:t>
          </a:r>
          <a:endParaRPr lang="el-GR" sz="1800" kern="120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Font typeface="+mj-l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Πίστα </a:t>
          </a:r>
          <a:r>
            <a:rPr lang="en-US" sz="1800" kern="1200" dirty="0">
              <a:latin typeface="Segoe UI" panose="020B0502040204020203" pitchFamily="34" charset="0"/>
              <a:ea typeface="Segoe UI" panose="020B0502040204020203" pitchFamily="34" charset="0"/>
              <a:cs typeface="Segoe UI" panose="020B0502040204020203" pitchFamily="34" charset="0"/>
            </a:rPr>
            <a:t>mountain bike</a:t>
          </a:r>
          <a:r>
            <a:rPr lang="el-GR" sz="1800" kern="1200" dirty="0">
              <a:latin typeface="Segoe UI" panose="020B0502040204020203" pitchFamily="34" charset="0"/>
              <a:ea typeface="Segoe UI" panose="020B0502040204020203" pitchFamily="34" charset="0"/>
              <a:cs typeface="Segoe UI" panose="020B0502040204020203" pitchFamily="34" charset="0"/>
            </a:rPr>
            <a:t> Ολυμπιακών προδιαγραφών</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61058" y="140817"/>
        <a:ext cx="7343795" cy="1476472"/>
      </dsp:txXfrm>
    </dsp:sp>
    <dsp:sp modelId="{EC60A7BB-FCD2-4E29-8D8F-138CC7996C4D}">
      <dsp:nvSpPr>
        <dsp:cNvPr id="0" name=""/>
        <dsp:cNvSpPr/>
      </dsp:nvSpPr>
      <dsp:spPr>
        <a:xfrm>
          <a:off x="2631142" y="1617290"/>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383EA-2059-4238-B5CA-81CEB3D9B799}">
      <dsp:nvSpPr>
        <dsp:cNvPr id="0" name=""/>
        <dsp:cNvSpPr/>
      </dsp:nvSpPr>
      <dsp:spPr>
        <a:xfrm>
          <a:off x="2814497" y="1649875"/>
          <a:ext cx="6798929" cy="51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σε δημοτικές εκτάσεις στους πρόποδες του Ολύμπου</a:t>
          </a:r>
        </a:p>
      </dsp:txBody>
      <dsp:txXfrm>
        <a:off x="2814497" y="1649875"/>
        <a:ext cx="6798929" cy="516772"/>
      </dsp:txXfrm>
    </dsp:sp>
    <dsp:sp modelId="{7A910782-097F-4B8C-8A83-DC37134A01EE}">
      <dsp:nvSpPr>
        <dsp:cNvPr id="0" name=""/>
        <dsp:cNvSpPr/>
      </dsp:nvSpPr>
      <dsp:spPr>
        <a:xfrm>
          <a:off x="2631142" y="2274880"/>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31142" cy="102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latin typeface="Segoe UI" panose="020B0502040204020203" pitchFamily="34" charset="0"/>
              <a:ea typeface="Segoe UI" panose="020B0502040204020203" pitchFamily="34" charset="0"/>
              <a:cs typeface="Segoe UI" panose="020B0502040204020203" pitchFamily="34" charset="0"/>
            </a:rPr>
            <a:t>Προστασία Άγριας Ζωής</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631142" cy="1024128"/>
      </dsp:txXfrm>
    </dsp:sp>
    <dsp:sp modelId="{574A7E49-F060-4BAD-BE1B-E8810A7F4EA6}">
      <dsp:nvSpPr>
        <dsp:cNvPr id="0" name=""/>
        <dsp:cNvSpPr/>
      </dsp:nvSpPr>
      <dsp:spPr>
        <a:xfrm>
          <a:off x="2761058" y="51206"/>
          <a:ext cx="7343795" cy="53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Κέντρο Περίθαλψης Αγρίων Ζώων </a:t>
          </a:r>
          <a:r>
            <a:rPr lang="el-GR" sz="1800" kern="1200" dirty="0">
              <a:latin typeface="Segoe UI" panose="020B0502040204020203" pitchFamily="34" charset="0"/>
              <a:ea typeface="Segoe UI" panose="020B0502040204020203" pitchFamily="34" charset="0"/>
              <a:cs typeface="Segoe UI" panose="020B0502040204020203" pitchFamily="34" charset="0"/>
            </a:rPr>
            <a:t>στο Λιτόχωρο</a:t>
          </a:r>
          <a:r>
            <a:rPr lang="en-US" sz="1800" kern="1200" dirty="0">
              <a:latin typeface="Segoe UI" panose="020B0502040204020203" pitchFamily="34" charset="0"/>
              <a:ea typeface="Segoe UI" panose="020B0502040204020203" pitchFamily="34" charset="0"/>
              <a:cs typeface="Segoe UI" panose="020B0502040204020203" pitchFamily="34" charset="0"/>
            </a:rPr>
            <a:t> </a:t>
          </a:r>
          <a:r>
            <a:rPr lang="el-GR" sz="1800" kern="1200" dirty="0"/>
            <a:t>(εκτός Ε.Π. </a:t>
          </a:r>
          <a:r>
            <a:rPr lang="en-US" sz="1800" kern="1200" dirty="0"/>
            <a:t>- </a:t>
          </a:r>
          <a:r>
            <a:rPr lang="el-GR" sz="1800" kern="1200" dirty="0"/>
            <a:t>ΧΠ-3)</a:t>
          </a:r>
          <a:r>
            <a:rPr lang="el-GR" sz="1800" kern="1200" dirty="0">
              <a:latin typeface="Segoe UI" panose="020B0502040204020203" pitchFamily="34" charset="0"/>
              <a:ea typeface="Segoe UI" panose="020B0502040204020203" pitchFamily="34" charset="0"/>
              <a:cs typeface="Segoe UI" panose="020B0502040204020203" pitchFamily="34" charset="0"/>
            </a:rPr>
            <a:t>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61058" y="51206"/>
        <a:ext cx="7343795" cy="536899"/>
      </dsp:txXfrm>
    </dsp:sp>
    <dsp:sp modelId="{EC60A7BB-FCD2-4E29-8D8F-138CC7996C4D}">
      <dsp:nvSpPr>
        <dsp:cNvPr id="0" name=""/>
        <dsp:cNvSpPr/>
      </dsp:nvSpPr>
      <dsp:spPr>
        <a:xfrm>
          <a:off x="2631142" y="588105"/>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31142" cy="2532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Segoe UI" panose="020B0502040204020203" pitchFamily="34" charset="0"/>
              <a:ea typeface="Segoe UI" panose="020B0502040204020203" pitchFamily="34" charset="0"/>
              <a:cs typeface="Segoe UI" panose="020B0502040204020203" pitchFamily="34" charset="0"/>
            </a:rPr>
            <a:t>Attraction Points</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631142" cy="2532888"/>
      </dsp:txXfrm>
    </dsp:sp>
    <dsp:sp modelId="{574A7E49-F060-4BAD-BE1B-E8810A7F4EA6}">
      <dsp:nvSpPr>
        <dsp:cNvPr id="0" name=""/>
        <dsp:cNvSpPr/>
      </dsp:nvSpPr>
      <dsp:spPr>
        <a:xfrm>
          <a:off x="2761058" y="55592"/>
          <a:ext cx="7343795" cy="1252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Font typeface="Arial" panose="020B0604020202020204" pitchFamily="34" charset="0"/>
            <a:buNone/>
          </a:pPr>
          <a:r>
            <a:rPr lang="el-GR" sz="1800" kern="1200" dirty="0">
              <a:latin typeface="Segoe UI" panose="020B0502040204020203" pitchFamily="34" charset="0"/>
              <a:ea typeface="Segoe UI" panose="020B0502040204020203" pitchFamily="34" charset="0"/>
              <a:cs typeface="Segoe UI" panose="020B0502040204020203" pitchFamily="34" charset="0"/>
            </a:rPr>
            <a:t>Κέντρο λήψης </a:t>
          </a:r>
          <a:r>
            <a:rPr lang="en-US" sz="1800" kern="1200" dirty="0">
              <a:latin typeface="Segoe UI" panose="020B0502040204020203" pitchFamily="34" charset="0"/>
              <a:ea typeface="Segoe UI" panose="020B0502040204020203" pitchFamily="34" charset="0"/>
              <a:cs typeface="Segoe UI" panose="020B0502040204020203" pitchFamily="34" charset="0"/>
            </a:rPr>
            <a:t>real time</a:t>
          </a:r>
          <a:r>
            <a:rPr lang="el-GR" sz="1800" kern="1200" dirty="0">
              <a:latin typeface="Segoe UI" panose="020B0502040204020203" pitchFamily="34" charset="0"/>
              <a:ea typeface="Segoe UI" panose="020B0502040204020203" pitchFamily="34" charset="0"/>
              <a:cs typeface="Segoe UI" panose="020B0502040204020203" pitchFamily="34" charset="0"/>
            </a:rPr>
            <a:t> εικόνων από σημεία ενδιαφέροντος του Ολύμπου, Χώρων προβολής </a:t>
          </a:r>
          <a:r>
            <a:rPr lang="en-US" sz="1800" kern="1200" dirty="0">
              <a:latin typeface="Segoe UI" panose="020B0502040204020203" pitchFamily="34" charset="0"/>
              <a:ea typeface="Segoe UI" panose="020B0502040204020203" pitchFamily="34" charset="0"/>
              <a:cs typeface="Segoe UI" panose="020B0502040204020203" pitchFamily="34" charset="0"/>
            </a:rPr>
            <a:t>VR</a:t>
          </a:r>
          <a:r>
            <a:rPr lang="el-GR" sz="1800" kern="1200" dirty="0">
              <a:latin typeface="Segoe UI" panose="020B0502040204020203" pitchFamily="34" charset="0"/>
              <a:ea typeface="Segoe UI" panose="020B0502040204020203" pitchFamily="34" charset="0"/>
              <a:cs typeface="Segoe UI" panose="020B0502040204020203" pitchFamily="34" charset="0"/>
            </a:rPr>
            <a:t> (</a:t>
          </a:r>
          <a:r>
            <a:rPr lang="en-US" sz="1800" kern="1200" dirty="0">
              <a:latin typeface="Segoe UI" panose="020B0502040204020203" pitchFamily="34" charset="0"/>
              <a:ea typeface="Segoe UI" panose="020B0502040204020203" pitchFamily="34" charset="0"/>
              <a:cs typeface="Segoe UI" panose="020B0502040204020203" pitchFamily="34" charset="0"/>
            </a:rPr>
            <a:t>virtual Reality</a:t>
          </a:r>
          <a:r>
            <a:rPr lang="el-GR" sz="1800" kern="1200" dirty="0">
              <a:latin typeface="Segoe UI" panose="020B0502040204020203" pitchFamily="34" charset="0"/>
              <a:ea typeface="Segoe UI" panose="020B0502040204020203" pitchFamily="34" charset="0"/>
              <a:cs typeface="Segoe UI" panose="020B0502040204020203" pitchFamily="34" charset="0"/>
            </a:rPr>
            <a:t>) και Α</a:t>
          </a:r>
          <a:r>
            <a:rPr lang="en-US" sz="1800" kern="1200" dirty="0">
              <a:latin typeface="Segoe UI" panose="020B0502040204020203" pitchFamily="34" charset="0"/>
              <a:ea typeface="Segoe UI" panose="020B0502040204020203" pitchFamily="34" charset="0"/>
              <a:cs typeface="Segoe UI" panose="020B0502040204020203" pitchFamily="34" charset="0"/>
            </a:rPr>
            <a:t>R</a:t>
          </a:r>
          <a:r>
            <a:rPr lang="el-GR" sz="1800" kern="1200" dirty="0">
              <a:latin typeface="Segoe UI" panose="020B0502040204020203" pitchFamily="34" charset="0"/>
              <a:ea typeface="Segoe UI" panose="020B0502040204020203" pitchFamily="34" charset="0"/>
              <a:cs typeface="Segoe UI" panose="020B0502040204020203" pitchFamily="34" charset="0"/>
            </a:rPr>
            <a:t> (</a:t>
          </a:r>
          <a:r>
            <a:rPr lang="en-US" sz="1800" kern="1200" dirty="0">
              <a:latin typeface="Segoe UI" panose="020B0502040204020203" pitchFamily="34" charset="0"/>
              <a:ea typeface="Segoe UI" panose="020B0502040204020203" pitchFamily="34" charset="0"/>
              <a:cs typeface="Segoe UI" panose="020B0502040204020203" pitchFamily="34" charset="0"/>
            </a:rPr>
            <a:t>Augmented Reality</a:t>
          </a:r>
          <a:r>
            <a:rPr lang="el-GR" sz="1800" kern="1200" dirty="0">
              <a:latin typeface="Segoe UI" panose="020B0502040204020203" pitchFamily="34" charset="0"/>
              <a:ea typeface="Segoe UI" panose="020B0502040204020203" pitchFamily="34" charset="0"/>
              <a:cs typeface="Segoe UI" panose="020B0502040204020203" pitchFamily="34" charset="0"/>
            </a:rPr>
            <a:t>) στον χώρο του Μουσείου Ιστορίας του Ολύμπου της ΜΔΕΠΟ</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61058" y="55592"/>
        <a:ext cx="7343795" cy="1252364"/>
      </dsp:txXfrm>
    </dsp:sp>
    <dsp:sp modelId="{EC60A7BB-FCD2-4E29-8D8F-138CC7996C4D}">
      <dsp:nvSpPr>
        <dsp:cNvPr id="0" name=""/>
        <dsp:cNvSpPr/>
      </dsp:nvSpPr>
      <dsp:spPr>
        <a:xfrm>
          <a:off x="2631142" y="1307956"/>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4A54E6-0200-4488-9655-6BDD92B85664}">
      <dsp:nvSpPr>
        <dsp:cNvPr id="0" name=""/>
        <dsp:cNvSpPr/>
      </dsp:nvSpPr>
      <dsp:spPr>
        <a:xfrm>
          <a:off x="2761058" y="1363549"/>
          <a:ext cx="7254525" cy="1111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Χώροι προβολής του θαλάσσιου περιβάλλοντος και οικοσυστημάτων στο Ναυτικό Μουσείο στο Λιτόχωρο</a:t>
          </a:r>
        </a:p>
      </dsp:txBody>
      <dsp:txXfrm>
        <a:off x="2761058" y="1363549"/>
        <a:ext cx="7254525" cy="1111848"/>
      </dsp:txXfrm>
    </dsp:sp>
    <dsp:sp modelId="{CBE3644E-BB36-45BE-9590-D6E0239E1347}">
      <dsp:nvSpPr>
        <dsp:cNvPr id="0" name=""/>
        <dsp:cNvSpPr/>
      </dsp:nvSpPr>
      <dsp:spPr>
        <a:xfrm>
          <a:off x="2631142" y="2475397"/>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429885" y="721478"/>
          <a:ext cx="11321130" cy="40389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886042" y="1085465"/>
          <a:ext cx="4832590"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[S]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ΔυνατΑ</a:t>
          </a:r>
          <a:r>
            <a:rPr lang="el-GR" sz="1800" b="1" kern="1200" cap="all" baseline="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ΣημεΙα</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dsp:txBody>
      <dsp:txXfrm>
        <a:off x="886042" y="1085465"/>
        <a:ext cx="4832590" cy="3595248"/>
      </dsp:txXfrm>
    </dsp:sp>
    <dsp:sp modelId="{49441419-C080-44E8-9C4C-1067B922005E}">
      <dsp:nvSpPr>
        <dsp:cNvPr id="0" name=""/>
        <dsp:cNvSpPr/>
      </dsp:nvSpPr>
      <dsp:spPr>
        <a:xfrm>
          <a:off x="6341209" y="1094949"/>
          <a:ext cx="5312005" cy="363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[W]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ΑδυναμΙες</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Μη επαρκής λειτουργική σύνδεση των παράλιων περιοχών με τις ορεινές – υπερφορτίζει τις παράλιες και δεν διαχέει την ανάπτυξη στις ορεινές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  </a:t>
          </a:r>
        </a:p>
      </dsp:txBody>
      <dsp:txXfrm>
        <a:off x="6341209" y="1094949"/>
        <a:ext cx="5312005" cy="3639095"/>
      </dsp:txXfrm>
    </dsp:sp>
    <dsp:sp modelId="{3E825285-0841-4E8A-A57B-A5EAB3E9D451}">
      <dsp:nvSpPr>
        <dsp:cNvPr id="0" name=""/>
        <dsp:cNvSpPr/>
      </dsp:nvSpPr>
      <dsp:spPr>
        <a:xfrm>
          <a:off x="678005" y="5"/>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470830"/>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5839637" y="1191872"/>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DB7E-FB83-44B1-9847-B6EBF038D1E3}">
      <dsp:nvSpPr>
        <dsp:cNvPr id="0" name=""/>
        <dsp:cNvSpPr/>
      </dsp:nvSpPr>
      <dsp:spPr>
        <a:xfrm>
          <a:off x="0" y="0"/>
          <a:ext cx="101127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B6137-6BF6-4F83-8C02-7A90DED4ACC3}">
      <dsp:nvSpPr>
        <dsp:cNvPr id="0" name=""/>
        <dsp:cNvSpPr/>
      </dsp:nvSpPr>
      <dsp:spPr>
        <a:xfrm>
          <a:off x="0" y="0"/>
          <a:ext cx="2631142" cy="102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l-GR" sz="2400" b="1" kern="1200" dirty="0"/>
            <a:t>Ιερά Μονή Αγίου Διονυσίου</a:t>
          </a:r>
          <a:endParaRPr lang="el-GR" sz="2400" b="1"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0" y="0"/>
        <a:ext cx="2631142" cy="1024128"/>
      </dsp:txXfrm>
    </dsp:sp>
    <dsp:sp modelId="{574A7E49-F060-4BAD-BE1B-E8810A7F4EA6}">
      <dsp:nvSpPr>
        <dsp:cNvPr id="0" name=""/>
        <dsp:cNvSpPr/>
      </dsp:nvSpPr>
      <dsp:spPr>
        <a:xfrm>
          <a:off x="2761058" y="46505"/>
          <a:ext cx="7343795" cy="93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Font typeface="Arial" panose="020B0604020202020204" pitchFamily="34" charset="0"/>
            <a:buNone/>
          </a:pPr>
          <a:r>
            <a:rPr lang="el-GR" sz="1800" kern="1200" dirty="0"/>
            <a:t>Συντήρηση, βελτίωση, ανάδειξη και αποκατάσταση υφισταμένων κτιρίων και έργων της Ι.Μ. Αγίου Διονυσίου, σύμφωνα και με τις σχετικές προβλέψεις του ΠΔ 610/2021 (άρθ. 5, παράγ. 2, </a:t>
          </a:r>
          <a:r>
            <a:rPr lang="el-GR" sz="1800" kern="1200" dirty="0" err="1"/>
            <a:t>εδάφ</a:t>
          </a:r>
          <a:r>
            <a:rPr lang="el-GR" sz="1800" kern="1200" dirty="0"/>
            <a:t>. β/</a:t>
          </a:r>
          <a:r>
            <a:rPr lang="el-GR" sz="1800" kern="1200" dirty="0" err="1"/>
            <a:t>ββ</a:t>
          </a:r>
          <a:r>
            <a:rPr lang="el-GR" sz="1800" kern="1200" dirty="0"/>
            <a:t>)</a:t>
          </a:r>
          <a:r>
            <a:rPr lang="el-GR" sz="1800" kern="1200" dirty="0">
              <a:latin typeface="Segoe UI" panose="020B0502040204020203" pitchFamily="34" charset="0"/>
              <a:ea typeface="Segoe UI" panose="020B0502040204020203" pitchFamily="34" charset="0"/>
              <a:cs typeface="Segoe UI" panose="020B0502040204020203" pitchFamily="34" charset="0"/>
            </a:rPr>
            <a:t> </a:t>
          </a:r>
          <a:endParaRPr lang="el-GR" sz="1800" b="0" kern="12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dsp:txBody>
      <dsp:txXfrm>
        <a:off x="2761058" y="46505"/>
        <a:ext cx="7343795" cy="931027"/>
      </dsp:txXfrm>
    </dsp:sp>
    <dsp:sp modelId="{EC60A7BB-FCD2-4E29-8D8F-138CC7996C4D}">
      <dsp:nvSpPr>
        <dsp:cNvPr id="0" name=""/>
        <dsp:cNvSpPr/>
      </dsp:nvSpPr>
      <dsp:spPr>
        <a:xfrm>
          <a:off x="2631142" y="977533"/>
          <a:ext cx="692884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429885" y="645034"/>
          <a:ext cx="11321130" cy="40389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958626" y="1009020"/>
          <a:ext cx="4687422"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b="1" kern="1200" dirty="0">
              <a:latin typeface="Segoe UI" panose="020B0502040204020203" pitchFamily="34" charset="0"/>
              <a:ea typeface="Segoe UI" panose="020B0502040204020203" pitchFamily="34" charset="0"/>
              <a:cs typeface="Segoe UI" panose="020B0502040204020203" pitchFamily="34" charset="0"/>
            </a:rPr>
            <a:t>Ο</a:t>
          </a:r>
          <a:r>
            <a:rPr lang="en-US"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ΕυκαιρΙες</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Χρηματοοικονομικά μέσα και υποστήριξη για την επιχειρηματικότητα</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Χρηματοδοτικές δυνατότητες για επενδύσεις από Ευρωπαϊκά προγράμματα</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Μεταφορά τεχνογνωσίας και επιχειρηματικά δίκτυα και συνεργασία μέσω των διασυνοριακών προγραμμάτων της ΕΕ</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Αξιοποίηση του τριτοβάθμιου εκπαιδευτικού ιδρύματος της Κατερίνης για σύνδεση της έρευνας με την αγροτική παραγωγή</a:t>
          </a:r>
        </a:p>
      </dsp:txBody>
      <dsp:txXfrm>
        <a:off x="958626" y="1009020"/>
        <a:ext cx="4687422" cy="3595248"/>
      </dsp:txXfrm>
    </dsp:sp>
    <dsp:sp modelId="{49441419-C080-44E8-9C4C-1067B922005E}">
      <dsp:nvSpPr>
        <dsp:cNvPr id="0" name=""/>
        <dsp:cNvSpPr/>
      </dsp:nvSpPr>
      <dsp:spPr>
        <a:xfrm>
          <a:off x="6502400" y="779091"/>
          <a:ext cx="4583228" cy="398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b="1" kern="1200" dirty="0">
              <a:latin typeface="Segoe UI" panose="020B0502040204020203" pitchFamily="34" charset="0"/>
              <a:ea typeface="Segoe UI" panose="020B0502040204020203" pitchFamily="34" charset="0"/>
              <a:cs typeface="Segoe UI" panose="020B0502040204020203" pitchFamily="34" charset="0"/>
            </a:rPr>
            <a:t>Τ</a:t>
          </a:r>
          <a:r>
            <a:rPr lang="en-US"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latin typeface="Segoe UI" panose="020B0502040204020203" pitchFamily="34" charset="0"/>
              <a:ea typeface="Segoe UI" panose="020B0502040204020203" pitchFamily="34" charset="0"/>
              <a:cs typeface="Segoe UI" panose="020B0502040204020203" pitchFamily="34" charset="0"/>
            </a:rPr>
            <a:t>ΑΠΕΙΛΕΣ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Φυγόκεντρες τάσεις του πληθυσμού της υπαίθρου, λόγω της εντεινόμενης πολικότητας της Κατερίνης και της Θεσσαλονίκης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Επιδείνωση των συνθηκών της αγοράς για τις τοπικές παραδοσιακές επιχειρήσεις λόγω του μεγάλου ανταγωνισμού από τις Ευρωπαϊκές εταιρείες - Απώλεια παραδοσιακών αγορών - Απώλεια θέσεων εργασίας </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Γήρανση του παραγωγικού ανθρώπινου δυναμικού </a:t>
          </a:r>
        </a:p>
      </dsp:txBody>
      <dsp:txXfrm>
        <a:off x="6502400" y="779091"/>
        <a:ext cx="4583228" cy="3983652"/>
      </dsp:txXfrm>
    </dsp:sp>
    <dsp:sp modelId="{3E825285-0841-4E8A-A57B-A5EAB3E9D451}">
      <dsp:nvSpPr>
        <dsp:cNvPr id="0" name=""/>
        <dsp:cNvSpPr/>
      </dsp:nvSpPr>
      <dsp:spPr>
        <a:xfrm>
          <a:off x="692512" y="0"/>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394385"/>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6095999" y="1129948"/>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627A1-2424-4BB8-B331-70DA287B1B0A}">
      <dsp:nvSpPr>
        <dsp:cNvPr id="0" name=""/>
        <dsp:cNvSpPr/>
      </dsp:nvSpPr>
      <dsp:spPr>
        <a:xfrm>
          <a:off x="429885" y="721478"/>
          <a:ext cx="11321130" cy="4038914"/>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25118-44F2-42BC-8A87-6BCF0F39A6B0}">
      <dsp:nvSpPr>
        <dsp:cNvPr id="0" name=""/>
        <dsp:cNvSpPr/>
      </dsp:nvSpPr>
      <dsp:spPr>
        <a:xfrm>
          <a:off x="508679" y="1085465"/>
          <a:ext cx="5587315" cy="359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b="1" kern="1200" dirty="0">
              <a:latin typeface="Segoe UI" panose="020B0502040204020203" pitchFamily="34" charset="0"/>
              <a:ea typeface="Segoe UI" panose="020B0502040204020203" pitchFamily="34" charset="0"/>
              <a:cs typeface="Segoe UI" panose="020B0502040204020203" pitchFamily="34" charset="0"/>
            </a:rPr>
            <a:t>Ο</a:t>
          </a:r>
          <a:r>
            <a:rPr lang="en-US"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cap="all" baseline="0" dirty="0" err="1">
              <a:latin typeface="Segoe UI" panose="020B0502040204020203" pitchFamily="34" charset="0"/>
              <a:ea typeface="Segoe UI" panose="020B0502040204020203" pitchFamily="34" charset="0"/>
              <a:cs typeface="Segoe UI" panose="020B0502040204020203" pitchFamily="34" charset="0"/>
            </a:rPr>
            <a:t>ΕυκαιρΙες</a:t>
          </a:r>
          <a:endParaRPr lang="el-GR" sz="1800" b="1" kern="1200" cap="all" baseline="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Αναβάθμιση του προϊόντος των κέντρων εστίασης, με στροφή στο παραδοσιακό προϊόν</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Περαιτέρω διαφοροποίηση των δραστηριοτήτων του πρωτογενούς τομέα (αύξηση παραγωγής βιολογικών προϊόντων, τυποποίηση προϊόντων κτηνοτροφίας, κ.λπ.)</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Σύνδεση της αλιευτικής δραστηριότητας και παραγωγής με τις επιχειρήσεις του τουριστικού κλάδου </a:t>
          </a:r>
        </a:p>
        <a:p>
          <a:pPr marL="0" lvl="0" indent="0" algn="l" defTabSz="800100">
            <a:lnSpc>
              <a:spcPct val="90000"/>
            </a:lnSpc>
            <a:spcBef>
              <a:spcPct val="0"/>
            </a:spcBef>
            <a:spcAft>
              <a:spcPct val="35000"/>
            </a:spcAft>
            <a:buNone/>
          </a:pPr>
          <a:endParaRPr lang="el-GR" sz="1800" kern="1200" dirty="0">
            <a:latin typeface="Segoe UI" panose="020B0502040204020203" pitchFamily="34" charset="0"/>
            <a:ea typeface="Segoe UI" panose="020B0502040204020203" pitchFamily="34" charset="0"/>
            <a:cs typeface="Segoe UI" panose="020B0502040204020203" pitchFamily="34" charset="0"/>
          </a:endParaRPr>
        </a:p>
      </dsp:txBody>
      <dsp:txXfrm>
        <a:off x="508679" y="1085465"/>
        <a:ext cx="5587315" cy="3595248"/>
      </dsp:txXfrm>
    </dsp:sp>
    <dsp:sp modelId="{49441419-C080-44E8-9C4C-1067B922005E}">
      <dsp:nvSpPr>
        <dsp:cNvPr id="0" name=""/>
        <dsp:cNvSpPr/>
      </dsp:nvSpPr>
      <dsp:spPr>
        <a:xfrm>
          <a:off x="6197602" y="1127843"/>
          <a:ext cx="5192823" cy="343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Segoe UI" panose="020B0502040204020203" pitchFamily="34" charset="0"/>
              <a:ea typeface="Segoe UI" panose="020B0502040204020203" pitchFamily="34" charset="0"/>
              <a:cs typeface="Segoe UI" panose="020B0502040204020203" pitchFamily="34" charset="0"/>
            </a:rPr>
            <a:t>[</a:t>
          </a:r>
          <a:r>
            <a:rPr lang="el-GR" sz="1800" b="1" kern="1200" dirty="0">
              <a:latin typeface="Segoe UI" panose="020B0502040204020203" pitchFamily="34" charset="0"/>
              <a:ea typeface="Segoe UI" panose="020B0502040204020203" pitchFamily="34" charset="0"/>
              <a:cs typeface="Segoe UI" panose="020B0502040204020203" pitchFamily="34" charset="0"/>
            </a:rPr>
            <a:t>Τ</a:t>
          </a:r>
          <a:r>
            <a:rPr lang="en-US" sz="1800" b="1" kern="1200" dirty="0">
              <a:latin typeface="Segoe UI" panose="020B0502040204020203" pitchFamily="34" charset="0"/>
              <a:ea typeface="Segoe UI" panose="020B0502040204020203" pitchFamily="34" charset="0"/>
              <a:cs typeface="Segoe UI" panose="020B0502040204020203" pitchFamily="34" charset="0"/>
            </a:rPr>
            <a:t>] </a:t>
          </a:r>
          <a:r>
            <a:rPr lang="el-GR" sz="1800" b="1" kern="1200" dirty="0">
              <a:latin typeface="Segoe UI" panose="020B0502040204020203" pitchFamily="34" charset="0"/>
              <a:ea typeface="Segoe UI" panose="020B0502040204020203" pitchFamily="34" charset="0"/>
              <a:cs typeface="Segoe UI" panose="020B0502040204020203" pitchFamily="34" charset="0"/>
            </a:rPr>
            <a:t>ΑΠΕΙΛΕΣ</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Περαιτέρω επιδείνωση του κοινωνικού – οικονομικού περιβάλλοντος λόγω παρατεταμένης διάρκειας των διάφορων </a:t>
          </a:r>
          <a:r>
            <a:rPr lang="el-GR" sz="1800" kern="1200" dirty="0" err="1">
              <a:latin typeface="Segoe UI" panose="020B0502040204020203" pitchFamily="34" charset="0"/>
              <a:ea typeface="Segoe UI" panose="020B0502040204020203" pitchFamily="34" charset="0"/>
              <a:cs typeface="Segoe UI" panose="020B0502040204020203" pitchFamily="34" charset="0"/>
            </a:rPr>
            <a:t>κρισιακών</a:t>
          </a:r>
          <a:r>
            <a:rPr lang="el-GR" sz="1800" kern="1200" dirty="0">
              <a:latin typeface="Segoe UI" panose="020B0502040204020203" pitchFamily="34" charset="0"/>
              <a:ea typeface="Segoe UI" panose="020B0502040204020203" pitchFamily="34" charset="0"/>
              <a:cs typeface="Segoe UI" panose="020B0502040204020203" pitchFamily="34" charset="0"/>
            </a:rPr>
            <a:t> φαινομένων (οικονομική κρίση, υγειονομική κρίση, πολεμική κρίση)</a:t>
          </a:r>
        </a:p>
        <a:p>
          <a:pPr marL="0" lvl="0" indent="0" algn="l" defTabSz="800100">
            <a:lnSpc>
              <a:spcPct val="90000"/>
            </a:lnSpc>
            <a:spcBef>
              <a:spcPct val="0"/>
            </a:spcBef>
            <a:spcAft>
              <a:spcPct val="35000"/>
            </a:spcAft>
            <a:buNone/>
          </a:pPr>
          <a:r>
            <a:rPr lang="el-GR" sz="1800" kern="1200" dirty="0">
              <a:latin typeface="Segoe UI" panose="020B0502040204020203" pitchFamily="34" charset="0"/>
              <a:ea typeface="Segoe UI" panose="020B0502040204020203" pitchFamily="34" charset="0"/>
              <a:cs typeface="Segoe UI" panose="020B0502040204020203" pitchFamily="34" charset="0"/>
            </a:rPr>
            <a:t> </a:t>
          </a:r>
          <a:endParaRPr lang="el-GR" sz="1800" b="1" kern="1200" dirty="0">
            <a:latin typeface="Segoe UI" panose="020B0502040204020203" pitchFamily="34" charset="0"/>
            <a:ea typeface="Segoe UI" panose="020B0502040204020203" pitchFamily="34" charset="0"/>
            <a:cs typeface="Segoe UI" panose="020B0502040204020203" pitchFamily="34" charset="0"/>
          </a:endParaRPr>
        </a:p>
        <a:p>
          <a:pPr marL="0" lvl="0" indent="0" algn="l" defTabSz="800100">
            <a:lnSpc>
              <a:spcPct val="90000"/>
            </a:lnSpc>
            <a:spcBef>
              <a:spcPct val="0"/>
            </a:spcBef>
            <a:spcAft>
              <a:spcPct val="35000"/>
            </a:spcAft>
            <a:buNone/>
          </a:pPr>
          <a:r>
            <a:rPr lang="el-GR" sz="1800" kern="1200" dirty="0"/>
            <a:t> </a:t>
          </a:r>
          <a:endParaRPr lang="el-GR" sz="1800" kern="1200" dirty="0">
            <a:latin typeface="Segoe UI" panose="020B0502040204020203" pitchFamily="34" charset="0"/>
            <a:ea typeface="Segoe UI" panose="020B0502040204020203" pitchFamily="34" charset="0"/>
            <a:cs typeface="Segoe UI" panose="020B0502040204020203" pitchFamily="34" charset="0"/>
          </a:endParaRPr>
        </a:p>
      </dsp:txBody>
      <dsp:txXfrm>
        <a:off x="6197602" y="1127843"/>
        <a:ext cx="5192823" cy="3439037"/>
      </dsp:txXfrm>
    </dsp:sp>
    <dsp:sp modelId="{3E825285-0841-4E8A-A57B-A5EAB3E9D451}">
      <dsp:nvSpPr>
        <dsp:cNvPr id="0" name=""/>
        <dsp:cNvSpPr/>
      </dsp:nvSpPr>
      <dsp:spPr>
        <a:xfrm>
          <a:off x="692512" y="76438"/>
          <a:ext cx="1043994" cy="1043994"/>
        </a:xfrm>
        <a:prstGeom prst="plus">
          <a:avLst>
            <a:gd name="adj" fmla="val 32810"/>
          </a:avLst>
        </a:prstGeom>
        <a:solidFill>
          <a:srgbClr val="0B685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7AC56-F776-409D-B341-3497D7B9FD2B}">
      <dsp:nvSpPr>
        <dsp:cNvPr id="0" name=""/>
        <dsp:cNvSpPr/>
      </dsp:nvSpPr>
      <dsp:spPr>
        <a:xfrm>
          <a:off x="10457651" y="470830"/>
          <a:ext cx="1043998" cy="456993"/>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43B27-E611-4A8A-BAB0-8403ABDF4604}">
      <dsp:nvSpPr>
        <dsp:cNvPr id="0" name=""/>
        <dsp:cNvSpPr/>
      </dsp:nvSpPr>
      <dsp:spPr>
        <a:xfrm>
          <a:off x="5979885" y="1206392"/>
          <a:ext cx="898" cy="3300089"/>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52695-5E01-4FCC-930D-57D20EC9AB84}">
      <dsp:nvSpPr>
        <dsp:cNvPr id="0" name=""/>
        <dsp:cNvSpPr/>
      </dsp:nvSpPr>
      <dsp:spPr>
        <a:xfrm>
          <a:off x="1709057" y="-106723"/>
          <a:ext cx="5725884" cy="5725884"/>
        </a:xfrm>
        <a:prstGeom prst="circularArrow">
          <a:avLst>
            <a:gd name="adj1" fmla="val 5544"/>
            <a:gd name="adj2" fmla="val 330680"/>
            <a:gd name="adj3" fmla="val 14386698"/>
            <a:gd name="adj4" fmla="val 170243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2E49F-1469-4AD0-A14D-1FAB395D5F49}">
      <dsp:nvSpPr>
        <dsp:cNvPr id="0" name=""/>
        <dsp:cNvSpPr/>
      </dsp:nvSpPr>
      <dsp:spPr>
        <a:xfrm>
          <a:off x="3599543" y="1850"/>
          <a:ext cx="194491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ΒΙΩΣΙΜΟΤΗΤΑ</a:t>
          </a:r>
        </a:p>
      </dsp:txBody>
      <dsp:txXfrm>
        <a:off x="3639429" y="41736"/>
        <a:ext cx="1865140" cy="737294"/>
      </dsp:txXfrm>
    </dsp:sp>
    <dsp:sp modelId="{AAD33946-78D2-4BC7-B84C-CD72AAD5E524}">
      <dsp:nvSpPr>
        <dsp:cNvPr id="0" name=""/>
        <dsp:cNvSpPr/>
      </dsp:nvSpPr>
      <dsp:spPr>
        <a:xfrm>
          <a:off x="5670197" y="952536"/>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Κυκλική Οικονομία</a:t>
          </a:r>
        </a:p>
      </dsp:txBody>
      <dsp:txXfrm>
        <a:off x="5710083" y="992422"/>
        <a:ext cx="1554360" cy="737294"/>
      </dsp:txXfrm>
    </dsp:sp>
    <dsp:sp modelId="{AD3A2670-6955-4012-A9B1-B9E8D4C06DE1}">
      <dsp:nvSpPr>
        <dsp:cNvPr id="0" name=""/>
        <dsp:cNvSpPr/>
      </dsp:nvSpPr>
      <dsp:spPr>
        <a:xfrm>
          <a:off x="6196675" y="2443592"/>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Έξυπνη Τεχνολογία</a:t>
          </a:r>
        </a:p>
      </dsp:txBody>
      <dsp:txXfrm>
        <a:off x="6236561" y="2483478"/>
        <a:ext cx="1554360" cy="737294"/>
      </dsp:txXfrm>
    </dsp:sp>
    <dsp:sp modelId="{16C9138C-ADBB-453E-B5BB-ED506BD99F25}">
      <dsp:nvSpPr>
        <dsp:cNvPr id="0" name=""/>
        <dsp:cNvSpPr/>
      </dsp:nvSpPr>
      <dsp:spPr>
        <a:xfrm>
          <a:off x="5481505" y="4170165"/>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Καθαρά Τρόφιμα</a:t>
          </a:r>
        </a:p>
      </dsp:txBody>
      <dsp:txXfrm>
        <a:off x="5521391" y="4210051"/>
        <a:ext cx="1554360" cy="737294"/>
      </dsp:txXfrm>
    </dsp:sp>
    <dsp:sp modelId="{375C6EE4-9F1B-4CE9-BE28-EFBFB5F6003C}">
      <dsp:nvSpPr>
        <dsp:cNvPr id="0" name=""/>
        <dsp:cNvSpPr/>
      </dsp:nvSpPr>
      <dsp:spPr>
        <a:xfrm>
          <a:off x="3754933" y="4885334"/>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Καινοτομία</a:t>
          </a:r>
        </a:p>
      </dsp:txBody>
      <dsp:txXfrm>
        <a:off x="3794819" y="4925220"/>
        <a:ext cx="1554360" cy="737294"/>
      </dsp:txXfrm>
    </dsp:sp>
    <dsp:sp modelId="{83DBEB22-1694-427F-9022-7877725AAD3E}">
      <dsp:nvSpPr>
        <dsp:cNvPr id="0" name=""/>
        <dsp:cNvSpPr/>
      </dsp:nvSpPr>
      <dsp:spPr>
        <a:xfrm>
          <a:off x="2028361" y="4170165"/>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Πολιτισμός</a:t>
          </a:r>
        </a:p>
      </dsp:txBody>
      <dsp:txXfrm>
        <a:off x="2068247" y="4210051"/>
        <a:ext cx="1554360" cy="737294"/>
      </dsp:txXfrm>
    </dsp:sp>
    <dsp:sp modelId="{F80DCA01-32DB-4343-AB30-6A6A4D3B8C60}">
      <dsp:nvSpPr>
        <dsp:cNvPr id="0" name=""/>
        <dsp:cNvSpPr/>
      </dsp:nvSpPr>
      <dsp:spPr>
        <a:xfrm>
          <a:off x="1313191" y="2443592"/>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Αλυσίδες Αξίας</a:t>
          </a:r>
        </a:p>
      </dsp:txBody>
      <dsp:txXfrm>
        <a:off x="1353077" y="2483478"/>
        <a:ext cx="1554360" cy="737294"/>
      </dsp:txXfrm>
    </dsp:sp>
    <dsp:sp modelId="{71CF0EB7-5B05-4897-BB72-955BB120775E}">
      <dsp:nvSpPr>
        <dsp:cNvPr id="0" name=""/>
        <dsp:cNvSpPr/>
      </dsp:nvSpPr>
      <dsp:spPr>
        <a:xfrm>
          <a:off x="1974577" y="952532"/>
          <a:ext cx="1634132" cy="817066"/>
        </a:xfrm>
        <a:prstGeom prst="roundRect">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latin typeface="Segoe UI" panose="020B0502040204020203" pitchFamily="34" charset="0"/>
              <a:ea typeface="Segoe UI" panose="020B0502040204020203" pitchFamily="34" charset="0"/>
              <a:cs typeface="Segoe UI" panose="020B0502040204020203" pitchFamily="34" charset="0"/>
            </a:rPr>
            <a:t>Ανθρώπινο δυναμικό</a:t>
          </a:r>
        </a:p>
      </dsp:txBody>
      <dsp:txXfrm>
        <a:off x="2014463" y="992418"/>
        <a:ext cx="1554360" cy="7372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EE7E0-3034-4CBB-BF51-352DCB72DDBB}">
      <dsp:nvSpPr>
        <dsp:cNvPr id="0" name=""/>
        <dsp:cNvSpPr/>
      </dsp:nvSpPr>
      <dsp:spPr>
        <a:xfrm>
          <a:off x="8598" y="967052"/>
          <a:ext cx="2569869" cy="1614199"/>
        </a:xfrm>
        <a:prstGeom prst="roundRect">
          <a:avLst>
            <a:gd name="adj" fmla="val 10000"/>
          </a:avLst>
        </a:prstGeom>
        <a:solidFill>
          <a:srgbClr val="0B685E"/>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latin typeface="Segoe UI" panose="020B0502040204020203" pitchFamily="34" charset="0"/>
              <a:ea typeface="Segoe UI" panose="020B0502040204020203" pitchFamily="34" charset="0"/>
              <a:cs typeface="Segoe UI" panose="020B0502040204020203" pitchFamily="34" charset="0"/>
            </a:rPr>
            <a:t>Δημιουργία του αφηγήματος</a:t>
          </a:r>
          <a:endParaRPr lang="el-GR" sz="2800" kern="1200" dirty="0">
            <a:latin typeface="Segoe UI" panose="020B0502040204020203" pitchFamily="34" charset="0"/>
            <a:ea typeface="Segoe UI" panose="020B0502040204020203" pitchFamily="34" charset="0"/>
            <a:cs typeface="Segoe UI" panose="020B0502040204020203" pitchFamily="34" charset="0"/>
          </a:endParaRPr>
        </a:p>
      </dsp:txBody>
      <dsp:txXfrm>
        <a:off x="55876" y="1014330"/>
        <a:ext cx="2475313" cy="1519643"/>
      </dsp:txXfrm>
    </dsp:sp>
    <dsp:sp modelId="{C2983AA3-E715-473D-88C0-5C638E3A3831}">
      <dsp:nvSpPr>
        <dsp:cNvPr id="0" name=""/>
        <dsp:cNvSpPr/>
      </dsp:nvSpPr>
      <dsp:spPr>
        <a:xfrm>
          <a:off x="2835454" y="1455488"/>
          <a:ext cx="544812" cy="637327"/>
        </a:xfrm>
        <a:prstGeom prst="rightArrow">
          <a:avLst>
            <a:gd name="adj1" fmla="val 60000"/>
            <a:gd name="adj2" fmla="val 50000"/>
          </a:avLst>
        </a:prstGeom>
        <a:solidFill>
          <a:srgbClr val="009F00"/>
        </a:solidFill>
        <a:ln>
          <a:solidFill>
            <a:srgbClr val="0B685E"/>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l-GR" sz="2800" kern="1200">
            <a:latin typeface="Segoe UI" panose="020B0502040204020203" pitchFamily="34" charset="0"/>
            <a:ea typeface="Segoe UI" panose="020B0502040204020203" pitchFamily="34" charset="0"/>
            <a:cs typeface="Segoe UI" panose="020B0502040204020203" pitchFamily="34" charset="0"/>
          </a:endParaRPr>
        </a:p>
      </dsp:txBody>
      <dsp:txXfrm>
        <a:off x="2835454" y="1582953"/>
        <a:ext cx="381368" cy="382397"/>
      </dsp:txXfrm>
    </dsp:sp>
    <dsp:sp modelId="{4357F7DD-C9AA-419C-B6C0-6FC0608142C1}">
      <dsp:nvSpPr>
        <dsp:cNvPr id="0" name=""/>
        <dsp:cNvSpPr/>
      </dsp:nvSpPr>
      <dsp:spPr>
        <a:xfrm>
          <a:off x="3606415" y="967052"/>
          <a:ext cx="2569869" cy="1614199"/>
        </a:xfrm>
        <a:prstGeom prst="roundRect">
          <a:avLst>
            <a:gd name="adj" fmla="val 10000"/>
          </a:avLst>
        </a:prstGeom>
        <a:solidFill>
          <a:srgbClr val="0B685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latin typeface="Segoe UI" panose="020B0502040204020203" pitchFamily="34" charset="0"/>
              <a:ea typeface="Segoe UI" panose="020B0502040204020203" pitchFamily="34" charset="0"/>
              <a:cs typeface="Segoe UI" panose="020B0502040204020203" pitchFamily="34" charset="0"/>
            </a:rPr>
            <a:t>Επικύρωση του αφηγήματος</a:t>
          </a:r>
          <a:endParaRPr lang="el-GR" sz="2800" kern="1200" dirty="0">
            <a:latin typeface="Segoe UI" panose="020B0502040204020203" pitchFamily="34" charset="0"/>
            <a:ea typeface="Segoe UI" panose="020B0502040204020203" pitchFamily="34" charset="0"/>
            <a:cs typeface="Segoe UI" panose="020B0502040204020203" pitchFamily="34" charset="0"/>
          </a:endParaRPr>
        </a:p>
      </dsp:txBody>
      <dsp:txXfrm>
        <a:off x="3653693" y="1014330"/>
        <a:ext cx="2475313" cy="1519643"/>
      </dsp:txXfrm>
    </dsp:sp>
    <dsp:sp modelId="{BA4E6D92-D651-43BA-AAF5-08C7CFCE7C66}">
      <dsp:nvSpPr>
        <dsp:cNvPr id="0" name=""/>
        <dsp:cNvSpPr/>
      </dsp:nvSpPr>
      <dsp:spPr>
        <a:xfrm>
          <a:off x="6433272" y="1455488"/>
          <a:ext cx="544812" cy="637327"/>
        </a:xfrm>
        <a:prstGeom prst="rightArrow">
          <a:avLst>
            <a:gd name="adj1" fmla="val 60000"/>
            <a:gd name="adj2" fmla="val 50000"/>
          </a:avLst>
        </a:prstGeom>
        <a:solidFill>
          <a:srgbClr val="009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l-GR" sz="2800" kern="1200">
            <a:latin typeface="Segoe UI" panose="020B0502040204020203" pitchFamily="34" charset="0"/>
            <a:ea typeface="Segoe UI" panose="020B0502040204020203" pitchFamily="34" charset="0"/>
            <a:cs typeface="Segoe UI" panose="020B0502040204020203" pitchFamily="34" charset="0"/>
          </a:endParaRPr>
        </a:p>
      </dsp:txBody>
      <dsp:txXfrm>
        <a:off x="6433272" y="1582953"/>
        <a:ext cx="381368" cy="382397"/>
      </dsp:txXfrm>
    </dsp:sp>
    <dsp:sp modelId="{31D53D91-1E14-4ED1-874D-8CBDE98EEAE8}">
      <dsp:nvSpPr>
        <dsp:cNvPr id="0" name=""/>
        <dsp:cNvSpPr/>
      </dsp:nvSpPr>
      <dsp:spPr>
        <a:xfrm>
          <a:off x="7204233" y="967052"/>
          <a:ext cx="2569869" cy="1614199"/>
        </a:xfrm>
        <a:prstGeom prst="roundRect">
          <a:avLst>
            <a:gd name="adj" fmla="val 10000"/>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a:latin typeface="Segoe UI" panose="020B0502040204020203" pitchFamily="34" charset="0"/>
              <a:ea typeface="Segoe UI" panose="020B0502040204020203" pitchFamily="34" charset="0"/>
              <a:cs typeface="Segoe UI" panose="020B0502040204020203" pitchFamily="34" charset="0"/>
            </a:rPr>
            <a:t>Προώθηση του αφηγήματος</a:t>
          </a:r>
          <a:endParaRPr lang="el-GR" sz="2800" kern="1200"/>
        </a:p>
      </dsp:txBody>
      <dsp:txXfrm>
        <a:off x="7251511" y="1014330"/>
        <a:ext cx="2475313" cy="15196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7F91F-6663-48E6-BAD5-1800336AD21C}">
      <dsp:nvSpPr>
        <dsp:cNvPr id="0" name=""/>
        <dsp:cNvSpPr/>
      </dsp:nvSpPr>
      <dsp:spPr>
        <a:xfrm>
          <a:off x="16210" y="22635"/>
          <a:ext cx="2345603" cy="777599"/>
        </a:xfrm>
        <a:prstGeom prst="roundRect">
          <a:avLst>
            <a:gd name="adj" fmla="val 10000"/>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l-GR" sz="1800" b="1" kern="1200" dirty="0">
              <a:latin typeface="Segoe UI" panose="020B0502040204020203" pitchFamily="34" charset="0"/>
              <a:ea typeface="Segoe UI" panose="020B0502040204020203" pitchFamily="34" charset="0"/>
              <a:cs typeface="Segoe UI" panose="020B0502040204020203" pitchFamily="34" charset="0"/>
            </a:rPr>
            <a:t>Δημιουργία</a:t>
          </a:r>
          <a:endParaRPr lang="el-GR" sz="1800" kern="1200" dirty="0">
            <a:latin typeface="Segoe UI" panose="020B0502040204020203" pitchFamily="34" charset="0"/>
            <a:ea typeface="Segoe UI" panose="020B0502040204020203" pitchFamily="34" charset="0"/>
            <a:cs typeface="Segoe UI" panose="020B0502040204020203" pitchFamily="34" charset="0"/>
          </a:endParaRPr>
        </a:p>
      </dsp:txBody>
      <dsp:txXfrm>
        <a:off x="16210" y="22635"/>
        <a:ext cx="2345603" cy="518400"/>
      </dsp:txXfrm>
    </dsp:sp>
    <dsp:sp modelId="{109E1325-80D8-41FC-9B90-113CB66F699E}">
      <dsp:nvSpPr>
        <dsp:cNvPr id="0" name=""/>
        <dsp:cNvSpPr/>
      </dsp:nvSpPr>
      <dsp:spPr>
        <a:xfrm>
          <a:off x="373115" y="533112"/>
          <a:ext cx="2560835" cy="4323375"/>
        </a:xfrm>
        <a:prstGeom prst="roundRect">
          <a:avLst>
            <a:gd name="adj" fmla="val 10000"/>
          </a:avLst>
        </a:prstGeom>
        <a:solidFill>
          <a:schemeClr val="lt1">
            <a:alpha val="90000"/>
            <a:hueOff val="0"/>
            <a:satOff val="0"/>
            <a:lumOff val="0"/>
            <a:alphaOff val="0"/>
          </a:schemeClr>
        </a:solidFill>
        <a:ln w="12700" cap="flat" cmpd="sng" algn="ctr">
          <a:solidFill>
            <a:srgbClr val="0B685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l-GR" sz="180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Υψηλό επίπεδο υπηρεσιών</a:t>
          </a:r>
        </a:p>
        <a:p>
          <a:pPr marL="171450" lvl="1" indent="-171450" algn="l" defTabSz="800100">
            <a:lnSpc>
              <a:spcPct val="90000"/>
            </a:lnSpc>
            <a:spcBef>
              <a:spcPct val="0"/>
            </a:spcBef>
            <a:spcAft>
              <a:spcPct val="15000"/>
            </a:spcAft>
            <a:buChar char="•"/>
          </a:pP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Καθαρά Τρόφιμα</a:t>
          </a:r>
        </a:p>
        <a:p>
          <a:pPr marL="171450" lvl="1" indent="-171450" algn="l" defTabSz="800100">
            <a:lnSpc>
              <a:spcPct val="90000"/>
            </a:lnSpc>
            <a:spcBef>
              <a:spcPct val="0"/>
            </a:spcBef>
            <a:spcAft>
              <a:spcPct val="15000"/>
            </a:spcAft>
            <a:buChar char="•"/>
          </a:pP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Ιστορία - Πολιτισμός</a:t>
          </a:r>
        </a:p>
        <a:p>
          <a:pPr marL="171450" lvl="1" indent="-171450" algn="l" defTabSz="800100">
            <a:lnSpc>
              <a:spcPct val="90000"/>
            </a:lnSpc>
            <a:spcBef>
              <a:spcPct val="0"/>
            </a:spcBef>
            <a:spcAft>
              <a:spcPct val="15000"/>
            </a:spcAft>
            <a:buChar char="•"/>
          </a:pPr>
          <a:r>
            <a:rPr lang="el-GR" sz="1800" kern="1200" dirty="0" err="1">
              <a:solidFill>
                <a:srgbClr val="0B685E"/>
              </a:solidFill>
              <a:latin typeface="Segoe UI" panose="020B0502040204020203" pitchFamily="34" charset="0"/>
              <a:ea typeface="Segoe UI" panose="020B0502040204020203" pitchFamily="34" charset="0"/>
              <a:cs typeface="Segoe UI" panose="020B0502040204020203" pitchFamily="34" charset="0"/>
            </a:rPr>
            <a:t>Πολυλειτουργικά</a:t>
          </a:r>
          <a:r>
            <a:rPr lang="el-GR" sz="180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 δάση</a:t>
          </a:r>
          <a:r>
            <a:rPr lang="el-GR" sz="1800" b="1"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endPar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Char char="•"/>
          </a:pPr>
          <a:r>
            <a:rPr lang="el-GR" sz="180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Φροντίδα - Διατήρηση του μοναδικού τοπίου</a:t>
          </a:r>
          <a:endPar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171450" lvl="1" indent="-171450" algn="l" defTabSz="800100">
            <a:lnSpc>
              <a:spcPct val="90000"/>
            </a:lnSpc>
            <a:spcBef>
              <a:spcPct val="0"/>
            </a:spcBef>
            <a:spcAft>
              <a:spcPct val="15000"/>
            </a:spcAft>
            <a:buChar char="•"/>
          </a:pPr>
          <a:r>
            <a:rPr lang="el-GR" sz="180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dsp:txBody>
      <dsp:txXfrm>
        <a:off x="448119" y="608116"/>
        <a:ext cx="2410827" cy="4173367"/>
      </dsp:txXfrm>
    </dsp:sp>
    <dsp:sp modelId="{DD658248-5E47-44EE-BFE4-8346507E7A9A}">
      <dsp:nvSpPr>
        <dsp:cNvPr id="0" name=""/>
        <dsp:cNvSpPr/>
      </dsp:nvSpPr>
      <dsp:spPr>
        <a:xfrm rot="21592942">
          <a:off x="2740325" y="-14166"/>
          <a:ext cx="802449" cy="583987"/>
        </a:xfrm>
        <a:prstGeom prst="rightArrow">
          <a:avLst>
            <a:gd name="adj1" fmla="val 60000"/>
            <a:gd name="adj2" fmla="val 50000"/>
          </a:avLst>
        </a:prstGeom>
        <a:solidFill>
          <a:srgbClr val="0B685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solidFill>
              <a:srgbClr val="0B685E"/>
            </a:solidFill>
            <a:latin typeface="Segoe UI" panose="020B0502040204020203" pitchFamily="34" charset="0"/>
            <a:ea typeface="Segoe UI" panose="020B0502040204020203" pitchFamily="34" charset="0"/>
            <a:cs typeface="Segoe UI" panose="020B0502040204020203" pitchFamily="34" charset="0"/>
          </a:endParaRPr>
        </a:p>
      </dsp:txBody>
      <dsp:txXfrm>
        <a:off x="2740325" y="102811"/>
        <a:ext cx="627253" cy="350393"/>
      </dsp:txXfrm>
    </dsp:sp>
    <dsp:sp modelId="{91987898-1F81-4986-BD23-74E831EAA7CA}">
      <dsp:nvSpPr>
        <dsp:cNvPr id="0" name=""/>
        <dsp:cNvSpPr/>
      </dsp:nvSpPr>
      <dsp:spPr>
        <a:xfrm>
          <a:off x="3875866" y="14711"/>
          <a:ext cx="2345603" cy="777599"/>
        </a:xfrm>
        <a:prstGeom prst="roundRect">
          <a:avLst>
            <a:gd name="adj" fmla="val 10000"/>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l-GR" sz="1800" b="1" kern="1200">
              <a:latin typeface="Segoe UI" panose="020B0502040204020203" pitchFamily="34" charset="0"/>
              <a:ea typeface="Segoe UI" panose="020B0502040204020203" pitchFamily="34" charset="0"/>
              <a:cs typeface="Segoe UI" panose="020B0502040204020203" pitchFamily="34" charset="0"/>
            </a:rPr>
            <a:t>Επικύρωση</a:t>
          </a:r>
          <a:endParaRPr lang="el-GR" sz="1800" kern="1200">
            <a:latin typeface="Segoe UI" panose="020B0502040204020203" pitchFamily="34" charset="0"/>
            <a:ea typeface="Segoe UI" panose="020B0502040204020203" pitchFamily="34" charset="0"/>
            <a:cs typeface="Segoe UI" panose="020B0502040204020203" pitchFamily="34" charset="0"/>
          </a:endParaRPr>
        </a:p>
      </dsp:txBody>
      <dsp:txXfrm>
        <a:off x="3875866" y="14711"/>
        <a:ext cx="2345603" cy="518400"/>
      </dsp:txXfrm>
    </dsp:sp>
    <dsp:sp modelId="{0BCC59FD-0015-494D-B8F9-91070388DB7A}">
      <dsp:nvSpPr>
        <dsp:cNvPr id="0" name=""/>
        <dsp:cNvSpPr/>
      </dsp:nvSpPr>
      <dsp:spPr>
        <a:xfrm>
          <a:off x="4356291" y="533112"/>
          <a:ext cx="2345603" cy="4323375"/>
        </a:xfrm>
        <a:prstGeom prst="roundRect">
          <a:avLst>
            <a:gd name="adj" fmla="val 10000"/>
          </a:avLst>
        </a:prstGeom>
        <a:solidFill>
          <a:schemeClr val="lt1">
            <a:alpha val="90000"/>
            <a:hueOff val="0"/>
            <a:satOff val="0"/>
            <a:lumOff val="0"/>
            <a:alphaOff val="0"/>
          </a:schemeClr>
        </a:solidFill>
        <a:ln w="12700" cap="flat" cmpd="sng" algn="ctr">
          <a:solidFill>
            <a:srgbClr val="0B685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Σήματα Ποιότητας Προϊόντων </a:t>
          </a:r>
        </a:p>
        <a:p>
          <a:pPr marL="171450" lvl="1" indent="-171450" algn="l" defTabSz="800100">
            <a:lnSpc>
              <a:spcPct val="90000"/>
            </a:lnSpc>
            <a:spcBef>
              <a:spcPct val="0"/>
            </a:spcBef>
            <a:spcAft>
              <a:spcPct val="15000"/>
            </a:spcAft>
            <a:buChar char="•"/>
          </a:pP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Σήματα Ποιότητας σύνθετα (Προϊόντα + Υπηρεσίες) </a:t>
          </a:r>
        </a:p>
      </dsp:txBody>
      <dsp:txXfrm>
        <a:off x="4424991" y="601812"/>
        <a:ext cx="2208203" cy="4185975"/>
      </dsp:txXfrm>
    </dsp:sp>
    <dsp:sp modelId="{436B4F40-1858-4B9E-9F70-803B3A2FEDF0}">
      <dsp:nvSpPr>
        <dsp:cNvPr id="0" name=""/>
        <dsp:cNvSpPr/>
      </dsp:nvSpPr>
      <dsp:spPr>
        <a:xfrm>
          <a:off x="6577054" y="-18081"/>
          <a:ext cx="753840" cy="583987"/>
        </a:xfrm>
        <a:prstGeom prst="rightArrow">
          <a:avLst>
            <a:gd name="adj1" fmla="val 60000"/>
            <a:gd name="adj2" fmla="val 50000"/>
          </a:avLst>
        </a:prstGeom>
        <a:solidFill>
          <a:srgbClr val="0B685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latin typeface="Segoe UI" panose="020B0502040204020203" pitchFamily="34" charset="0"/>
            <a:ea typeface="Segoe UI" panose="020B0502040204020203" pitchFamily="34" charset="0"/>
            <a:cs typeface="Segoe UI" panose="020B0502040204020203" pitchFamily="34" charset="0"/>
          </a:endParaRPr>
        </a:p>
      </dsp:txBody>
      <dsp:txXfrm>
        <a:off x="6577054" y="98716"/>
        <a:ext cx="578644" cy="350393"/>
      </dsp:txXfrm>
    </dsp:sp>
    <dsp:sp modelId="{411F1A24-B009-4FAA-84ED-553DE57C621F}">
      <dsp:nvSpPr>
        <dsp:cNvPr id="0" name=""/>
        <dsp:cNvSpPr/>
      </dsp:nvSpPr>
      <dsp:spPr>
        <a:xfrm>
          <a:off x="7643809" y="14711"/>
          <a:ext cx="2345603" cy="777599"/>
        </a:xfrm>
        <a:prstGeom prst="roundRect">
          <a:avLst>
            <a:gd name="adj" fmla="val 10000"/>
          </a:avLst>
        </a:prstGeom>
        <a:solidFill>
          <a:srgbClr val="0B68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l-GR" sz="1800" b="1" kern="1200">
              <a:latin typeface="Segoe UI" panose="020B0502040204020203" pitchFamily="34" charset="0"/>
              <a:ea typeface="Segoe UI" panose="020B0502040204020203" pitchFamily="34" charset="0"/>
              <a:cs typeface="Segoe UI" panose="020B0502040204020203" pitchFamily="34" charset="0"/>
            </a:rPr>
            <a:t>Προώθηση</a:t>
          </a:r>
          <a:endParaRPr lang="el-GR" sz="1800" kern="1200">
            <a:latin typeface="Segoe UI" panose="020B0502040204020203" pitchFamily="34" charset="0"/>
            <a:ea typeface="Segoe UI" panose="020B0502040204020203" pitchFamily="34" charset="0"/>
            <a:cs typeface="Segoe UI" panose="020B0502040204020203" pitchFamily="34" charset="0"/>
          </a:endParaRPr>
        </a:p>
      </dsp:txBody>
      <dsp:txXfrm>
        <a:off x="7643809" y="14711"/>
        <a:ext cx="2345603" cy="518400"/>
      </dsp:txXfrm>
    </dsp:sp>
    <dsp:sp modelId="{5214A146-7B09-40EC-B001-20157A9389E2}">
      <dsp:nvSpPr>
        <dsp:cNvPr id="0" name=""/>
        <dsp:cNvSpPr/>
      </dsp:nvSpPr>
      <dsp:spPr>
        <a:xfrm>
          <a:off x="8032873" y="533112"/>
          <a:ext cx="2528325" cy="4323375"/>
        </a:xfrm>
        <a:prstGeom prst="roundRect">
          <a:avLst>
            <a:gd name="adj" fmla="val 10000"/>
          </a:avLst>
        </a:prstGeom>
        <a:solidFill>
          <a:schemeClr val="lt1">
            <a:alpha val="90000"/>
            <a:hueOff val="0"/>
            <a:satOff val="0"/>
            <a:lumOff val="0"/>
            <a:alphaOff val="0"/>
          </a:schemeClr>
        </a:solidFill>
        <a:ln w="12700" cap="flat" cmpd="sng" algn="ctr">
          <a:solidFill>
            <a:srgbClr val="0B685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Δικτυώσεις / Συνεργασίες (τοπικές, διεθνείς)</a:t>
          </a:r>
        </a:p>
        <a:p>
          <a:pPr marL="171450" lvl="1" indent="-171450" algn="l" defTabSz="800100">
            <a:lnSpc>
              <a:spcPct val="90000"/>
            </a:lnSpc>
            <a:spcBef>
              <a:spcPct val="0"/>
            </a:spcBef>
            <a:spcAft>
              <a:spcPct val="15000"/>
            </a:spcAft>
            <a:buChar char="•"/>
          </a:pPr>
          <a:r>
            <a:rPr lang="en-US"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Marketing</a:t>
          </a:r>
          <a:r>
            <a:rPr lang="el-GR" sz="1800" b="0" kern="1200" dirty="0">
              <a:solidFill>
                <a:srgbClr val="0B685E"/>
              </a:solidFill>
              <a:latin typeface="Segoe UI" panose="020B0502040204020203" pitchFamily="34" charset="0"/>
              <a:ea typeface="Segoe UI" panose="020B0502040204020203" pitchFamily="34" charset="0"/>
              <a:cs typeface="Segoe UI" panose="020B0502040204020203" pitchFamily="34" charset="0"/>
            </a:rPr>
            <a:t> –Προώθηση (συλλογικά σχήματα επιτυγχάνουν οικονομίες κλίμακας και μεγιστοποίηση του αποτελέσματος </a:t>
          </a:r>
          <a:r>
            <a:rPr lang="el-GR" sz="1800" b="1" kern="1200" dirty="0">
              <a:latin typeface="Segoe UI" panose="020B0502040204020203" pitchFamily="34" charset="0"/>
              <a:ea typeface="Segoe UI" panose="020B0502040204020203" pitchFamily="34" charset="0"/>
              <a:cs typeface="Segoe UI" panose="020B0502040204020203" pitchFamily="34" charset="0"/>
            </a:rPr>
            <a:t> </a:t>
          </a:r>
          <a:endParaRPr lang="el-GR" sz="1800" b="0" kern="1200" dirty="0">
            <a:latin typeface="Segoe UI" panose="020B0502040204020203" pitchFamily="34" charset="0"/>
            <a:ea typeface="Segoe UI" panose="020B0502040204020203" pitchFamily="34" charset="0"/>
            <a:cs typeface="Segoe UI" panose="020B0502040204020203" pitchFamily="34" charset="0"/>
          </a:endParaRPr>
        </a:p>
      </dsp:txBody>
      <dsp:txXfrm>
        <a:off x="8106925" y="607164"/>
        <a:ext cx="2380221" cy="4175271"/>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GB" dirty="0"/>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B32D28A0-B9EF-4092-8253-444B27EA2B1B}" type="datetimeFigureOut">
              <a:rPr lang="en-GB" smtClean="0"/>
              <a:t>08/04/2023</a:t>
            </a:fld>
            <a:endParaRPr lang="en-GB" dirty="0"/>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46" tIns="46273" rIns="92546" bIns="46273" rtlCol="0" anchor="ctr"/>
          <a:lstStyle/>
          <a:p>
            <a:endParaRPr lang="en-GB" dirty="0"/>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76DD1ADE-C2FB-4284-91F3-156F9D3E4B12}" type="slidenum">
              <a:rPr lang="en-GB" smtClean="0"/>
              <a:t>‹#›</a:t>
            </a:fld>
            <a:endParaRPr lang="en-GB" dirty="0"/>
          </a:p>
        </p:txBody>
      </p:sp>
    </p:spTree>
    <p:extLst>
      <p:ext uri="{BB962C8B-B14F-4D97-AF65-F5344CB8AC3E}">
        <p14:creationId xmlns:p14="http://schemas.microsoft.com/office/powerpoint/2010/main" val="326184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464" rtl="1" eaLnBrk="1" fontAlgn="auto" latinLnBrk="0" hangingPunct="1">
              <a:lnSpc>
                <a:spcPct val="100000"/>
              </a:lnSpc>
              <a:spcBef>
                <a:spcPts val="0"/>
              </a:spcBef>
              <a:spcAft>
                <a:spcPts val="0"/>
              </a:spcAft>
              <a:buClrTx/>
              <a:buSzTx/>
              <a:buFontTx/>
              <a:buNone/>
              <a:tabLst/>
              <a:defRPr/>
            </a:pPr>
            <a:fld id="{29EEFC34-5947-4B69-BDAD-D35E1CB5458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464" rtl="1"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0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E1A710-DD9E-F744-BC29-7226D618B081}"/>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AA170C8-EA34-834F-8E09-70CC45440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301DF602-037D-8D4F-A220-BF72E9E83E3F}"/>
              </a:ext>
            </a:extLst>
          </p:cNvPr>
          <p:cNvSpPr>
            <a:spLocks noGrp="1"/>
          </p:cNvSpPr>
          <p:nvPr>
            <p:ph type="dt" sz="half" idx="10"/>
          </p:nvPr>
        </p:nvSpPr>
        <p:spPr/>
        <p:txBody>
          <a:bodyPr/>
          <a:lstStyle/>
          <a:p>
            <a:endParaRPr lang="ar-SA" dirty="0"/>
          </a:p>
        </p:txBody>
      </p:sp>
      <p:sp>
        <p:nvSpPr>
          <p:cNvPr id="5" name="عنصر نائب للتذييل 4">
            <a:extLst>
              <a:ext uri="{FF2B5EF4-FFF2-40B4-BE49-F238E27FC236}">
                <a16:creationId xmlns:a16="http://schemas.microsoft.com/office/drawing/2014/main" id="{A641CC49-8CA8-9F4E-8289-82CF45DFAF2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6A1AE8C-59A9-994B-B20A-B594B0684EA7}"/>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12257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2C40B1F8-E0B4-994D-BE9A-6A9230E7B8E0}"/>
              </a:ext>
            </a:extLst>
          </p:cNvPr>
          <p:cNvSpPr>
            <a:spLocks noGrp="1"/>
          </p:cNvSpPr>
          <p:nvPr>
            <p:ph type="dt" sz="half" idx="10"/>
          </p:nvPr>
        </p:nvSpPr>
        <p:spPr/>
        <p:txBody>
          <a:bodyPr/>
          <a:lstStyle/>
          <a:p>
            <a:endParaRPr lang="ar-SA" dirty="0"/>
          </a:p>
        </p:txBody>
      </p:sp>
      <p:sp>
        <p:nvSpPr>
          <p:cNvPr id="3" name="عنصر نائب للتذييل 2">
            <a:extLst>
              <a:ext uri="{FF2B5EF4-FFF2-40B4-BE49-F238E27FC236}">
                <a16:creationId xmlns:a16="http://schemas.microsoft.com/office/drawing/2014/main" id="{92A9CA35-75E0-084C-9827-6BF799136B7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A11B678A-E305-8C46-AB61-0D8BA2A09471}"/>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427937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942A89-E3A5-5646-B672-F1A13E1AD4F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289D30F-7751-EF46-A0C5-46F690251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16464C64-B8B8-6748-B0E5-B972FC491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7520898-F22E-F24A-A219-A2733364E77C}"/>
              </a:ext>
            </a:extLst>
          </p:cNvPr>
          <p:cNvSpPr>
            <a:spLocks noGrp="1"/>
          </p:cNvSpPr>
          <p:nvPr>
            <p:ph type="dt" sz="half" idx="10"/>
          </p:nvPr>
        </p:nvSpPr>
        <p:spPr/>
        <p:txBody>
          <a:bodyPr/>
          <a:lstStyle/>
          <a:p>
            <a:endParaRPr lang="ar-SA" dirty="0"/>
          </a:p>
        </p:txBody>
      </p:sp>
      <p:sp>
        <p:nvSpPr>
          <p:cNvPr id="6" name="عنصر نائب للتذييل 5">
            <a:extLst>
              <a:ext uri="{FF2B5EF4-FFF2-40B4-BE49-F238E27FC236}">
                <a16:creationId xmlns:a16="http://schemas.microsoft.com/office/drawing/2014/main" id="{FA62953E-3C50-B64B-9DDB-150A26A2784E}"/>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2BD2B276-E327-FD46-985A-0009D79A3C8E}"/>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386379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24F4D0-0043-094F-ADD8-7255C8181D4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617FACDB-ABCC-8E4B-9967-C92B19589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49505DF6-0D75-2545-9AD8-6A3CC77E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D0F4DCD-F226-2B4D-9B84-C467EB6496E2}"/>
              </a:ext>
            </a:extLst>
          </p:cNvPr>
          <p:cNvSpPr>
            <a:spLocks noGrp="1"/>
          </p:cNvSpPr>
          <p:nvPr>
            <p:ph type="dt" sz="half" idx="10"/>
          </p:nvPr>
        </p:nvSpPr>
        <p:spPr/>
        <p:txBody>
          <a:bodyPr/>
          <a:lstStyle/>
          <a:p>
            <a:endParaRPr lang="ar-SA" dirty="0"/>
          </a:p>
        </p:txBody>
      </p:sp>
      <p:sp>
        <p:nvSpPr>
          <p:cNvPr id="6" name="عنصر نائب للتذييل 5">
            <a:extLst>
              <a:ext uri="{FF2B5EF4-FFF2-40B4-BE49-F238E27FC236}">
                <a16:creationId xmlns:a16="http://schemas.microsoft.com/office/drawing/2014/main" id="{E705042D-987B-BB47-9E42-F562F1F2D970}"/>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52A73A4A-6032-4145-952A-39FC7AB5F688}"/>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1319810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BC2DC9-352F-9547-8230-707A53B989C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4E5B513-6A53-4447-B81C-3B38F6A4969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70408E7-68ED-7F4C-B83F-D51DECA9BC6B}"/>
              </a:ext>
            </a:extLst>
          </p:cNvPr>
          <p:cNvSpPr>
            <a:spLocks noGrp="1"/>
          </p:cNvSpPr>
          <p:nvPr>
            <p:ph type="dt" sz="half" idx="10"/>
          </p:nvPr>
        </p:nvSpPr>
        <p:spPr/>
        <p:txBody>
          <a:bodyPr/>
          <a:lstStyle/>
          <a:p>
            <a:endParaRPr lang="ar-SA" dirty="0"/>
          </a:p>
        </p:txBody>
      </p:sp>
      <p:sp>
        <p:nvSpPr>
          <p:cNvPr id="5" name="عنصر نائب للتذييل 4">
            <a:extLst>
              <a:ext uri="{FF2B5EF4-FFF2-40B4-BE49-F238E27FC236}">
                <a16:creationId xmlns:a16="http://schemas.microsoft.com/office/drawing/2014/main" id="{FB977694-6115-9945-A097-3A9691FF1544}"/>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6F179AB7-699B-F547-8B26-B2E434D67AA5}"/>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267872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71B72D1-1560-EC45-88EB-1E1599FDCEE4}"/>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1645BA0-E8C7-BB44-AB63-BA82192709BA}"/>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09178B4-DBE3-0B4D-89F9-B6678C2E45CE}"/>
              </a:ext>
            </a:extLst>
          </p:cNvPr>
          <p:cNvSpPr>
            <a:spLocks noGrp="1"/>
          </p:cNvSpPr>
          <p:nvPr>
            <p:ph type="dt" sz="half" idx="10"/>
          </p:nvPr>
        </p:nvSpPr>
        <p:spPr/>
        <p:txBody>
          <a:bodyPr/>
          <a:lstStyle/>
          <a:p>
            <a:endParaRPr lang="ar-SA" dirty="0"/>
          </a:p>
        </p:txBody>
      </p:sp>
      <p:sp>
        <p:nvSpPr>
          <p:cNvPr id="5" name="عنصر نائب للتذييل 4">
            <a:extLst>
              <a:ext uri="{FF2B5EF4-FFF2-40B4-BE49-F238E27FC236}">
                <a16:creationId xmlns:a16="http://schemas.microsoft.com/office/drawing/2014/main" id="{2D952A94-2F01-D34C-974D-FD797107D827}"/>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98A92986-5D8F-684D-A85F-854A43B16046}"/>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227023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80615C-046F-554B-9D6D-9D67E48F828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0EEE0F5-2B90-4545-A17D-F5AFB745ADB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3A7244C-D6A6-4043-A740-AD5A671AD2AA}"/>
              </a:ext>
            </a:extLst>
          </p:cNvPr>
          <p:cNvSpPr>
            <a:spLocks noGrp="1"/>
          </p:cNvSpPr>
          <p:nvPr>
            <p:ph type="dt" sz="half" idx="10"/>
          </p:nvPr>
        </p:nvSpPr>
        <p:spPr/>
        <p:txBody>
          <a:bodyPr/>
          <a:lstStyle/>
          <a:p>
            <a:endParaRPr lang="ar-SA" dirty="0"/>
          </a:p>
        </p:txBody>
      </p:sp>
      <p:sp>
        <p:nvSpPr>
          <p:cNvPr id="5" name="عنصر نائب للتذييل 4">
            <a:extLst>
              <a:ext uri="{FF2B5EF4-FFF2-40B4-BE49-F238E27FC236}">
                <a16:creationId xmlns:a16="http://schemas.microsoft.com/office/drawing/2014/main" id="{84EBA1A1-351C-B74C-B3E5-134E6E5CA42E}"/>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0549745B-F29E-3549-972E-38920F92CD05}"/>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173372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7" name="رسم 2">
            <a:extLst>
              <a:ext uri="{FF2B5EF4-FFF2-40B4-BE49-F238E27FC236}">
                <a16:creationId xmlns:a16="http://schemas.microsoft.com/office/drawing/2014/main" id="{1A3917D0-D1C5-4001-B3E1-C0C8264939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pic>
        <p:nvPicPr>
          <p:cNvPr id="8" name="رسم 3">
            <a:extLst>
              <a:ext uri="{FF2B5EF4-FFF2-40B4-BE49-F238E27FC236}">
                <a16:creationId xmlns:a16="http://schemas.microsoft.com/office/drawing/2014/main" id="{E52005B1-B931-4A3E-BA17-A7F9012A2E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3" y="6077918"/>
            <a:ext cx="3050988" cy="780082"/>
          </a:xfrm>
          <a:prstGeom prst="rect">
            <a:avLst/>
          </a:prstGeom>
        </p:spPr>
      </p:pic>
      <p:pic>
        <p:nvPicPr>
          <p:cNvPr id="9" name="رسم 4">
            <a:extLst>
              <a:ext uri="{FF2B5EF4-FFF2-40B4-BE49-F238E27FC236}">
                <a16:creationId xmlns:a16="http://schemas.microsoft.com/office/drawing/2014/main" id="{6FD67E3A-DE30-4CCF-96A1-DAB471478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41012" y="6077918"/>
            <a:ext cx="3050988" cy="780082"/>
          </a:xfrm>
          <a:prstGeom prst="rect">
            <a:avLst/>
          </a:prstGeom>
        </p:spPr>
      </p:pic>
      <p:sp>
        <p:nvSpPr>
          <p:cNvPr id="10" name="عنصر نائب لرقم الشريحة 5">
            <a:extLst>
              <a:ext uri="{FF2B5EF4-FFF2-40B4-BE49-F238E27FC236}">
                <a16:creationId xmlns:a16="http://schemas.microsoft.com/office/drawing/2014/main" id="{B807F5A5-4DBC-4A85-A8D9-2B3F9E6FE2E6}"/>
              </a:ext>
            </a:extLst>
          </p:cNvPr>
          <p:cNvSpPr>
            <a:spLocks noGrp="1"/>
          </p:cNvSpPr>
          <p:nvPr>
            <p:ph type="sldNum" sz="quarter" idx="12"/>
          </p:nvPr>
        </p:nvSpPr>
        <p:spPr>
          <a:xfrm>
            <a:off x="5839638" y="6284420"/>
            <a:ext cx="501570" cy="365125"/>
          </a:xfrm>
        </p:spPr>
        <p:txBody>
          <a:bodyPr/>
          <a:lstStyle>
            <a:lvl1pPr algn="ctr">
              <a:defRPr/>
            </a:lvl1pPr>
          </a:lstStyle>
          <a:p>
            <a:fld id="{496994E2-0617-9D40-A1AC-288BD8B129DE}" type="slidenum">
              <a:rPr lang="ar-SA" smtClean="0"/>
              <a:pPr/>
              <a:t>‹#›</a:t>
            </a:fld>
            <a:endParaRPr lang="ar-SA" dirty="0"/>
          </a:p>
        </p:txBody>
      </p:sp>
      <p:pic>
        <p:nvPicPr>
          <p:cNvPr id="6" name="Picture 5">
            <a:extLst>
              <a:ext uri="{FF2B5EF4-FFF2-40B4-BE49-F238E27FC236}">
                <a16:creationId xmlns:a16="http://schemas.microsoft.com/office/drawing/2014/main" id="{9AAAF4A8-D3BF-4053-B5AB-644D202C13AC}"/>
              </a:ext>
            </a:extLst>
          </p:cNvPr>
          <p:cNvPicPr>
            <a:picLocks noChangeAspect="1"/>
          </p:cNvPicPr>
          <p:nvPr userDrawn="1"/>
        </p:nvPicPr>
        <p:blipFill>
          <a:blip r:embed="rId8" cstate="print">
            <a:duotone>
              <a:prstClr val="black"/>
              <a:srgbClr val="0B685E">
                <a:tint val="45000"/>
                <a:satMod val="400000"/>
              </a:srgbClr>
            </a:duotone>
            <a:extLst>
              <a:ext uri="{28A0092B-C50C-407E-A947-70E740481C1C}">
                <a14:useLocalDpi xmlns:a14="http://schemas.microsoft.com/office/drawing/2010/main" val="0"/>
              </a:ext>
            </a:extLst>
          </a:blip>
          <a:stretch>
            <a:fillRect/>
          </a:stretch>
        </p:blipFill>
        <p:spPr>
          <a:xfrm>
            <a:off x="257203" y="115699"/>
            <a:ext cx="815139" cy="576267"/>
          </a:xfrm>
          <a:prstGeom prst="rect">
            <a:avLst/>
          </a:prstGeom>
        </p:spPr>
      </p:pic>
    </p:spTree>
    <p:extLst>
      <p:ext uri="{BB962C8B-B14F-4D97-AF65-F5344CB8AC3E}">
        <p14:creationId xmlns:p14="http://schemas.microsoft.com/office/powerpoint/2010/main" val="338307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عنوان ومحتوى">
    <p:bg>
      <p:bgPr>
        <a:solidFill>
          <a:srgbClr val="F2F2F2"/>
        </a:solidFill>
        <a:effectLst/>
      </p:bgPr>
    </p:bg>
    <p:spTree>
      <p:nvGrpSpPr>
        <p:cNvPr id="1" name=""/>
        <p:cNvGrpSpPr/>
        <p:nvPr/>
      </p:nvGrpSpPr>
      <p:grpSpPr>
        <a:xfrm>
          <a:off x="0" y="0"/>
          <a:ext cx="0" cy="0"/>
          <a:chOff x="0" y="0"/>
          <a:chExt cx="0" cy="0"/>
        </a:xfrm>
      </p:grpSpPr>
      <p:pic>
        <p:nvPicPr>
          <p:cNvPr id="7" name="رسم 2">
            <a:extLst>
              <a:ext uri="{FF2B5EF4-FFF2-40B4-BE49-F238E27FC236}">
                <a16:creationId xmlns:a16="http://schemas.microsoft.com/office/drawing/2014/main" id="{1A3917D0-D1C5-4001-B3E1-C0C8264939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pic>
        <p:nvPicPr>
          <p:cNvPr id="8" name="رسم 3">
            <a:extLst>
              <a:ext uri="{FF2B5EF4-FFF2-40B4-BE49-F238E27FC236}">
                <a16:creationId xmlns:a16="http://schemas.microsoft.com/office/drawing/2014/main" id="{E52005B1-B931-4A3E-BA17-A7F9012A2E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3" y="6077918"/>
            <a:ext cx="3050988" cy="780082"/>
          </a:xfrm>
          <a:prstGeom prst="rect">
            <a:avLst/>
          </a:prstGeom>
        </p:spPr>
      </p:pic>
      <p:pic>
        <p:nvPicPr>
          <p:cNvPr id="9" name="رسم 4">
            <a:extLst>
              <a:ext uri="{FF2B5EF4-FFF2-40B4-BE49-F238E27FC236}">
                <a16:creationId xmlns:a16="http://schemas.microsoft.com/office/drawing/2014/main" id="{6FD67E3A-DE30-4CCF-96A1-DAB471478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41012" y="6077918"/>
            <a:ext cx="3050988" cy="780082"/>
          </a:xfrm>
          <a:prstGeom prst="rect">
            <a:avLst/>
          </a:prstGeom>
        </p:spPr>
      </p:pic>
      <p:sp>
        <p:nvSpPr>
          <p:cNvPr id="10" name="عنصر نائب لرقم الشريحة 5">
            <a:extLst>
              <a:ext uri="{FF2B5EF4-FFF2-40B4-BE49-F238E27FC236}">
                <a16:creationId xmlns:a16="http://schemas.microsoft.com/office/drawing/2014/main" id="{B807F5A5-4DBC-4A85-A8D9-2B3F9E6FE2E6}"/>
              </a:ext>
            </a:extLst>
          </p:cNvPr>
          <p:cNvSpPr>
            <a:spLocks noGrp="1"/>
          </p:cNvSpPr>
          <p:nvPr>
            <p:ph type="sldNum" sz="quarter" idx="12"/>
          </p:nvPr>
        </p:nvSpPr>
        <p:spPr>
          <a:xfrm>
            <a:off x="5839638" y="6284420"/>
            <a:ext cx="501570" cy="365125"/>
          </a:xfrm>
        </p:spPr>
        <p:txBody>
          <a:bodyPr/>
          <a:lstStyle>
            <a:lvl1pPr algn="ctr">
              <a:defRPr/>
            </a:lvl1pPr>
          </a:lstStyle>
          <a:p>
            <a:fld id="{496994E2-0617-9D40-A1AC-288BD8B129DE}" type="slidenum">
              <a:rPr lang="ar-SA" smtClean="0"/>
              <a:pPr/>
              <a:t>‹#›</a:t>
            </a:fld>
            <a:endParaRPr lang="ar-SA" dirty="0"/>
          </a:p>
        </p:txBody>
      </p:sp>
      <p:pic>
        <p:nvPicPr>
          <p:cNvPr id="6" name="Picture 5">
            <a:extLst>
              <a:ext uri="{FF2B5EF4-FFF2-40B4-BE49-F238E27FC236}">
                <a16:creationId xmlns:a16="http://schemas.microsoft.com/office/drawing/2014/main" id="{9AAAF4A8-D3BF-4053-B5AB-644D202C13AC}"/>
              </a:ext>
            </a:extLst>
          </p:cNvPr>
          <p:cNvPicPr>
            <a:picLocks noChangeAspect="1"/>
          </p:cNvPicPr>
          <p:nvPr userDrawn="1"/>
        </p:nvPicPr>
        <p:blipFill>
          <a:blip r:embed="rId8" cstate="print">
            <a:duotone>
              <a:prstClr val="black"/>
              <a:srgbClr val="0B685E">
                <a:tint val="45000"/>
                <a:satMod val="400000"/>
              </a:srgbClr>
            </a:duotone>
            <a:extLst>
              <a:ext uri="{28A0092B-C50C-407E-A947-70E740481C1C}">
                <a14:useLocalDpi xmlns:a14="http://schemas.microsoft.com/office/drawing/2010/main" val="0"/>
              </a:ext>
            </a:extLst>
          </a:blip>
          <a:stretch>
            <a:fillRect/>
          </a:stretch>
        </p:blipFill>
        <p:spPr>
          <a:xfrm>
            <a:off x="257203" y="115699"/>
            <a:ext cx="815139" cy="576267"/>
          </a:xfrm>
          <a:prstGeom prst="rect">
            <a:avLst/>
          </a:prstGeom>
        </p:spPr>
      </p:pic>
    </p:spTree>
    <p:extLst>
      <p:ext uri="{BB962C8B-B14F-4D97-AF65-F5344CB8AC3E}">
        <p14:creationId xmlns:p14="http://schemas.microsoft.com/office/powerpoint/2010/main" val="354177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C Detail">
    <p:spTree>
      <p:nvGrpSpPr>
        <p:cNvPr id="1" name=""/>
        <p:cNvGrpSpPr/>
        <p:nvPr/>
      </p:nvGrpSpPr>
      <p:grpSpPr>
        <a:xfrm>
          <a:off x="0" y="0"/>
          <a:ext cx="0" cy="0"/>
          <a:chOff x="0" y="0"/>
          <a:chExt cx="0" cy="0"/>
        </a:xfrm>
      </p:grpSpPr>
      <p:pic>
        <p:nvPicPr>
          <p:cNvPr id="7" name="رسم 2">
            <a:extLst>
              <a:ext uri="{FF2B5EF4-FFF2-40B4-BE49-F238E27FC236}">
                <a16:creationId xmlns:a16="http://schemas.microsoft.com/office/drawing/2014/main" id="{1A3917D0-D1C5-4001-B3E1-C0C8264939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pic>
        <p:nvPicPr>
          <p:cNvPr id="8" name="رسم 3">
            <a:extLst>
              <a:ext uri="{FF2B5EF4-FFF2-40B4-BE49-F238E27FC236}">
                <a16:creationId xmlns:a16="http://schemas.microsoft.com/office/drawing/2014/main" id="{E52005B1-B931-4A3E-BA17-A7F9012A2E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3" y="6077918"/>
            <a:ext cx="3050988" cy="780082"/>
          </a:xfrm>
          <a:prstGeom prst="rect">
            <a:avLst/>
          </a:prstGeom>
        </p:spPr>
      </p:pic>
      <p:pic>
        <p:nvPicPr>
          <p:cNvPr id="9" name="رسم 4">
            <a:extLst>
              <a:ext uri="{FF2B5EF4-FFF2-40B4-BE49-F238E27FC236}">
                <a16:creationId xmlns:a16="http://schemas.microsoft.com/office/drawing/2014/main" id="{6FD67E3A-DE30-4CCF-96A1-DAB4714781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41012" y="6077918"/>
            <a:ext cx="3050988" cy="780082"/>
          </a:xfrm>
          <a:prstGeom prst="rect">
            <a:avLst/>
          </a:prstGeom>
        </p:spPr>
      </p:pic>
      <p:sp>
        <p:nvSpPr>
          <p:cNvPr id="10" name="عنصر نائب لرقم الشريحة 5">
            <a:extLst>
              <a:ext uri="{FF2B5EF4-FFF2-40B4-BE49-F238E27FC236}">
                <a16:creationId xmlns:a16="http://schemas.microsoft.com/office/drawing/2014/main" id="{B807F5A5-4DBC-4A85-A8D9-2B3F9E6FE2E6}"/>
              </a:ext>
            </a:extLst>
          </p:cNvPr>
          <p:cNvSpPr>
            <a:spLocks noGrp="1"/>
          </p:cNvSpPr>
          <p:nvPr>
            <p:ph type="sldNum" sz="quarter" idx="12"/>
          </p:nvPr>
        </p:nvSpPr>
        <p:spPr>
          <a:xfrm>
            <a:off x="5839638" y="6284420"/>
            <a:ext cx="501570" cy="365125"/>
          </a:xfrm>
        </p:spPr>
        <p:txBody>
          <a:bodyPr/>
          <a:lstStyle>
            <a:lvl1pPr algn="ctr">
              <a:defRPr/>
            </a:lvl1pPr>
          </a:lstStyle>
          <a:p>
            <a:fld id="{496994E2-0617-9D40-A1AC-288BD8B129DE}" type="slidenum">
              <a:rPr lang="ar-SA" smtClean="0"/>
              <a:pPr/>
              <a:t>‹#›</a:t>
            </a:fld>
            <a:endParaRPr lang="ar-SA" dirty="0"/>
          </a:p>
        </p:txBody>
      </p:sp>
      <p:sp>
        <p:nvSpPr>
          <p:cNvPr id="3" name="Picture Placeholder 2">
            <a:extLst>
              <a:ext uri="{FF2B5EF4-FFF2-40B4-BE49-F238E27FC236}">
                <a16:creationId xmlns:a16="http://schemas.microsoft.com/office/drawing/2014/main" id="{D97DCB04-4485-4631-9194-AB9DD399E12F}"/>
              </a:ext>
            </a:extLst>
          </p:cNvPr>
          <p:cNvSpPr>
            <a:spLocks noGrp="1"/>
          </p:cNvSpPr>
          <p:nvPr>
            <p:ph type="pic" sz="quarter" idx="13"/>
          </p:nvPr>
        </p:nvSpPr>
        <p:spPr>
          <a:xfrm>
            <a:off x="-11113" y="0"/>
            <a:ext cx="5851526" cy="6858000"/>
          </a:xfrm>
        </p:spPr>
        <p:txBody>
          <a:bodyPr/>
          <a:lstStyle/>
          <a:p>
            <a:endParaRPr lang="en-US" dirty="0"/>
          </a:p>
        </p:txBody>
      </p:sp>
    </p:spTree>
    <p:extLst>
      <p:ext uri="{BB962C8B-B14F-4D97-AF65-F5344CB8AC3E}">
        <p14:creationId xmlns:p14="http://schemas.microsoft.com/office/powerpoint/2010/main" val="4250045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عنوان المقطع">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4DC41AC-90EB-42A3-9443-DDA6135CD133}"/>
              </a:ext>
            </a:extLst>
          </p:cNvPr>
          <p:cNvPicPr>
            <a:picLocks noChangeAspect="1"/>
          </p:cNvPicPr>
          <p:nvPr userDrawn="1"/>
        </p:nvPicPr>
        <p:blipFill rotWithShape="1">
          <a:blip r:embed="rId2" cstate="print">
            <a:alphaModFix amt="20000"/>
            <a:extLst>
              <a:ext uri="{BEBA8EAE-BF5A-486C-A8C5-ECC9F3942E4B}">
                <a14:imgProps xmlns:a14="http://schemas.microsoft.com/office/drawing/2010/main">
                  <a14:imgLayer r:embed="rId3">
                    <a14:imgEffect>
                      <a14:sharpenSoften amount="-25000"/>
                    </a14:imgEffect>
                    <a14:imgEffect>
                      <a14:saturation sat="33000"/>
                    </a14:imgEffect>
                  </a14:imgLayer>
                </a14:imgProps>
              </a:ext>
              <a:ext uri="{28A0092B-C50C-407E-A947-70E740481C1C}">
                <a14:useLocalDpi xmlns:a14="http://schemas.microsoft.com/office/drawing/2010/main" val="0"/>
              </a:ext>
            </a:extLst>
          </a:blip>
          <a:srcRect t="33333" b="33333"/>
          <a:stretch/>
        </p:blipFill>
        <p:spPr>
          <a:xfrm>
            <a:off x="0" y="2285999"/>
            <a:ext cx="12192000" cy="2286001"/>
          </a:xfrm>
          <a:prstGeom prst="rect">
            <a:avLst/>
          </a:prstGeom>
        </p:spPr>
      </p:pic>
    </p:spTree>
    <p:extLst>
      <p:ext uri="{BB962C8B-B14F-4D97-AF65-F5344CB8AC3E}">
        <p14:creationId xmlns:p14="http://schemas.microsoft.com/office/powerpoint/2010/main" val="115358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A19290-06E0-FF4B-8847-49A8178D0C2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DC8EF84-9848-6146-B7DF-077DFF4A476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77BEB52-32A5-CD41-991B-8F997F0D5EB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3B54DA2-B01F-A142-8CAD-5B18945B064D}"/>
              </a:ext>
            </a:extLst>
          </p:cNvPr>
          <p:cNvSpPr>
            <a:spLocks noGrp="1"/>
          </p:cNvSpPr>
          <p:nvPr>
            <p:ph type="dt" sz="half" idx="10"/>
          </p:nvPr>
        </p:nvSpPr>
        <p:spPr/>
        <p:txBody>
          <a:bodyPr/>
          <a:lstStyle/>
          <a:p>
            <a:endParaRPr lang="ar-SA" dirty="0"/>
          </a:p>
        </p:txBody>
      </p:sp>
      <p:sp>
        <p:nvSpPr>
          <p:cNvPr id="6" name="عنصر نائب للتذييل 5">
            <a:extLst>
              <a:ext uri="{FF2B5EF4-FFF2-40B4-BE49-F238E27FC236}">
                <a16:creationId xmlns:a16="http://schemas.microsoft.com/office/drawing/2014/main" id="{AD78EE33-09A2-3845-BB9F-5525866577E9}"/>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36B6F0EB-7B7E-364E-9F56-41C4896E8418}"/>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91337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DB67ED-4F90-C644-8C94-95B2C4CF13E2}"/>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79348F1-6F16-C441-9623-F5DC470B1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F90984B-E5B2-CE47-8918-9C40D52B3FAA}"/>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CFAF8973-946F-6544-930E-DFD2B61149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C44EB139-5033-DE47-836E-21E012E23A0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8690FAB5-CFB2-5E4B-A198-8544D3EAC96F}"/>
              </a:ext>
            </a:extLst>
          </p:cNvPr>
          <p:cNvSpPr>
            <a:spLocks noGrp="1"/>
          </p:cNvSpPr>
          <p:nvPr>
            <p:ph type="dt" sz="half" idx="10"/>
          </p:nvPr>
        </p:nvSpPr>
        <p:spPr/>
        <p:txBody>
          <a:bodyPr/>
          <a:lstStyle/>
          <a:p>
            <a:endParaRPr lang="ar-SA" dirty="0"/>
          </a:p>
        </p:txBody>
      </p:sp>
      <p:sp>
        <p:nvSpPr>
          <p:cNvPr id="8" name="عنصر نائب للتذييل 7">
            <a:extLst>
              <a:ext uri="{FF2B5EF4-FFF2-40B4-BE49-F238E27FC236}">
                <a16:creationId xmlns:a16="http://schemas.microsoft.com/office/drawing/2014/main" id="{0CA9BB64-40D2-7B4D-B754-CF10FB2D8C4A}"/>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76AC6BDF-90AF-B64E-8481-C587D07248A0}"/>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108063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CA0A58-A7E5-9545-A418-95C88242C83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A9D86FE6-BDC1-E945-948B-78302A037CAC}"/>
              </a:ext>
            </a:extLst>
          </p:cNvPr>
          <p:cNvSpPr>
            <a:spLocks noGrp="1"/>
          </p:cNvSpPr>
          <p:nvPr>
            <p:ph type="dt" sz="half" idx="10"/>
          </p:nvPr>
        </p:nvSpPr>
        <p:spPr/>
        <p:txBody>
          <a:bodyPr/>
          <a:lstStyle/>
          <a:p>
            <a:endParaRPr lang="ar-SA" dirty="0"/>
          </a:p>
        </p:txBody>
      </p:sp>
      <p:sp>
        <p:nvSpPr>
          <p:cNvPr id="4" name="عنصر نائب للتذييل 3">
            <a:extLst>
              <a:ext uri="{FF2B5EF4-FFF2-40B4-BE49-F238E27FC236}">
                <a16:creationId xmlns:a16="http://schemas.microsoft.com/office/drawing/2014/main" id="{6ECBC0ED-BBF5-5546-9348-00E7E434D6CE}"/>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10B5B7E4-EDD8-D042-B6B1-CA2FD1AD55A8}"/>
              </a:ext>
            </a:extLst>
          </p:cNvPr>
          <p:cNvSpPr>
            <a:spLocks noGrp="1"/>
          </p:cNvSpPr>
          <p:nvPr>
            <p:ph type="sldNum" sz="quarter" idx="12"/>
          </p:nvPr>
        </p:nvSpPr>
        <p:spPr/>
        <p:txBody>
          <a:bodyPr/>
          <a:lstStyle/>
          <a:p>
            <a:fld id="{496994E2-0617-9D40-A1AC-288BD8B129DE}" type="slidenum">
              <a:rPr lang="ar-SA" smtClean="0"/>
              <a:t>‹#›</a:t>
            </a:fld>
            <a:endParaRPr lang="ar-SA" dirty="0"/>
          </a:p>
        </p:txBody>
      </p:sp>
    </p:spTree>
    <p:extLst>
      <p:ext uri="{BB962C8B-B14F-4D97-AF65-F5344CB8AC3E}">
        <p14:creationId xmlns:p14="http://schemas.microsoft.com/office/powerpoint/2010/main" val="340084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08AF0B77-D87D-9D42-A79F-B39E590F7EC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2CA6893-FC3C-A744-8E6E-B4842319C6A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64DD170-2782-5243-8A45-06D77CFAE18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endParaRPr lang="ar-SA" dirty="0"/>
          </a:p>
        </p:txBody>
      </p:sp>
      <p:sp>
        <p:nvSpPr>
          <p:cNvPr id="5" name="عنصر نائب للتذييل 4">
            <a:extLst>
              <a:ext uri="{FF2B5EF4-FFF2-40B4-BE49-F238E27FC236}">
                <a16:creationId xmlns:a16="http://schemas.microsoft.com/office/drawing/2014/main" id="{488BA6DC-A465-7E4E-8D30-B382CAD66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8D94D2B0-70B4-BD4B-86CD-F5EB2137248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96994E2-0617-9D40-A1AC-288BD8B129DE}" type="slidenum">
              <a:rPr lang="ar-SA" smtClean="0"/>
              <a:t>‹#›</a:t>
            </a:fld>
            <a:endParaRPr lang="ar-SA" dirty="0"/>
          </a:p>
        </p:txBody>
      </p:sp>
    </p:spTree>
    <p:extLst>
      <p:ext uri="{BB962C8B-B14F-4D97-AF65-F5344CB8AC3E}">
        <p14:creationId xmlns:p14="http://schemas.microsoft.com/office/powerpoint/2010/main" val="2921685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sv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svg"/><Relationship Id="rId7" Type="http://schemas.openxmlformats.org/officeDocument/2006/relationships/diagramColors" Target="../diagrams/colors8.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svg"/><Relationship Id="rId7" Type="http://schemas.openxmlformats.org/officeDocument/2006/relationships/diagramColors" Target="../diagrams/colors9.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1.xml"/><Relationship Id="rId7" Type="http://schemas.openxmlformats.org/officeDocument/2006/relationships/image" Target="../media/image1.pn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2.xml"/><Relationship Id="rId7" Type="http://schemas.openxmlformats.org/officeDocument/2006/relationships/image" Target="../media/image1.png"/><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3.xml"/><Relationship Id="rId7" Type="http://schemas.openxmlformats.org/officeDocument/2006/relationships/image" Target="../media/image1.pn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5.emf"/><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6.xml"/><Relationship Id="rId7" Type="http://schemas.openxmlformats.org/officeDocument/2006/relationships/image" Target="../media/image1.png"/><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8.svg"/><Relationship Id="rId7" Type="http://schemas.openxmlformats.org/officeDocument/2006/relationships/diagramColors" Target="../diagrams/colors17.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8.svg"/><Relationship Id="rId7" Type="http://schemas.openxmlformats.org/officeDocument/2006/relationships/diagramColors" Target="../diagrams/colors18.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8.svg"/><Relationship Id="rId7" Type="http://schemas.openxmlformats.org/officeDocument/2006/relationships/diagramColors" Target="../diagrams/colors19.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sv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8.svg"/><Relationship Id="rId7" Type="http://schemas.openxmlformats.org/officeDocument/2006/relationships/diagramColors" Target="../diagrams/colors20.xml"/><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3.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39.xml"/><Relationship Id="rId3" Type="http://schemas.openxmlformats.org/officeDocument/2006/relationships/diagramLayout" Target="../diagrams/layout38.xml"/><Relationship Id="rId7" Type="http://schemas.openxmlformats.org/officeDocument/2006/relationships/diagramData" Target="../diagrams/data39.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11" Type="http://schemas.microsoft.com/office/2007/relationships/diagramDrawing" Target="../diagrams/drawing39.xml"/><Relationship Id="rId5" Type="http://schemas.openxmlformats.org/officeDocument/2006/relationships/diagramColors" Target="../diagrams/colors38.xml"/><Relationship Id="rId10" Type="http://schemas.openxmlformats.org/officeDocument/2006/relationships/diagramColors" Target="../diagrams/colors39.xml"/><Relationship Id="rId4" Type="http://schemas.openxmlformats.org/officeDocument/2006/relationships/diagramQuickStyle" Target="../diagrams/quickStyle38.xml"/><Relationship Id="rId9" Type="http://schemas.openxmlformats.org/officeDocument/2006/relationships/diagramQuickStyle" Target="../diagrams/quickStyle39.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40.xml"/><Relationship Id="rId7" Type="http://schemas.openxmlformats.org/officeDocument/2006/relationships/image" Target="../media/image71.png"/><Relationship Id="rId2" Type="http://schemas.openxmlformats.org/officeDocument/2006/relationships/diagramData" Target="../diagrams/data40.xml"/><Relationship Id="rId1" Type="http://schemas.openxmlformats.org/officeDocument/2006/relationships/slideLayout" Target="../slideLayouts/slideLayout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8A17A7-D4B0-669F-F20D-09BA1F682E2A}"/>
              </a:ext>
            </a:extLst>
          </p:cNvPr>
          <p:cNvPicPr>
            <a:picLocks noChangeAspect="1"/>
          </p:cNvPicPr>
          <p:nvPr/>
        </p:nvPicPr>
        <p:blipFill rotWithShape="1">
          <a:blip r:embed="rId2">
            <a:extLst>
              <a:ext uri="{28A0092B-C50C-407E-A947-70E740481C1C}">
                <a14:useLocalDpi xmlns:a14="http://schemas.microsoft.com/office/drawing/2010/main" val="0"/>
              </a:ext>
            </a:extLst>
          </a:blip>
          <a:srcRect t="22261" b="37949"/>
          <a:stretch/>
        </p:blipFill>
        <p:spPr bwMode="auto">
          <a:xfrm>
            <a:off x="20" y="1282"/>
            <a:ext cx="12191980" cy="6856718"/>
          </a:xfrm>
          <a:prstGeom prst="rect">
            <a:avLst/>
          </a:prstGeom>
          <a:noFill/>
        </p:spPr>
      </p:pic>
      <p:sp>
        <p:nvSpPr>
          <p:cNvPr id="4" name="Slide Number Placeholder 3">
            <a:extLst>
              <a:ext uri="{FF2B5EF4-FFF2-40B4-BE49-F238E27FC236}">
                <a16:creationId xmlns:a16="http://schemas.microsoft.com/office/drawing/2014/main" id="{AFC5CDC7-E10E-ADF1-EF74-598A4AB2E56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496994E2-0617-9D40-A1AC-288BD8B129DE}" type="slidenum">
              <a:rPr lang="en-US" smtClean="0">
                <a:solidFill>
                  <a:srgbClr val="FFFFFF"/>
                </a:solidFill>
              </a:rPr>
              <a:pPr algn="r">
                <a:spcAft>
                  <a:spcPts val="600"/>
                </a:spcAft>
              </a:pPr>
              <a:t>1</a:t>
            </a:fld>
            <a:endParaRPr lang="en-US" dirty="0">
              <a:solidFill>
                <a:srgbClr val="FFFFFF"/>
              </a:solidFill>
            </a:endParaRPr>
          </a:p>
        </p:txBody>
      </p:sp>
      <p:sp>
        <p:nvSpPr>
          <p:cNvPr id="20" name="مربع نص 5">
            <a:extLst>
              <a:ext uri="{FF2B5EF4-FFF2-40B4-BE49-F238E27FC236}">
                <a16:creationId xmlns:a16="http://schemas.microsoft.com/office/drawing/2014/main" id="{E77CEF13-A0D2-4D14-42AE-A2DD4250711D}"/>
              </a:ext>
            </a:extLst>
          </p:cNvPr>
          <p:cNvSpPr txBox="1"/>
          <p:nvPr/>
        </p:nvSpPr>
        <p:spPr>
          <a:xfrm>
            <a:off x="4417015" y="2287647"/>
            <a:ext cx="7333665" cy="3046988"/>
          </a:xfrm>
          <a:prstGeom prst="rect">
            <a:avLst/>
          </a:prstGeom>
          <a:noFill/>
        </p:spPr>
        <p:txBody>
          <a:bodyPr wrap="square" rtlCol="1">
            <a:spAutoFit/>
          </a:bodyPr>
          <a:lstStyle/>
          <a:p>
            <a:pPr lvl="0" algn="ctr">
              <a:defRPr/>
            </a:pPr>
            <a:r>
              <a:rPr lang="el-GR"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Μελέτη Διερεύνησης της Προοπτικής, των Δυνατοτήτων και των Τρόπων Αξιοποίησης του Ολύμπου σε Αναπτυξιακή Κατεύθυνση</a:t>
            </a:r>
          </a:p>
          <a:p>
            <a:pPr lvl="0" algn="ctr">
              <a:defRPr/>
            </a:pPr>
            <a:r>
              <a:rPr kumimoji="0" lang="el-GR" sz="3200" b="1" i="0" u="none" strike="noStrike" kern="1200" cap="none" spc="-15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rPr>
              <a:t>Β’ </a:t>
            </a:r>
            <a:r>
              <a:rPr lang="el-GR" sz="3200" b="1" spc="-150" dirty="0">
                <a:solidFill>
                  <a:schemeClr val="bg1"/>
                </a:solidFill>
                <a:latin typeface="Segoe UI" panose="020B0502040204020203" pitchFamily="34" charset="0"/>
                <a:ea typeface="Segoe UI" panose="020B0502040204020203" pitchFamily="34" charset="0"/>
                <a:cs typeface="Segoe UI" panose="020B0502040204020203" pitchFamily="34" charset="0"/>
              </a:rPr>
              <a:t>Φάση: Δυνατότητες - Προτάσεις</a:t>
            </a:r>
            <a:endParaRPr kumimoji="0" lang="en-GB" sz="3200" b="1" i="0" u="none" strike="noStrike" kern="1200" cap="none" spc="-15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Εικόνα 12" descr="Επιμελητήριο Πιερίας">
            <a:extLst>
              <a:ext uri="{FF2B5EF4-FFF2-40B4-BE49-F238E27FC236}">
                <a16:creationId xmlns:a16="http://schemas.microsoft.com/office/drawing/2014/main" id="{630B1925-92D6-4BDA-A0E8-66A4D4FAED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0667" y="553403"/>
            <a:ext cx="3556552" cy="1081668"/>
          </a:xfrm>
          <a:prstGeom prst="rect">
            <a:avLst/>
          </a:prstGeom>
          <a:noFill/>
          <a:ln>
            <a:noFill/>
          </a:ln>
        </p:spPr>
      </p:pic>
      <p:pic>
        <p:nvPicPr>
          <p:cNvPr id="14" name="Εικόνα 13">
            <a:extLst>
              <a:ext uri="{FF2B5EF4-FFF2-40B4-BE49-F238E27FC236}">
                <a16:creationId xmlns:a16="http://schemas.microsoft.com/office/drawing/2014/main" id="{71100561-0EE8-4486-BCBA-F92BF365A5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1319" y="2287647"/>
            <a:ext cx="3535900" cy="2935282"/>
          </a:xfrm>
          <a:prstGeom prst="rect">
            <a:avLst/>
          </a:prstGeom>
          <a:noFill/>
          <a:ln>
            <a:noFill/>
          </a:ln>
        </p:spPr>
      </p:pic>
      <p:pic>
        <p:nvPicPr>
          <p:cNvPr id="16" name="Picture 7">
            <a:extLst>
              <a:ext uri="{FF2B5EF4-FFF2-40B4-BE49-F238E27FC236}">
                <a16:creationId xmlns:a16="http://schemas.microsoft.com/office/drawing/2014/main" id="{616987AF-FAB1-4854-B504-71E2B616CE6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99362" y="5901117"/>
            <a:ext cx="1618087" cy="495238"/>
          </a:xfrm>
          <a:prstGeom prst="rect">
            <a:avLst/>
          </a:prstGeom>
          <a:noFill/>
        </p:spPr>
      </p:pic>
      <p:sp>
        <p:nvSpPr>
          <p:cNvPr id="17" name="مربع نص 5">
            <a:extLst>
              <a:ext uri="{FF2B5EF4-FFF2-40B4-BE49-F238E27FC236}">
                <a16:creationId xmlns:a16="http://schemas.microsoft.com/office/drawing/2014/main" id="{405B0003-D73E-45DB-AFA5-656D47BFC630}"/>
              </a:ext>
            </a:extLst>
          </p:cNvPr>
          <p:cNvSpPr txBox="1"/>
          <p:nvPr/>
        </p:nvSpPr>
        <p:spPr>
          <a:xfrm>
            <a:off x="441318" y="5964070"/>
            <a:ext cx="6643839" cy="369332"/>
          </a:xfrm>
          <a:prstGeom prst="rect">
            <a:avLst/>
          </a:prstGeom>
          <a:noFill/>
        </p:spPr>
        <p:txBody>
          <a:bodyPr wrap="square" rtlCol="1">
            <a:spAutoFit/>
          </a:bodyPr>
          <a:lstStyle/>
          <a:p>
            <a:pPr lvl="0">
              <a:defRPr/>
            </a:pPr>
            <a:r>
              <a:rPr lang="el-GR" b="1" spc="-150" dirty="0">
                <a:solidFill>
                  <a:schemeClr val="bg1"/>
                </a:solidFill>
                <a:latin typeface="Segoe UI" panose="020B0502040204020203" pitchFamily="34" charset="0"/>
                <a:cs typeface="Segoe UI" panose="020B0502040204020203" pitchFamily="34" charset="0"/>
              </a:rPr>
              <a:t>Απρίλιος 2023</a:t>
            </a:r>
            <a:endParaRPr kumimoji="0" lang="en-GB" b="1" i="0" u="none" strike="noStrike" kern="1200" cap="none" spc="-15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73396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B685E"/>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392C6B3-AB51-437D-B239-37577EB91DB4}"/>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5400" b="1" dirty="0">
                <a:solidFill>
                  <a:srgbClr val="0B685E"/>
                </a:solidFill>
                <a:latin typeface="+mj-lt"/>
                <a:ea typeface="Segoe UI" panose="020B0502040204020203" pitchFamily="34" charset="0"/>
                <a:cs typeface="Segoe UI" panose="020B0502040204020203" pitchFamily="34" charset="0"/>
              </a:rPr>
              <a:t>Παλα</a:t>
            </a:r>
            <a:r>
              <a:rPr lang="en-US" sz="5400" b="1" dirty="0" err="1">
                <a:solidFill>
                  <a:srgbClr val="0B685E"/>
                </a:solidFill>
                <a:latin typeface="+mj-lt"/>
                <a:ea typeface="Segoe UI" panose="020B0502040204020203" pitchFamily="34" charset="0"/>
                <a:cs typeface="Segoe UI" panose="020B0502040204020203" pitchFamily="34" charset="0"/>
              </a:rPr>
              <a:t>ιά</a:t>
            </a:r>
            <a:r>
              <a:rPr lang="en-US" sz="5400" b="1" dirty="0">
                <a:solidFill>
                  <a:srgbClr val="0B685E"/>
                </a:solidFill>
                <a:latin typeface="+mj-lt"/>
                <a:ea typeface="Segoe UI" panose="020B0502040204020203" pitchFamily="34" charset="0"/>
                <a:cs typeface="Segoe UI" panose="020B0502040204020203" pitchFamily="34" charset="0"/>
              </a:rPr>
              <a:t> </a:t>
            </a:r>
            <a:r>
              <a:rPr lang="en-US" sz="5400" b="1" dirty="0" err="1">
                <a:solidFill>
                  <a:srgbClr val="0B685E"/>
                </a:solidFill>
                <a:latin typeface="+mj-lt"/>
                <a:ea typeface="Segoe UI" panose="020B0502040204020203" pitchFamily="34" charset="0"/>
                <a:cs typeface="Segoe UI" panose="020B0502040204020203" pitchFamily="34" charset="0"/>
              </a:rPr>
              <a:t>Μοντέλ</a:t>
            </a:r>
            <a:r>
              <a:rPr lang="en-US" sz="5400" b="1" dirty="0">
                <a:solidFill>
                  <a:srgbClr val="0B685E"/>
                </a:solidFill>
                <a:latin typeface="+mj-lt"/>
                <a:ea typeface="Segoe UI" panose="020B0502040204020203" pitchFamily="34" charset="0"/>
                <a:cs typeface="Segoe UI" panose="020B0502040204020203" pitchFamily="34" charset="0"/>
              </a:rPr>
              <a:t>α Ανάπτυξης – Όρια και αποτελέσματα</a:t>
            </a:r>
          </a:p>
        </p:txBody>
      </p:sp>
      <p:sp>
        <p:nvSpPr>
          <p:cNvPr id="2" name="Θέση αριθμού διαφάνειας 1">
            <a:extLst>
              <a:ext uri="{FF2B5EF4-FFF2-40B4-BE49-F238E27FC236}">
                <a16:creationId xmlns:a16="http://schemas.microsoft.com/office/drawing/2014/main" id="{A5C42B47-5868-4BEE-9E56-60478B991D78}"/>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496994E2-0617-9D40-A1AC-288BD8B129DE}" type="slidenum">
              <a:rPr lang="en-US" sz="1500">
                <a:solidFill>
                  <a:srgbClr val="FFFFFF"/>
                </a:solidFill>
              </a:rPr>
              <a:pPr defTabSz="457200">
                <a:spcAft>
                  <a:spcPts val="600"/>
                </a:spcAft>
              </a:pPr>
              <a:t>10</a:t>
            </a:fld>
            <a:endParaRPr lang="en-US" sz="1500">
              <a:solidFill>
                <a:srgbClr val="FFFFFF"/>
              </a:solidFill>
            </a:endParaRPr>
          </a:p>
        </p:txBody>
      </p:sp>
    </p:spTree>
    <p:extLst>
      <p:ext uri="{BB962C8B-B14F-4D97-AF65-F5344CB8AC3E}">
        <p14:creationId xmlns:p14="http://schemas.microsoft.com/office/powerpoint/2010/main" val="168820059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رسم 2">
            <a:extLst>
              <a:ext uri="{FF2B5EF4-FFF2-40B4-BE49-F238E27FC236}">
                <a16:creationId xmlns:a16="http://schemas.microsoft.com/office/drawing/2014/main" id="{6AC67D73-B2A3-D442-9A3E-DF15EF9EA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2" name="Slide Number Placeholder 1">
            <a:extLst>
              <a:ext uri="{FF2B5EF4-FFF2-40B4-BE49-F238E27FC236}">
                <a16:creationId xmlns:a16="http://schemas.microsoft.com/office/drawing/2014/main" id="{699C86EC-FF0E-4351-8271-4D2825FFBD60}"/>
              </a:ext>
            </a:extLst>
          </p:cNvPr>
          <p:cNvSpPr>
            <a:spLocks noGrp="1"/>
          </p:cNvSpPr>
          <p:nvPr>
            <p:ph type="sldNum" sz="quarter" idx="12"/>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fld id="{496994E2-0617-9D40-A1AC-288BD8B129DE}" type="slidenum">
              <a:rPr kumimoji="0" lang="ar-SA"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ctr" defTabSz="914400" rtl="1" eaLnBrk="1" fontAlgn="auto" latinLnBrk="0" hangingPunct="1">
                <a:lnSpc>
                  <a:spcPct val="100000"/>
                </a:lnSpc>
                <a:spcBef>
                  <a:spcPts val="0"/>
                </a:spcBef>
                <a:spcAft>
                  <a:spcPts val="0"/>
                </a:spcAft>
                <a:buClrTx/>
                <a:buSzTx/>
                <a:buFontTx/>
                <a:buNone/>
                <a:tabLst/>
                <a:defRPr/>
              </a:pPr>
              <a:t>11</a:t>
            </a:fld>
            <a:endParaRPr kumimoji="0" lang="ar-SA"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25B28D7E-CDBD-44CC-9CC2-55D234D58A82}"/>
              </a:ext>
            </a:extLst>
          </p:cNvPr>
          <p:cNvSpPr txBox="1"/>
          <p:nvPr/>
        </p:nvSpPr>
        <p:spPr>
          <a:xfrm>
            <a:off x="836592" y="566496"/>
            <a:ext cx="9133860" cy="1200329"/>
          </a:xfrm>
          <a:prstGeom prst="rect">
            <a:avLst/>
          </a:prstGeom>
          <a:noFill/>
        </p:spPr>
        <p:txBody>
          <a:bodyPr wrap="square" rtlCol="0">
            <a:spAutoFit/>
          </a:bodyPr>
          <a:lstStyle/>
          <a:p>
            <a:pPr defTabSz="412750" hangingPunct="0">
              <a:spcBef>
                <a:spcPts val="1700"/>
              </a:spcBef>
              <a:defRPr/>
            </a:pP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Παλαιά Μοντέλα Ανάπτυξης – Όρια και αποτελέσματα</a:t>
            </a:r>
            <a:endParaRPr lang="en-US" sz="36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Inhaltsplatzhalter 2">
            <a:extLst>
              <a:ext uri="{FF2B5EF4-FFF2-40B4-BE49-F238E27FC236}">
                <a16:creationId xmlns:a16="http://schemas.microsoft.com/office/drawing/2014/main" id="{036B8282-0452-49B9-92DE-A748F1F02489}"/>
              </a:ext>
            </a:extLst>
          </p:cNvPr>
          <p:cNvSpPr txBox="1">
            <a:spLocks/>
          </p:cNvSpPr>
          <p:nvPr/>
        </p:nvSpPr>
        <p:spPr>
          <a:xfrm>
            <a:off x="2069291" y="2080261"/>
            <a:ext cx="7416085" cy="1767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0"/>
              </a:spcBef>
              <a:buClr>
                <a:srgbClr val="002060"/>
              </a:buClr>
              <a:buSzPct val="100000"/>
              <a:buNone/>
              <a:defRPr/>
            </a:pPr>
            <a:r>
              <a:rPr lang="el-GR" sz="20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Τα «γραμμικά» οικονομικά μοντέλα (βασίζονται σε γραμμικές διαδικασίες παραγωγής, κατανάλωσης και διάθεσης) του προηγούμενου αιώνα εξαντλήθηκαν. Δεν μπορούν να στηρίξουν την τρέχουσα ή την προβλεπόμενη χρήση των πόρων. </a:t>
            </a:r>
            <a:endParaRPr kumimoji="0" lang="en-US" sz="20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 name="Inhaltsplatzhalter 2">
            <a:extLst>
              <a:ext uri="{FF2B5EF4-FFF2-40B4-BE49-F238E27FC236}">
                <a16:creationId xmlns:a16="http://schemas.microsoft.com/office/drawing/2014/main" id="{C6BED62B-3E7D-4085-875A-D216D21CE57B}"/>
              </a:ext>
            </a:extLst>
          </p:cNvPr>
          <p:cNvSpPr txBox="1">
            <a:spLocks/>
          </p:cNvSpPr>
          <p:nvPr/>
        </p:nvSpPr>
        <p:spPr>
          <a:xfrm>
            <a:off x="2069291" y="4055029"/>
            <a:ext cx="7299425" cy="651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0"/>
              </a:spcBef>
              <a:buClr>
                <a:srgbClr val="002060"/>
              </a:buClr>
              <a:buSzPct val="100000"/>
              <a:buNone/>
              <a:defRPr/>
            </a:pPr>
            <a:r>
              <a:rPr lang="el-GR" sz="20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Κάθε χρόνο, η ανθρωπότητα καταναλώνει 1,4 φορές τους πόρους που διαθέτει ο πλανήτης.</a:t>
            </a:r>
            <a:endParaRPr kumimoji="0" lang="en-US" sz="20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6" name="Graphic 15" descr="Repeat outline">
            <a:extLst>
              <a:ext uri="{FF2B5EF4-FFF2-40B4-BE49-F238E27FC236}">
                <a16:creationId xmlns:a16="http://schemas.microsoft.com/office/drawing/2014/main" id="{4A23C8E2-1FD0-4921-96B3-598378E69C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6838" y="2390936"/>
            <a:ext cx="429553" cy="429553"/>
          </a:xfrm>
          <a:prstGeom prst="rect">
            <a:avLst/>
          </a:prstGeom>
        </p:spPr>
      </p:pic>
      <p:pic>
        <p:nvPicPr>
          <p:cNvPr id="31" name="Graphic 30" descr="Cheers with solid fill">
            <a:extLst>
              <a:ext uri="{FF2B5EF4-FFF2-40B4-BE49-F238E27FC236}">
                <a16:creationId xmlns:a16="http://schemas.microsoft.com/office/drawing/2014/main" id="{ADC91DF1-3152-4642-9F1E-197D9FE459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167" y="4166125"/>
            <a:ext cx="428814" cy="428814"/>
          </a:xfrm>
          <a:prstGeom prst="rect">
            <a:avLst/>
          </a:prstGeom>
        </p:spPr>
      </p:pic>
      <p:pic>
        <p:nvPicPr>
          <p:cNvPr id="11" name="Graphic 10" descr="Shield Tick with solid fill">
            <a:extLst>
              <a:ext uri="{FF2B5EF4-FFF2-40B4-BE49-F238E27FC236}">
                <a16:creationId xmlns:a16="http://schemas.microsoft.com/office/drawing/2014/main" id="{0DD378E4-15DD-EF80-3E5C-EEA31C8DF5E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0874" y="2362964"/>
            <a:ext cx="429553" cy="429553"/>
          </a:xfrm>
          <a:prstGeom prst="rect">
            <a:avLst/>
          </a:prstGeom>
        </p:spPr>
      </p:pic>
      <p:pic>
        <p:nvPicPr>
          <p:cNvPr id="12" name="Graphic 11" descr="Shield Tick with solid fill">
            <a:extLst>
              <a:ext uri="{FF2B5EF4-FFF2-40B4-BE49-F238E27FC236}">
                <a16:creationId xmlns:a16="http://schemas.microsoft.com/office/drawing/2014/main" id="{84DDAAE5-DA21-7DF4-9B7B-A4B2B8FB78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0874" y="4084274"/>
            <a:ext cx="429553" cy="429553"/>
          </a:xfrm>
          <a:prstGeom prst="rect">
            <a:avLst/>
          </a:prstGeom>
        </p:spPr>
      </p:pic>
      <p:pic>
        <p:nvPicPr>
          <p:cNvPr id="13" name="Graphic 12" descr="Shield Tick with solid fill">
            <a:extLst>
              <a:ext uri="{FF2B5EF4-FFF2-40B4-BE49-F238E27FC236}">
                <a16:creationId xmlns:a16="http://schemas.microsoft.com/office/drawing/2014/main" id="{7547DA65-5207-182D-260A-B65391F50AE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0873" y="5005382"/>
            <a:ext cx="429553" cy="429553"/>
          </a:xfrm>
          <a:prstGeom prst="rect">
            <a:avLst/>
          </a:prstGeom>
        </p:spPr>
      </p:pic>
      <p:pic>
        <p:nvPicPr>
          <p:cNvPr id="25" name="Graphic 24" descr="New with solid fill">
            <a:extLst>
              <a:ext uri="{FF2B5EF4-FFF2-40B4-BE49-F238E27FC236}">
                <a16:creationId xmlns:a16="http://schemas.microsoft.com/office/drawing/2014/main" id="{9EE391D2-8077-5C00-33A6-76B9236396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0408" y="5005382"/>
            <a:ext cx="428814" cy="428814"/>
          </a:xfrm>
          <a:prstGeom prst="rect">
            <a:avLst/>
          </a:prstGeom>
        </p:spPr>
      </p:pic>
      <p:sp>
        <p:nvSpPr>
          <p:cNvPr id="20" name="Inhaltsplatzhalter 2">
            <a:extLst>
              <a:ext uri="{FF2B5EF4-FFF2-40B4-BE49-F238E27FC236}">
                <a16:creationId xmlns:a16="http://schemas.microsoft.com/office/drawing/2014/main" id="{FD347EC1-8E91-42FC-84E9-BB24BB0C0624}"/>
              </a:ext>
            </a:extLst>
          </p:cNvPr>
          <p:cNvSpPr txBox="1">
            <a:spLocks/>
          </p:cNvSpPr>
          <p:nvPr/>
        </p:nvSpPr>
        <p:spPr>
          <a:xfrm>
            <a:off x="2069291" y="4896422"/>
            <a:ext cx="7299425" cy="14795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just" defTabSz="914400" rtl="0" eaLnBrk="1" fontAlgn="auto" latinLnBrk="0" hangingPunct="1">
              <a:lnSpc>
                <a:spcPct val="100000"/>
              </a:lnSpc>
              <a:spcBef>
                <a:spcPts val="0"/>
              </a:spcBef>
              <a:spcAft>
                <a:spcPts val="0"/>
              </a:spcAft>
              <a:buClr>
                <a:srgbClr val="002060"/>
              </a:buClr>
              <a:buSzPct val="100000"/>
              <a:buFont typeface="Arial" panose="020B0604020202020204" pitchFamily="34" charset="0"/>
              <a:buNone/>
              <a:tabLst/>
              <a:defRPr/>
            </a:pPr>
            <a:r>
              <a:rPr lang="el-GR" sz="2000" b="1" dirty="0">
                <a:solidFill>
                  <a:srgbClr val="0B685E"/>
                </a:solidFill>
                <a:latin typeface="Segoe UI" panose="020B0502040204020203" pitchFamily="34" charset="0"/>
                <a:ea typeface="Verdana" panose="020B0604030504040204" pitchFamily="34" charset="0"/>
                <a:cs typeface="Segoe UI" panose="020B0502040204020203" pitchFamily="34" charset="0"/>
              </a:rPr>
              <a:t>Η εξάρτηση των χωρών από την φαινομενικά απεριόριστη προσφορά φυσικών πόρων, εισαγόμενων και εγχώριων, τις κατέστησε ευάλωτες στις διακοπές ροής λόγω συγκρούσεων και στις αυξήσεις των τιμών  </a:t>
            </a:r>
            <a:endParaRPr kumimoji="0" lang="en-US" sz="2000" b="1" i="0" u="none" strike="noStrike" kern="1200" cap="none" spc="0" normalizeH="0" baseline="0" noProof="0" dirty="0">
              <a:ln>
                <a:noFill/>
              </a:ln>
              <a:solidFill>
                <a:srgbClr val="0B685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2083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4682032-49B4-4A0D-AD8F-7E374DC5B999}"/>
              </a:ext>
            </a:extLst>
          </p:cNvPr>
          <p:cNvSpPr>
            <a:spLocks noGrp="1"/>
          </p:cNvSpPr>
          <p:nvPr>
            <p:ph type="sldNum" sz="quarter" idx="12"/>
          </p:nvPr>
        </p:nvSpPr>
        <p:spPr/>
        <p:txBody>
          <a:bodyPr/>
          <a:lstStyle/>
          <a:p>
            <a:fld id="{496994E2-0617-9D40-A1AC-288BD8B129DE}" type="slidenum">
              <a:rPr lang="ar-SA" smtClean="0"/>
              <a:pPr/>
              <a:t>12</a:t>
            </a:fld>
            <a:endParaRPr lang="ar-SA" dirty="0"/>
          </a:p>
        </p:txBody>
      </p:sp>
      <p:sp>
        <p:nvSpPr>
          <p:cNvPr id="3" name="TextBox 2">
            <a:extLst>
              <a:ext uri="{FF2B5EF4-FFF2-40B4-BE49-F238E27FC236}">
                <a16:creationId xmlns:a16="http://schemas.microsoft.com/office/drawing/2014/main" id="{51F487A0-4164-4F6A-9550-BE1553CB23D7}"/>
              </a:ext>
            </a:extLst>
          </p:cNvPr>
          <p:cNvSpPr txBox="1"/>
          <p:nvPr/>
        </p:nvSpPr>
        <p:spPr>
          <a:xfrm>
            <a:off x="836592" y="566496"/>
            <a:ext cx="9133860" cy="1200329"/>
          </a:xfrm>
          <a:prstGeom prst="rect">
            <a:avLst/>
          </a:prstGeom>
          <a:noFill/>
        </p:spPr>
        <p:txBody>
          <a:bodyPr wrap="square" rtlCol="0">
            <a:spAutoFit/>
          </a:bodyPr>
          <a:lstStyle/>
          <a:p>
            <a:pPr defTabSz="412750" hangingPunct="0">
              <a:spcBef>
                <a:spcPts val="1700"/>
              </a:spcBef>
              <a:defRPr/>
            </a:pP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Παλαιά Μοντέλα Ανάπτυξης – Όρια και αποτελέσματα</a:t>
            </a:r>
            <a:endParaRPr lang="en-US" sz="36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Inhaltsplatzhalter 2">
            <a:extLst>
              <a:ext uri="{FF2B5EF4-FFF2-40B4-BE49-F238E27FC236}">
                <a16:creationId xmlns:a16="http://schemas.microsoft.com/office/drawing/2014/main" id="{082D3F50-5FE8-4482-BE2B-4F9C55D43D7A}"/>
              </a:ext>
            </a:extLst>
          </p:cNvPr>
          <p:cNvSpPr txBox="1">
            <a:spLocks/>
          </p:cNvSpPr>
          <p:nvPr/>
        </p:nvSpPr>
        <p:spPr>
          <a:xfrm>
            <a:off x="1509328" y="4526287"/>
            <a:ext cx="8356105" cy="193176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Χαρακτηριστικά, στη διάρκεια της τελευταίας δεκαετίας: </a:t>
            </a:r>
          </a:p>
          <a:p>
            <a:pPr marL="342900" lvl="1" indent="-342900" algn="just">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Οι αφίξεις στην ΠΚΜ μειώθηκαν κατά 49,4%</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(επίπεδο Χώρας -48,2%)</a:t>
            </a:r>
          </a:p>
          <a:p>
            <a:pPr marL="342900" lvl="1" indent="-342900" algn="just">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Οι διανυκτερεύσεις μειώθηκαν κατά 59% (επίπεδο Χώρας -53,2%)</a:t>
            </a:r>
          </a:p>
          <a:p>
            <a:pPr marL="342900" lvl="1" indent="-342900" algn="just">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Η δυναμικότητα των κάμπινγκ σε κλίνες</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στην Π.Ε. Πιερίας μειώθηκε κατά 77,8%</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(ΠΚΜ -76,3%, Χώρα -71,8%) και οι διανυκτερεύσεις μειώθηκαν κατά 59% (επίπεδο Χώρας -53,2%)</a:t>
            </a:r>
          </a:p>
          <a:p>
            <a:pPr marL="342900" lvl="1" indent="-342900">
              <a:lnSpc>
                <a:spcPct val="100000"/>
              </a:lnSpc>
              <a:spcBef>
                <a:spcPts val="0"/>
              </a:spcBef>
              <a:buClr>
                <a:srgbClr val="002060"/>
              </a:buClr>
              <a:buSzPct val="100000"/>
              <a:defRPr/>
            </a:pPr>
            <a:endPar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Graphic 31" descr="New with solid fill">
            <a:extLst>
              <a:ext uri="{FF2B5EF4-FFF2-40B4-BE49-F238E27FC236}">
                <a16:creationId xmlns:a16="http://schemas.microsoft.com/office/drawing/2014/main" id="{ADF4BBB5-DA71-42F5-8F88-B234AC90AE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649" y="4614482"/>
            <a:ext cx="428814" cy="428814"/>
          </a:xfrm>
          <a:prstGeom prst="rect">
            <a:avLst/>
          </a:prstGeom>
        </p:spPr>
      </p:pic>
      <p:pic>
        <p:nvPicPr>
          <p:cNvPr id="6" name="Graphic 14" descr="Shield Tick with solid fill">
            <a:extLst>
              <a:ext uri="{FF2B5EF4-FFF2-40B4-BE49-F238E27FC236}">
                <a16:creationId xmlns:a16="http://schemas.microsoft.com/office/drawing/2014/main" id="{001F0DD9-3A9B-4B9F-ABAD-5D9EBEEDCD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53119" y="4542618"/>
            <a:ext cx="429553" cy="429553"/>
          </a:xfrm>
          <a:prstGeom prst="rect">
            <a:avLst/>
          </a:prstGeom>
        </p:spPr>
      </p:pic>
      <p:sp>
        <p:nvSpPr>
          <p:cNvPr id="10" name="Inhaltsplatzhalter 2">
            <a:extLst>
              <a:ext uri="{FF2B5EF4-FFF2-40B4-BE49-F238E27FC236}">
                <a16:creationId xmlns:a16="http://schemas.microsoft.com/office/drawing/2014/main" id="{977385A5-995E-412F-B75E-868BAD4C36AE}"/>
              </a:ext>
            </a:extLst>
          </p:cNvPr>
          <p:cNvSpPr txBox="1">
            <a:spLocks/>
          </p:cNvSpPr>
          <p:nvPr/>
        </p:nvSpPr>
        <p:spPr>
          <a:xfrm>
            <a:off x="1569136" y="1804182"/>
            <a:ext cx="8356105" cy="268474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Το μοντέλο τουριστικής ανάπτυξης του</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μαζικού τουρισμού</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με κύρια χαρακτηριστικά:</a:t>
            </a:r>
          </a:p>
          <a:p>
            <a:pPr marL="623888" lvl="1" indent="-34290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την αυθαίρετη δόμηση,</a:t>
            </a:r>
          </a:p>
          <a:p>
            <a:pPr marL="623888" lvl="1" indent="-34290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την υποβάθμιση του οικιστικού και φυσικού περιβάλλοντος, </a:t>
            </a:r>
          </a:p>
          <a:p>
            <a:pPr marL="623888" lvl="1" indent="-34290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το χαμηλό επίπεδο των παρεχόμενων υπηρεσιών, και</a:t>
            </a:r>
          </a:p>
          <a:p>
            <a:pPr marL="623888" lvl="1" indent="-34290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την εποχικότητα </a:t>
            </a:r>
          </a:p>
          <a:p>
            <a:pPr marL="0" lvl="1" indent="0" algn="just">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είχε αρνητικές επιπτώσεις στην εξέλιξη του κλάδου παντού όπου επικράτησε, καθώς</a:t>
            </a:r>
            <a:r>
              <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δεν μπορεί να «αμυνθεί» σε παρατεταμένες περιόδους κρίσης ή σε εμφάνιση οργανωμένου ανταγωνισμού</a:t>
            </a:r>
            <a:endParaRPr lang="el-GR" sz="1800"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pic>
        <p:nvPicPr>
          <p:cNvPr id="11" name="Graphic 31" descr="New with solid fill">
            <a:extLst>
              <a:ext uri="{FF2B5EF4-FFF2-40B4-BE49-F238E27FC236}">
                <a16:creationId xmlns:a16="http://schemas.microsoft.com/office/drawing/2014/main" id="{80842EE2-9677-41EC-91B1-9F1DDD5801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7464" y="1814705"/>
            <a:ext cx="428814" cy="428814"/>
          </a:xfrm>
          <a:prstGeom prst="rect">
            <a:avLst/>
          </a:prstGeom>
        </p:spPr>
      </p:pic>
      <p:pic>
        <p:nvPicPr>
          <p:cNvPr id="12" name="Graphic 13" descr="Shield Tick with solid fill">
            <a:extLst>
              <a:ext uri="{FF2B5EF4-FFF2-40B4-BE49-F238E27FC236}">
                <a16:creationId xmlns:a16="http://schemas.microsoft.com/office/drawing/2014/main" id="{2C8627E4-02CA-46D1-B439-9EF5E6FA95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8100" y="1766825"/>
            <a:ext cx="429553" cy="429553"/>
          </a:xfrm>
          <a:prstGeom prst="rect">
            <a:avLst/>
          </a:prstGeom>
        </p:spPr>
      </p:pic>
      <p:pic>
        <p:nvPicPr>
          <p:cNvPr id="13" name="رسم 2">
            <a:extLst>
              <a:ext uri="{FF2B5EF4-FFF2-40B4-BE49-F238E27FC236}">
                <a16:creationId xmlns:a16="http://schemas.microsoft.com/office/drawing/2014/main" id="{8364660B-029F-4521-808F-8B6F8F7A67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7381" y="6076942"/>
            <a:ext cx="806085" cy="780082"/>
          </a:xfrm>
          <a:prstGeom prst="rect">
            <a:avLst/>
          </a:prstGeom>
        </p:spPr>
      </p:pic>
    </p:spTree>
    <p:extLst>
      <p:ext uri="{BB962C8B-B14F-4D97-AF65-F5344CB8AC3E}">
        <p14:creationId xmlns:p14="http://schemas.microsoft.com/office/powerpoint/2010/main" val="124841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B685E"/>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0FBE1A6C-9522-4866-BDDA-8B85D32501CF}"/>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l-GR" sz="5400" b="1" dirty="0">
                <a:solidFill>
                  <a:srgbClr val="0B685E"/>
                </a:solidFill>
                <a:latin typeface="+mj-lt"/>
                <a:ea typeface="Segoe UI" panose="020B0502040204020203" pitchFamily="34" charset="0"/>
                <a:cs typeface="Segoe UI" panose="020B0502040204020203" pitchFamily="34" charset="0"/>
              </a:rPr>
              <a:t>Αλλαγή προσανατολισμών</a:t>
            </a:r>
            <a:r>
              <a:rPr lang="en-US" sz="5400" b="1" dirty="0">
                <a:solidFill>
                  <a:srgbClr val="0B685E"/>
                </a:solidFill>
                <a:latin typeface="+mj-lt"/>
                <a:ea typeface="Segoe UI" panose="020B0502040204020203" pitchFamily="34" charset="0"/>
                <a:cs typeface="Segoe UI" panose="020B0502040204020203" pitchFamily="34" charset="0"/>
              </a:rPr>
              <a:t> – Νέες Κατευθύνσεις,</a:t>
            </a:r>
            <a:r>
              <a:rPr lang="en-US" sz="5400" dirty="0">
                <a:solidFill>
                  <a:srgbClr val="0B685E"/>
                </a:solidFill>
                <a:latin typeface="+mj-lt"/>
                <a:ea typeface="Segoe UI" panose="020B0502040204020203" pitchFamily="34" charset="0"/>
                <a:cs typeface="Segoe UI" panose="020B0502040204020203" pitchFamily="34" charset="0"/>
              </a:rPr>
              <a:t> </a:t>
            </a:r>
            <a:r>
              <a:rPr lang="el-GR" sz="5400" b="1" dirty="0">
                <a:solidFill>
                  <a:srgbClr val="0B685E"/>
                </a:solidFill>
                <a:latin typeface="+mj-lt"/>
                <a:ea typeface="Segoe UI" panose="020B0502040204020203" pitchFamily="34" charset="0"/>
                <a:cs typeface="Segoe UI" panose="020B0502040204020203" pitchFamily="34" charset="0"/>
              </a:rPr>
              <a:t>Νέες Πολιτικές</a:t>
            </a:r>
            <a:r>
              <a:rPr lang="en-US" sz="5400" b="1" dirty="0">
                <a:solidFill>
                  <a:srgbClr val="0B685E"/>
                </a:solidFill>
                <a:latin typeface="+mj-lt"/>
                <a:ea typeface="Segoe UI" panose="020B0502040204020203" pitchFamily="34" charset="0"/>
                <a:cs typeface="Segoe UI" panose="020B0502040204020203" pitchFamily="34" charset="0"/>
              </a:rPr>
              <a:t>, </a:t>
            </a:r>
            <a:r>
              <a:rPr lang="el-GR" sz="5400" b="1" dirty="0">
                <a:solidFill>
                  <a:srgbClr val="0B685E"/>
                </a:solidFill>
                <a:latin typeface="+mj-lt"/>
                <a:ea typeface="Segoe UI" panose="020B0502040204020203" pitchFamily="34" charset="0"/>
                <a:cs typeface="Segoe UI" panose="020B0502040204020203" pitchFamily="34" charset="0"/>
              </a:rPr>
              <a:t>Νέα Προγράμματα</a:t>
            </a:r>
            <a:endParaRPr kumimoji="0" lang="en-US" sz="5400" b="1" i="0" u="none" strike="noStrike" cap="none" spc="0" normalizeH="0" baseline="0" noProof="0" dirty="0">
              <a:ln>
                <a:noFill/>
              </a:ln>
              <a:solidFill>
                <a:srgbClr val="0B685E"/>
              </a:solidFill>
              <a:effectLst/>
              <a:uLnTx/>
              <a:uFillTx/>
              <a:latin typeface="+mj-lt"/>
              <a:ea typeface="Segoe UI" panose="020B0502040204020203" pitchFamily="34" charset="0"/>
              <a:cs typeface="Segoe UI" panose="020B0502040204020203" pitchFamily="34" charset="0"/>
            </a:endParaRPr>
          </a:p>
        </p:txBody>
      </p:sp>
      <p:sp>
        <p:nvSpPr>
          <p:cNvPr id="2" name="Θέση αριθμού διαφάνειας 1">
            <a:extLst>
              <a:ext uri="{FF2B5EF4-FFF2-40B4-BE49-F238E27FC236}">
                <a16:creationId xmlns:a16="http://schemas.microsoft.com/office/drawing/2014/main" id="{DCABDADA-7D71-44D0-9381-4C1972439182}"/>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496994E2-0617-9D40-A1AC-288BD8B129DE}" type="slidenum">
              <a:rPr lang="en-US" sz="1500">
                <a:solidFill>
                  <a:srgbClr val="FFFFFF"/>
                </a:solidFill>
              </a:rPr>
              <a:pPr defTabSz="457200">
                <a:spcAft>
                  <a:spcPts val="600"/>
                </a:spcAft>
              </a:pPr>
              <a:t>13</a:t>
            </a:fld>
            <a:endParaRPr lang="en-US" sz="1500">
              <a:solidFill>
                <a:srgbClr val="FFFFFF"/>
              </a:solidFill>
            </a:endParaRPr>
          </a:p>
        </p:txBody>
      </p:sp>
    </p:spTree>
    <p:extLst>
      <p:ext uri="{BB962C8B-B14F-4D97-AF65-F5344CB8AC3E}">
        <p14:creationId xmlns:p14="http://schemas.microsoft.com/office/powerpoint/2010/main" val="397012540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رسم 2">
            <a:extLst>
              <a:ext uri="{FF2B5EF4-FFF2-40B4-BE49-F238E27FC236}">
                <a16:creationId xmlns:a16="http://schemas.microsoft.com/office/drawing/2014/main" id="{6AC67D73-B2A3-D442-9A3E-DF15EF9EA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2" name="Slide Number Placeholder 1">
            <a:extLst>
              <a:ext uri="{FF2B5EF4-FFF2-40B4-BE49-F238E27FC236}">
                <a16:creationId xmlns:a16="http://schemas.microsoft.com/office/drawing/2014/main" id="{699C86EC-FF0E-4351-8271-4D2825FFBD60}"/>
              </a:ext>
            </a:extLst>
          </p:cNvPr>
          <p:cNvSpPr>
            <a:spLocks noGrp="1"/>
          </p:cNvSpPr>
          <p:nvPr>
            <p:ph type="sldNum" sz="quarter" idx="12"/>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fld id="{496994E2-0617-9D40-A1AC-288BD8B129DE}" type="slidenum">
              <a:rPr kumimoji="0" lang="ar-SA"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ctr" defTabSz="914400" rtl="1" eaLnBrk="1" fontAlgn="auto" latinLnBrk="0" hangingPunct="1">
                <a:lnSpc>
                  <a:spcPct val="100000"/>
                </a:lnSpc>
                <a:spcBef>
                  <a:spcPts val="0"/>
                </a:spcBef>
                <a:spcAft>
                  <a:spcPts val="0"/>
                </a:spcAft>
                <a:buClrTx/>
                <a:buSzTx/>
                <a:buFontTx/>
                <a:buNone/>
                <a:tabLst/>
                <a:defRPr/>
              </a:pPr>
              <a:t>14</a:t>
            </a:fld>
            <a:endParaRPr kumimoji="0" lang="ar-SA"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25B28D7E-CDBD-44CC-9CC2-55D234D58A82}"/>
              </a:ext>
            </a:extLst>
          </p:cNvPr>
          <p:cNvSpPr txBox="1"/>
          <p:nvPr/>
        </p:nvSpPr>
        <p:spPr>
          <a:xfrm>
            <a:off x="896257" y="342308"/>
            <a:ext cx="9795245" cy="1200329"/>
          </a:xfrm>
          <a:prstGeom prst="rect">
            <a:avLst/>
          </a:prstGeom>
          <a:noFill/>
        </p:spPr>
        <p:txBody>
          <a:bodyPr wrap="square" rtlCol="0">
            <a:spAutoFit/>
          </a:bodyPr>
          <a:lstStyle/>
          <a:p>
            <a:pPr lvl="0" defTabSz="412750" hangingPunct="0">
              <a:spcBef>
                <a:spcPts val="1700"/>
              </a:spcBef>
              <a:defRPr/>
            </a:pPr>
            <a:r>
              <a:rPr lang="el-GR" sz="3600" b="1" dirty="0">
                <a:solidFill>
                  <a:srgbClr val="0B685E"/>
                </a:solidFill>
              </a:rPr>
              <a:t>Αλλαγή προσανατολισμών – Νέες Κατευθύνσεις,</a:t>
            </a:r>
            <a:r>
              <a:rPr lang="el-GR" dirty="0"/>
              <a:t> </a:t>
            </a:r>
            <a:r>
              <a:rPr lang="el-GR" sz="3600" b="1" dirty="0">
                <a:solidFill>
                  <a:srgbClr val="0B685E"/>
                </a:solidFill>
              </a:rPr>
              <a:t>Νέες Πολιτικές</a:t>
            </a:r>
            <a:r>
              <a:rPr lang="en-US" sz="3600" b="1" dirty="0">
                <a:solidFill>
                  <a:srgbClr val="0B685E"/>
                </a:solidFill>
              </a:rPr>
              <a:t>, </a:t>
            </a:r>
            <a:r>
              <a:rPr lang="el-GR" sz="3600" b="1" dirty="0">
                <a:solidFill>
                  <a:srgbClr val="0B685E"/>
                </a:solidFill>
              </a:rPr>
              <a:t>Νέα Προγράμματα</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cs typeface="Segoe UI" panose="020B0502040204020203" pitchFamily="34" charset="0"/>
            </a:endParaRPr>
          </a:p>
        </p:txBody>
      </p:sp>
      <p:sp>
        <p:nvSpPr>
          <p:cNvPr id="18" name="Inhaltsplatzhalter 2">
            <a:extLst>
              <a:ext uri="{FF2B5EF4-FFF2-40B4-BE49-F238E27FC236}">
                <a16:creationId xmlns:a16="http://schemas.microsoft.com/office/drawing/2014/main" id="{C6BED62B-3E7D-4085-875A-D216D21CE57B}"/>
              </a:ext>
            </a:extLst>
          </p:cNvPr>
          <p:cNvSpPr txBox="1">
            <a:spLocks/>
          </p:cNvSpPr>
          <p:nvPr/>
        </p:nvSpPr>
        <p:spPr>
          <a:xfrm>
            <a:off x="2122389" y="3233833"/>
            <a:ext cx="7299425"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Ευρωπαϊκή Πράσινη Συμφωνία</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 name="Inhaltsplatzhalter 2">
            <a:extLst>
              <a:ext uri="{FF2B5EF4-FFF2-40B4-BE49-F238E27FC236}">
                <a16:creationId xmlns:a16="http://schemas.microsoft.com/office/drawing/2014/main" id="{F34345ED-3CA8-408A-9DB4-B94F3FE7F79A}"/>
              </a:ext>
            </a:extLst>
          </p:cNvPr>
          <p:cNvSpPr txBox="1">
            <a:spLocks/>
          </p:cNvSpPr>
          <p:nvPr/>
        </p:nvSpPr>
        <p:spPr>
          <a:xfrm>
            <a:off x="2132233" y="3801173"/>
            <a:ext cx="7910726"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Η νέα ΚΓΠ – ΠΑΑ 2021-2027</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2" name="Inhaltsplatzhalter 2">
            <a:extLst>
              <a:ext uri="{FF2B5EF4-FFF2-40B4-BE49-F238E27FC236}">
                <a16:creationId xmlns:a16="http://schemas.microsoft.com/office/drawing/2014/main" id="{D1C8AED8-E9B9-4513-BDC0-3F550AC5D65F}"/>
              </a:ext>
            </a:extLst>
          </p:cNvPr>
          <p:cNvSpPr txBox="1">
            <a:spLocks/>
          </p:cNvSpPr>
          <p:nvPr/>
        </p:nvSpPr>
        <p:spPr>
          <a:xfrm>
            <a:off x="2072101" y="4371133"/>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Ευρωπαϊκή Σύμπραξη για τη Γεωργική Καινοτομία (EIP-AGRI)</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31" name="Graphic 30" descr="Cheers with solid fill">
            <a:extLst>
              <a:ext uri="{FF2B5EF4-FFF2-40B4-BE49-F238E27FC236}">
                <a16:creationId xmlns:a16="http://schemas.microsoft.com/office/drawing/2014/main" id="{ADC91DF1-3152-4642-9F1E-197D9FE459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0903" y="2404629"/>
            <a:ext cx="428814" cy="428814"/>
          </a:xfrm>
          <a:prstGeom prst="rect">
            <a:avLst/>
          </a:prstGeom>
        </p:spPr>
      </p:pic>
      <p:pic>
        <p:nvPicPr>
          <p:cNvPr id="5" name="Graphic 4" descr="Repeat outline">
            <a:extLst>
              <a:ext uri="{FF2B5EF4-FFF2-40B4-BE49-F238E27FC236}">
                <a16:creationId xmlns:a16="http://schemas.microsoft.com/office/drawing/2014/main" id="{5D087B4A-337E-5588-237E-54D46DCC0E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2344" y="3215757"/>
            <a:ext cx="429553" cy="429553"/>
          </a:xfrm>
          <a:prstGeom prst="rect">
            <a:avLst/>
          </a:prstGeom>
        </p:spPr>
      </p:pic>
      <p:pic>
        <p:nvPicPr>
          <p:cNvPr id="6" name="Graphic 5" descr="Cheers with solid fill">
            <a:extLst>
              <a:ext uri="{FF2B5EF4-FFF2-40B4-BE49-F238E27FC236}">
                <a16:creationId xmlns:a16="http://schemas.microsoft.com/office/drawing/2014/main" id="{C3CFE720-9031-2871-CC1A-C42EE36B60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2526" y="3802313"/>
            <a:ext cx="428814" cy="428814"/>
          </a:xfrm>
          <a:prstGeom prst="rect">
            <a:avLst/>
          </a:prstGeom>
        </p:spPr>
      </p:pic>
      <p:pic>
        <p:nvPicPr>
          <p:cNvPr id="8" name="Graphic 7" descr="Shield Tick with solid fill">
            <a:extLst>
              <a:ext uri="{FF2B5EF4-FFF2-40B4-BE49-F238E27FC236}">
                <a16:creationId xmlns:a16="http://schemas.microsoft.com/office/drawing/2014/main" id="{BC4EF3B2-127D-581A-2F96-9D563D8FF5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86569" y="2399670"/>
            <a:ext cx="429553" cy="429553"/>
          </a:xfrm>
          <a:prstGeom prst="rect">
            <a:avLst/>
          </a:prstGeom>
        </p:spPr>
      </p:pic>
      <p:pic>
        <p:nvPicPr>
          <p:cNvPr id="12" name="Graphic 11" descr="Shield Tick with solid fill">
            <a:extLst>
              <a:ext uri="{FF2B5EF4-FFF2-40B4-BE49-F238E27FC236}">
                <a16:creationId xmlns:a16="http://schemas.microsoft.com/office/drawing/2014/main" id="{D97D01D3-2087-98BD-299A-92967ADAA5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86569" y="3163828"/>
            <a:ext cx="429553" cy="429553"/>
          </a:xfrm>
          <a:prstGeom prst="rect">
            <a:avLst/>
          </a:prstGeom>
        </p:spPr>
      </p:pic>
      <p:pic>
        <p:nvPicPr>
          <p:cNvPr id="13" name="Graphic 12" descr="Shield Tick with solid fill">
            <a:extLst>
              <a:ext uri="{FF2B5EF4-FFF2-40B4-BE49-F238E27FC236}">
                <a16:creationId xmlns:a16="http://schemas.microsoft.com/office/drawing/2014/main" id="{2139179B-B48C-CE2B-C954-9D454CB53A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86570" y="3775888"/>
            <a:ext cx="429553" cy="429553"/>
          </a:xfrm>
          <a:prstGeom prst="rect">
            <a:avLst/>
          </a:prstGeom>
        </p:spPr>
      </p:pic>
      <p:pic>
        <p:nvPicPr>
          <p:cNvPr id="19" name="Graphic 12" descr="Shield Tick with solid fill">
            <a:extLst>
              <a:ext uri="{FF2B5EF4-FFF2-40B4-BE49-F238E27FC236}">
                <a16:creationId xmlns:a16="http://schemas.microsoft.com/office/drawing/2014/main" id="{25E52A01-31D3-4901-AA8D-3D3E84367F6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94765" y="4353977"/>
            <a:ext cx="429553" cy="429553"/>
          </a:xfrm>
          <a:prstGeom prst="rect">
            <a:avLst/>
          </a:prstGeom>
        </p:spPr>
      </p:pic>
      <p:pic>
        <p:nvPicPr>
          <p:cNvPr id="20" name="Graphic 24" descr="New with solid fill">
            <a:extLst>
              <a:ext uri="{FF2B5EF4-FFF2-40B4-BE49-F238E27FC236}">
                <a16:creationId xmlns:a16="http://schemas.microsoft.com/office/drawing/2014/main" id="{2C0DCE65-B00F-4576-BCFB-A3D42350061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00540" y="4371133"/>
            <a:ext cx="428814" cy="428814"/>
          </a:xfrm>
          <a:prstGeom prst="rect">
            <a:avLst/>
          </a:prstGeom>
        </p:spPr>
      </p:pic>
      <p:sp>
        <p:nvSpPr>
          <p:cNvPr id="23" name="Inhaltsplatzhalter 2">
            <a:extLst>
              <a:ext uri="{FF2B5EF4-FFF2-40B4-BE49-F238E27FC236}">
                <a16:creationId xmlns:a16="http://schemas.microsoft.com/office/drawing/2014/main" id="{A0197D8F-C2FF-49E2-AB49-7D8F5DF81F98}"/>
              </a:ext>
            </a:extLst>
          </p:cNvPr>
          <p:cNvSpPr txBox="1">
            <a:spLocks/>
          </p:cNvSpPr>
          <p:nvPr/>
        </p:nvSpPr>
        <p:spPr>
          <a:xfrm>
            <a:off x="2122389" y="5264750"/>
            <a:ext cx="8108642" cy="672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Πολιτική Συνοχής στις Ορεινές Περιοχές της Ε.Ε.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2019</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 Μέτρα για την ανάπτυξη ορεινών περιοχών</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5" name="Graphic 4" descr="Repeat outline">
            <a:extLst>
              <a:ext uri="{FF2B5EF4-FFF2-40B4-BE49-F238E27FC236}">
                <a16:creationId xmlns:a16="http://schemas.microsoft.com/office/drawing/2014/main" id="{CA12D852-C65E-4E18-A4BC-656FB292EF1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7275" y="5349893"/>
            <a:ext cx="429553" cy="429553"/>
          </a:xfrm>
          <a:prstGeom prst="rect">
            <a:avLst/>
          </a:prstGeom>
        </p:spPr>
      </p:pic>
      <p:pic>
        <p:nvPicPr>
          <p:cNvPr id="26" name="Graphic 11" descr="Shield Tick with solid fill">
            <a:extLst>
              <a:ext uri="{FF2B5EF4-FFF2-40B4-BE49-F238E27FC236}">
                <a16:creationId xmlns:a16="http://schemas.microsoft.com/office/drawing/2014/main" id="{7D15DE1C-9BDE-4CE5-988B-51B09C19FB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94765" y="5238559"/>
            <a:ext cx="429553" cy="429553"/>
          </a:xfrm>
          <a:prstGeom prst="rect">
            <a:avLst/>
          </a:prstGeom>
        </p:spPr>
      </p:pic>
      <p:sp>
        <p:nvSpPr>
          <p:cNvPr id="30" name="Inhaltsplatzhalter 2">
            <a:extLst>
              <a:ext uri="{FF2B5EF4-FFF2-40B4-BE49-F238E27FC236}">
                <a16:creationId xmlns:a16="http://schemas.microsoft.com/office/drawing/2014/main" id="{42E71D6A-0A78-4992-A7BD-695726D7FE0F}"/>
              </a:ext>
            </a:extLst>
          </p:cNvPr>
          <p:cNvSpPr txBox="1">
            <a:spLocks/>
          </p:cNvSpPr>
          <p:nvPr/>
        </p:nvSpPr>
        <p:spPr>
          <a:xfrm>
            <a:off x="2132233" y="1857597"/>
            <a:ext cx="8128814" cy="4030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Πολιτική Συνοχής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2021-2027</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32" name="Graphic 15" descr="Repeat outline">
            <a:extLst>
              <a:ext uri="{FF2B5EF4-FFF2-40B4-BE49-F238E27FC236}">
                <a16:creationId xmlns:a16="http://schemas.microsoft.com/office/drawing/2014/main" id="{5B0ADDA8-061B-4D0D-B2F4-79686C0632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0164" y="1819421"/>
            <a:ext cx="429553" cy="429553"/>
          </a:xfrm>
          <a:prstGeom prst="rect">
            <a:avLst/>
          </a:prstGeom>
        </p:spPr>
      </p:pic>
      <p:pic>
        <p:nvPicPr>
          <p:cNvPr id="33" name="Graphic 3" descr="Shield Tick with solid fill">
            <a:extLst>
              <a:ext uri="{FF2B5EF4-FFF2-40B4-BE49-F238E27FC236}">
                <a16:creationId xmlns:a16="http://schemas.microsoft.com/office/drawing/2014/main" id="{801BEB4A-5ABE-44F8-AD3A-2A0A7655D2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54948" y="1760680"/>
            <a:ext cx="429553" cy="429553"/>
          </a:xfrm>
          <a:prstGeom prst="rect">
            <a:avLst/>
          </a:prstGeom>
        </p:spPr>
      </p:pic>
      <p:sp>
        <p:nvSpPr>
          <p:cNvPr id="27" name="Inhaltsplatzhalter 2">
            <a:extLst>
              <a:ext uri="{FF2B5EF4-FFF2-40B4-BE49-F238E27FC236}">
                <a16:creationId xmlns:a16="http://schemas.microsoft.com/office/drawing/2014/main" id="{1D30EE38-DBB3-421A-84B9-CBD08C498C0E}"/>
              </a:ext>
            </a:extLst>
          </p:cNvPr>
          <p:cNvSpPr txBox="1">
            <a:spLocks/>
          </p:cNvSpPr>
          <p:nvPr/>
        </p:nvSpPr>
        <p:spPr>
          <a:xfrm>
            <a:off x="2132233" y="2242829"/>
            <a:ext cx="7299425" cy="925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Μακρόπνοο όραμα για τις αγροτικές περιοχές της ΕΕ — Προς ισχυρότερες, συνδεδεμένες, ανθεκτικές και ευημερούσες αγροτικές περιοχές με ορίζοντα το 2040</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8" name="Inhaltsplatzhalter 2">
            <a:extLst>
              <a:ext uri="{FF2B5EF4-FFF2-40B4-BE49-F238E27FC236}">
                <a16:creationId xmlns:a16="http://schemas.microsoft.com/office/drawing/2014/main" id="{47D60D7E-37C2-4A73-91CC-C6453BE20AD0}"/>
              </a:ext>
            </a:extLst>
          </p:cNvPr>
          <p:cNvSpPr txBox="1">
            <a:spLocks/>
          </p:cNvSpPr>
          <p:nvPr/>
        </p:nvSpPr>
        <p:spPr>
          <a:xfrm>
            <a:off x="2122389" y="4828298"/>
            <a:ext cx="7910726"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«Από το Αγρόκτημα στο Πιάτο»</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9" name="Graphic 5" descr="Cheers with solid fill">
            <a:extLst>
              <a:ext uri="{FF2B5EF4-FFF2-40B4-BE49-F238E27FC236}">
                <a16:creationId xmlns:a16="http://schemas.microsoft.com/office/drawing/2014/main" id="{78AABA7B-DC22-42E3-BE96-9C039CB988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2682" y="4829438"/>
            <a:ext cx="428814" cy="428814"/>
          </a:xfrm>
          <a:prstGeom prst="rect">
            <a:avLst/>
          </a:prstGeom>
        </p:spPr>
      </p:pic>
      <p:pic>
        <p:nvPicPr>
          <p:cNvPr id="34" name="Graphic 12" descr="Shield Tick with solid fill">
            <a:extLst>
              <a:ext uri="{FF2B5EF4-FFF2-40B4-BE49-F238E27FC236}">
                <a16:creationId xmlns:a16="http://schemas.microsoft.com/office/drawing/2014/main" id="{1E16A59D-0E32-4647-81FF-604DF0AF95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76726" y="4803013"/>
            <a:ext cx="429553" cy="429553"/>
          </a:xfrm>
          <a:prstGeom prst="rect">
            <a:avLst/>
          </a:prstGeom>
        </p:spPr>
      </p:pic>
      <p:sp>
        <p:nvSpPr>
          <p:cNvPr id="35" name="Inhaltsplatzhalter 2">
            <a:extLst>
              <a:ext uri="{FF2B5EF4-FFF2-40B4-BE49-F238E27FC236}">
                <a16:creationId xmlns:a16="http://schemas.microsoft.com/office/drawing/2014/main" id="{FCF30364-09EC-4CAE-ACC5-63DE14CBE164}"/>
              </a:ext>
            </a:extLst>
          </p:cNvPr>
          <p:cNvSpPr txBox="1">
            <a:spLocks/>
          </p:cNvSpPr>
          <p:nvPr/>
        </p:nvSpPr>
        <p:spPr>
          <a:xfrm>
            <a:off x="2132233" y="5937237"/>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Interreg</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Europe</a:t>
            </a:r>
            <a:endPar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pic>
        <p:nvPicPr>
          <p:cNvPr id="36" name="Graphic 12" descr="Shield Tick with solid fill">
            <a:extLst>
              <a:ext uri="{FF2B5EF4-FFF2-40B4-BE49-F238E27FC236}">
                <a16:creationId xmlns:a16="http://schemas.microsoft.com/office/drawing/2014/main" id="{EABA2171-597B-4F9E-A94F-8D224452AF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94764" y="5878731"/>
            <a:ext cx="429553" cy="429553"/>
          </a:xfrm>
          <a:prstGeom prst="rect">
            <a:avLst/>
          </a:prstGeom>
        </p:spPr>
      </p:pic>
      <p:pic>
        <p:nvPicPr>
          <p:cNvPr id="37" name="Graphic 24" descr="New with solid fill">
            <a:extLst>
              <a:ext uri="{FF2B5EF4-FFF2-40B4-BE49-F238E27FC236}">
                <a16:creationId xmlns:a16="http://schemas.microsoft.com/office/drawing/2014/main" id="{BC0A1285-286D-4D0A-8D40-650ADF8EAF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60672" y="5937237"/>
            <a:ext cx="428814" cy="428814"/>
          </a:xfrm>
          <a:prstGeom prst="rect">
            <a:avLst/>
          </a:prstGeom>
        </p:spPr>
      </p:pic>
    </p:spTree>
    <p:extLst>
      <p:ext uri="{BB962C8B-B14F-4D97-AF65-F5344CB8AC3E}">
        <p14:creationId xmlns:p14="http://schemas.microsoft.com/office/powerpoint/2010/main" val="403651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148161A-D6F6-45FC-820C-1A0C19CD6E9E}"/>
              </a:ext>
            </a:extLst>
          </p:cNvPr>
          <p:cNvSpPr>
            <a:spLocks noGrp="1"/>
          </p:cNvSpPr>
          <p:nvPr>
            <p:ph type="sldNum" sz="quarter" idx="12"/>
          </p:nvPr>
        </p:nvSpPr>
        <p:spPr/>
        <p:txBody>
          <a:bodyPr/>
          <a:lstStyle/>
          <a:p>
            <a:fld id="{496994E2-0617-9D40-A1AC-288BD8B129DE}" type="slidenum">
              <a:rPr lang="ar-SA" smtClean="0"/>
              <a:pPr/>
              <a:t>15</a:t>
            </a:fld>
            <a:endParaRPr lang="ar-SA" dirty="0"/>
          </a:p>
        </p:txBody>
      </p:sp>
      <p:sp>
        <p:nvSpPr>
          <p:cNvPr id="3" name="TextBox 2">
            <a:extLst>
              <a:ext uri="{FF2B5EF4-FFF2-40B4-BE49-F238E27FC236}">
                <a16:creationId xmlns:a16="http://schemas.microsoft.com/office/drawing/2014/main" id="{E7946C77-0DD4-4F84-B8B4-988D1584B4CA}"/>
              </a:ext>
            </a:extLst>
          </p:cNvPr>
          <p:cNvSpPr txBox="1"/>
          <p:nvPr/>
        </p:nvSpPr>
        <p:spPr>
          <a:xfrm>
            <a:off x="836591" y="566496"/>
            <a:ext cx="9795245" cy="1200329"/>
          </a:xfrm>
          <a:prstGeom prst="rect">
            <a:avLst/>
          </a:prstGeom>
          <a:noFill/>
        </p:spPr>
        <p:txBody>
          <a:bodyPr wrap="square" rtlCol="0">
            <a:spAutoFit/>
          </a:bodyPr>
          <a:lstStyle/>
          <a:p>
            <a:pPr lvl="0" defTabSz="412750" hangingPunct="0">
              <a:spcBef>
                <a:spcPts val="1700"/>
              </a:spcBef>
              <a:defRPr/>
            </a:pPr>
            <a:r>
              <a:rPr lang="el-GR" sz="3600" b="1">
                <a:solidFill>
                  <a:srgbClr val="0B685E"/>
                </a:solidFill>
              </a:rPr>
              <a:t>Αλλαγή προσανατολισμών – Νέες Κατευθύνσεις,</a:t>
            </a:r>
            <a:r>
              <a:rPr lang="el-GR"/>
              <a:t> </a:t>
            </a:r>
            <a:r>
              <a:rPr lang="el-GR" sz="3600" b="1">
                <a:solidFill>
                  <a:srgbClr val="0B685E"/>
                </a:solidFill>
              </a:rPr>
              <a:t>Νέες Πολιτικές, Νέα Προγράμματα</a:t>
            </a:r>
            <a:endParaRPr kumimoji="0" lang="el-GR" sz="3600" b="1" i="0" u="none" strike="noStrike" kern="0" cap="none" spc="0" normalizeH="0" baseline="0">
              <a:ln>
                <a:noFill/>
              </a:ln>
              <a:solidFill>
                <a:srgbClr val="0B685E"/>
              </a:solidFill>
              <a:effectLst/>
              <a:uLnTx/>
              <a:uFillTx/>
              <a:latin typeface="Segoe UI" panose="020B0502040204020203" pitchFamily="34" charset="0"/>
              <a:cs typeface="Segoe UI" panose="020B0502040204020203" pitchFamily="34" charset="0"/>
            </a:endParaRPr>
          </a:p>
        </p:txBody>
      </p:sp>
      <p:sp>
        <p:nvSpPr>
          <p:cNvPr id="4" name="Inhaltsplatzhalter 2">
            <a:extLst>
              <a:ext uri="{FF2B5EF4-FFF2-40B4-BE49-F238E27FC236}">
                <a16:creationId xmlns:a16="http://schemas.microsoft.com/office/drawing/2014/main" id="{F76749E6-75CB-46CA-B1B9-DCE3CCB42D80}"/>
              </a:ext>
            </a:extLst>
          </p:cNvPr>
          <p:cNvSpPr txBox="1">
            <a:spLocks/>
          </p:cNvSpPr>
          <p:nvPr/>
        </p:nvSpPr>
        <p:spPr>
          <a:xfrm>
            <a:off x="2003262" y="4661795"/>
            <a:ext cx="8433090"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Πρόγραμμα Αλιείας, Υδατοκαλλιέργειας και Θάλασσας (ΠΑΛΥΘ) 2021-2027</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5" name="Graphic 4" descr="Repeat outline">
            <a:extLst>
              <a:ext uri="{FF2B5EF4-FFF2-40B4-BE49-F238E27FC236}">
                <a16:creationId xmlns:a16="http://schemas.microsoft.com/office/drawing/2014/main" id="{DD4CAE4A-0766-422D-95BE-6AB828E182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988" y="4660496"/>
            <a:ext cx="429553" cy="429553"/>
          </a:xfrm>
          <a:prstGeom prst="rect">
            <a:avLst/>
          </a:prstGeom>
        </p:spPr>
      </p:pic>
      <p:pic>
        <p:nvPicPr>
          <p:cNvPr id="6" name="Graphic 11" descr="Shield Tick with solid fill">
            <a:extLst>
              <a:ext uri="{FF2B5EF4-FFF2-40B4-BE49-F238E27FC236}">
                <a16:creationId xmlns:a16="http://schemas.microsoft.com/office/drawing/2014/main" id="{21E881B9-B594-44C2-B5BD-C324D81924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7" y="4601990"/>
            <a:ext cx="429553" cy="429553"/>
          </a:xfrm>
          <a:prstGeom prst="rect">
            <a:avLst/>
          </a:prstGeom>
        </p:spPr>
      </p:pic>
      <p:sp>
        <p:nvSpPr>
          <p:cNvPr id="7" name="Inhaltsplatzhalter 2">
            <a:extLst>
              <a:ext uri="{FF2B5EF4-FFF2-40B4-BE49-F238E27FC236}">
                <a16:creationId xmlns:a16="http://schemas.microsoft.com/office/drawing/2014/main" id="{C71DFA48-F927-4003-B906-C2B8DD72DEFD}"/>
              </a:ext>
            </a:extLst>
          </p:cNvPr>
          <p:cNvSpPr txBox="1">
            <a:spLocks/>
          </p:cNvSpPr>
          <p:nvPr/>
        </p:nvSpPr>
        <p:spPr>
          <a:xfrm>
            <a:off x="2037668" y="1974303"/>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Σχέδιο Ανάπτυξης για την Ελληνική Οικονομία</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8" name="Graphic 30" descr="Cheers with solid fill">
            <a:extLst>
              <a:ext uri="{FF2B5EF4-FFF2-40B4-BE49-F238E27FC236}">
                <a16:creationId xmlns:a16="http://schemas.microsoft.com/office/drawing/2014/main" id="{359FF950-1F6A-48D9-8998-41E3D2C208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1592" y="2018842"/>
            <a:ext cx="428814" cy="428814"/>
          </a:xfrm>
          <a:prstGeom prst="rect">
            <a:avLst/>
          </a:prstGeom>
        </p:spPr>
      </p:pic>
      <p:pic>
        <p:nvPicPr>
          <p:cNvPr id="9" name="Graphic 7" descr="Shield Tick with solid fill">
            <a:extLst>
              <a:ext uri="{FF2B5EF4-FFF2-40B4-BE49-F238E27FC236}">
                <a16:creationId xmlns:a16="http://schemas.microsoft.com/office/drawing/2014/main" id="{EB05F71A-FD1F-42A3-AFCC-99F56FE6A9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8" y="1979667"/>
            <a:ext cx="429553" cy="429553"/>
          </a:xfrm>
          <a:prstGeom prst="rect">
            <a:avLst/>
          </a:prstGeom>
        </p:spPr>
      </p:pic>
      <p:pic>
        <p:nvPicPr>
          <p:cNvPr id="13" name="رسم 2">
            <a:extLst>
              <a:ext uri="{FF2B5EF4-FFF2-40B4-BE49-F238E27FC236}">
                <a16:creationId xmlns:a16="http://schemas.microsoft.com/office/drawing/2014/main" id="{A8E30DC7-BAB6-479D-B68F-D76196010D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87381" y="6076942"/>
            <a:ext cx="806085" cy="780082"/>
          </a:xfrm>
          <a:prstGeom prst="rect">
            <a:avLst/>
          </a:prstGeom>
        </p:spPr>
      </p:pic>
      <p:sp>
        <p:nvSpPr>
          <p:cNvPr id="11" name="Inhaltsplatzhalter 2">
            <a:extLst>
              <a:ext uri="{FF2B5EF4-FFF2-40B4-BE49-F238E27FC236}">
                <a16:creationId xmlns:a16="http://schemas.microsoft.com/office/drawing/2014/main" id="{1FB1BB1F-B3A6-48AB-BA1B-483C7C6C9D3F}"/>
              </a:ext>
            </a:extLst>
          </p:cNvPr>
          <p:cNvSpPr txBox="1">
            <a:spLocks/>
          </p:cNvSpPr>
          <p:nvPr/>
        </p:nvSpPr>
        <p:spPr>
          <a:xfrm>
            <a:off x="2037668" y="2489829"/>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Εθνικό Πρόγραμμα Ανάπτυξης</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2" name="Graphic 12" descr="Shield Tick with solid fill">
            <a:extLst>
              <a:ext uri="{FF2B5EF4-FFF2-40B4-BE49-F238E27FC236}">
                <a16:creationId xmlns:a16="http://schemas.microsoft.com/office/drawing/2014/main" id="{8C5AA11E-39B7-4225-B320-6DA47022FB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6002" y="2473832"/>
            <a:ext cx="429553" cy="429553"/>
          </a:xfrm>
          <a:prstGeom prst="rect">
            <a:avLst/>
          </a:prstGeom>
        </p:spPr>
      </p:pic>
      <p:pic>
        <p:nvPicPr>
          <p:cNvPr id="14" name="Graphic 24" descr="New with solid fill">
            <a:extLst>
              <a:ext uri="{FF2B5EF4-FFF2-40B4-BE49-F238E27FC236}">
                <a16:creationId xmlns:a16="http://schemas.microsoft.com/office/drawing/2014/main" id="{681D7C9B-510A-4E04-9EDE-B2C73342A2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01592" y="2524160"/>
            <a:ext cx="428814" cy="428814"/>
          </a:xfrm>
          <a:prstGeom prst="rect">
            <a:avLst/>
          </a:prstGeom>
        </p:spPr>
      </p:pic>
      <p:sp>
        <p:nvSpPr>
          <p:cNvPr id="15" name="Inhaltsplatzhalter 2">
            <a:extLst>
              <a:ext uri="{FF2B5EF4-FFF2-40B4-BE49-F238E27FC236}">
                <a16:creationId xmlns:a16="http://schemas.microsoft.com/office/drawing/2014/main" id="{94C8FE3E-0D30-4511-ACCA-7D58BF87A48A}"/>
              </a:ext>
            </a:extLst>
          </p:cNvPr>
          <p:cNvSpPr txBox="1">
            <a:spLocks/>
          </p:cNvSpPr>
          <p:nvPr/>
        </p:nvSpPr>
        <p:spPr>
          <a:xfrm>
            <a:off x="2037668" y="3065188"/>
            <a:ext cx="7910726"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Εθνικό Σχέδιο Ανάκαμψης και Ανθεκτικότητας - «Ελλάδα 2.0»</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6" name="Graphic 4" descr="Repeat outline">
            <a:extLst>
              <a:ext uri="{FF2B5EF4-FFF2-40B4-BE49-F238E27FC236}">
                <a16:creationId xmlns:a16="http://schemas.microsoft.com/office/drawing/2014/main" id="{9769425F-24C9-4B83-90BB-F5773131E2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791" y="3063889"/>
            <a:ext cx="429553" cy="429553"/>
          </a:xfrm>
          <a:prstGeom prst="rect">
            <a:avLst/>
          </a:prstGeom>
        </p:spPr>
      </p:pic>
      <p:pic>
        <p:nvPicPr>
          <p:cNvPr id="17" name="Graphic 11" descr="Shield Tick with solid fill">
            <a:extLst>
              <a:ext uri="{FF2B5EF4-FFF2-40B4-BE49-F238E27FC236}">
                <a16:creationId xmlns:a16="http://schemas.microsoft.com/office/drawing/2014/main" id="{1B7D895A-ED24-4396-9700-743418A11B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3202" y="3030717"/>
            <a:ext cx="429553" cy="429553"/>
          </a:xfrm>
          <a:prstGeom prst="rect">
            <a:avLst/>
          </a:prstGeom>
        </p:spPr>
      </p:pic>
      <p:sp>
        <p:nvSpPr>
          <p:cNvPr id="18" name="Inhaltsplatzhalter 2">
            <a:extLst>
              <a:ext uri="{FF2B5EF4-FFF2-40B4-BE49-F238E27FC236}">
                <a16:creationId xmlns:a16="http://schemas.microsoft.com/office/drawing/2014/main" id="{1CD83AA4-02C2-4D11-8E80-8197F4377245}"/>
              </a:ext>
            </a:extLst>
          </p:cNvPr>
          <p:cNvSpPr txBox="1">
            <a:spLocks/>
          </p:cNvSpPr>
          <p:nvPr/>
        </p:nvSpPr>
        <p:spPr>
          <a:xfrm>
            <a:off x="2037667" y="3581151"/>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Αναπτυξιακός Νόμος - Ελλάδα Ισχυρή Ανάπτυξη</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9" name="Graphic 30" descr="Cheers with solid fill">
            <a:extLst>
              <a:ext uri="{FF2B5EF4-FFF2-40B4-BE49-F238E27FC236}">
                <a16:creationId xmlns:a16="http://schemas.microsoft.com/office/drawing/2014/main" id="{A2AC1AA0-C338-4426-8832-D8FDCAC96B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2989" y="3560331"/>
            <a:ext cx="428814" cy="428814"/>
          </a:xfrm>
          <a:prstGeom prst="rect">
            <a:avLst/>
          </a:prstGeom>
        </p:spPr>
      </p:pic>
      <p:pic>
        <p:nvPicPr>
          <p:cNvPr id="20" name="Graphic 7" descr="Shield Tick with solid fill">
            <a:extLst>
              <a:ext uri="{FF2B5EF4-FFF2-40B4-BE49-F238E27FC236}">
                <a16:creationId xmlns:a16="http://schemas.microsoft.com/office/drawing/2014/main" id="{D438FBC7-66EA-4118-9E49-489C6B65B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1805" y="3535439"/>
            <a:ext cx="429553" cy="429553"/>
          </a:xfrm>
          <a:prstGeom prst="rect">
            <a:avLst/>
          </a:prstGeom>
        </p:spPr>
      </p:pic>
      <p:sp>
        <p:nvSpPr>
          <p:cNvPr id="21" name="Inhaltsplatzhalter 2">
            <a:extLst>
              <a:ext uri="{FF2B5EF4-FFF2-40B4-BE49-F238E27FC236}">
                <a16:creationId xmlns:a16="http://schemas.microsoft.com/office/drawing/2014/main" id="{144D7BB2-7F4F-4626-A655-AB3E6B46876A}"/>
              </a:ext>
            </a:extLst>
          </p:cNvPr>
          <p:cNvSpPr txBox="1">
            <a:spLocks/>
          </p:cNvSpPr>
          <p:nvPr/>
        </p:nvSpPr>
        <p:spPr>
          <a:xfrm>
            <a:off x="2019065" y="4092135"/>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 Σχέδιο της ΚΑΠ 2023-2027</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2" name="Graphic 12" descr="Shield Tick with solid fill">
            <a:extLst>
              <a:ext uri="{FF2B5EF4-FFF2-40B4-BE49-F238E27FC236}">
                <a16:creationId xmlns:a16="http://schemas.microsoft.com/office/drawing/2014/main" id="{EC31BD6B-51C3-449D-8F36-A52DFDA417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8" y="4029604"/>
            <a:ext cx="429553" cy="429553"/>
          </a:xfrm>
          <a:prstGeom prst="rect">
            <a:avLst/>
          </a:prstGeom>
        </p:spPr>
      </p:pic>
      <p:pic>
        <p:nvPicPr>
          <p:cNvPr id="23" name="Graphic 24" descr="New with solid fill">
            <a:extLst>
              <a:ext uri="{FF2B5EF4-FFF2-40B4-BE49-F238E27FC236}">
                <a16:creationId xmlns:a16="http://schemas.microsoft.com/office/drawing/2014/main" id="{C70E1B4B-8558-4C52-ACF0-5581A81126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2989" y="4089548"/>
            <a:ext cx="428814" cy="428814"/>
          </a:xfrm>
          <a:prstGeom prst="rect">
            <a:avLst/>
          </a:prstGeom>
        </p:spPr>
      </p:pic>
      <p:sp>
        <p:nvSpPr>
          <p:cNvPr id="27" name="Inhaltsplatzhalter 2">
            <a:extLst>
              <a:ext uri="{FF2B5EF4-FFF2-40B4-BE49-F238E27FC236}">
                <a16:creationId xmlns:a16="http://schemas.microsoft.com/office/drawing/2014/main" id="{FA45E892-B881-4DC5-ADDE-11D189C27BCE}"/>
              </a:ext>
            </a:extLst>
          </p:cNvPr>
          <p:cNvSpPr txBox="1">
            <a:spLocks/>
          </p:cNvSpPr>
          <p:nvPr/>
        </p:nvSpPr>
        <p:spPr>
          <a:xfrm>
            <a:off x="2037667" y="5203878"/>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Εθνική Στρατηγική Έξυπνης Εξειδίκευσης 2021-2027</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8" name="Graphic 30" descr="Cheers with solid fill">
            <a:extLst>
              <a:ext uri="{FF2B5EF4-FFF2-40B4-BE49-F238E27FC236}">
                <a16:creationId xmlns:a16="http://schemas.microsoft.com/office/drawing/2014/main" id="{9666BD68-C983-4C74-8066-4A7A5B8DBA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2989" y="5221977"/>
            <a:ext cx="428814" cy="428814"/>
          </a:xfrm>
          <a:prstGeom prst="rect">
            <a:avLst/>
          </a:prstGeom>
        </p:spPr>
      </p:pic>
      <p:pic>
        <p:nvPicPr>
          <p:cNvPr id="29" name="Graphic 7" descr="Shield Tick with solid fill">
            <a:extLst>
              <a:ext uri="{FF2B5EF4-FFF2-40B4-BE49-F238E27FC236}">
                <a16:creationId xmlns:a16="http://schemas.microsoft.com/office/drawing/2014/main" id="{9E90F167-6B56-46AA-99B2-7A8889BD3E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1805" y="5197085"/>
            <a:ext cx="429553" cy="429553"/>
          </a:xfrm>
          <a:prstGeom prst="rect">
            <a:avLst/>
          </a:prstGeom>
        </p:spPr>
      </p:pic>
      <p:sp>
        <p:nvSpPr>
          <p:cNvPr id="30" name="Inhaltsplatzhalter 2">
            <a:extLst>
              <a:ext uri="{FF2B5EF4-FFF2-40B4-BE49-F238E27FC236}">
                <a16:creationId xmlns:a16="http://schemas.microsoft.com/office/drawing/2014/main" id="{C5BBA779-0185-47AF-9A13-AEC01B57CC6D}"/>
              </a:ext>
            </a:extLst>
          </p:cNvPr>
          <p:cNvSpPr txBox="1">
            <a:spLocks/>
          </p:cNvSpPr>
          <p:nvPr/>
        </p:nvSpPr>
        <p:spPr>
          <a:xfrm>
            <a:off x="2019065" y="5691250"/>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Εθνική Στρατηγική για τα Δάση</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31" name="Graphic 12" descr="Shield Tick with solid fill">
            <a:extLst>
              <a:ext uri="{FF2B5EF4-FFF2-40B4-BE49-F238E27FC236}">
                <a16:creationId xmlns:a16="http://schemas.microsoft.com/office/drawing/2014/main" id="{3971FD6D-0010-42B8-B34D-2CD54EA0A6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8" y="5691250"/>
            <a:ext cx="429553" cy="429553"/>
          </a:xfrm>
          <a:prstGeom prst="rect">
            <a:avLst/>
          </a:prstGeom>
        </p:spPr>
      </p:pic>
      <p:pic>
        <p:nvPicPr>
          <p:cNvPr id="32" name="Graphic 24" descr="New with solid fill">
            <a:extLst>
              <a:ext uri="{FF2B5EF4-FFF2-40B4-BE49-F238E27FC236}">
                <a16:creationId xmlns:a16="http://schemas.microsoft.com/office/drawing/2014/main" id="{97C6C643-A053-42BC-9E02-7BE07F1DBE9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2989" y="5751194"/>
            <a:ext cx="428814" cy="428814"/>
          </a:xfrm>
          <a:prstGeom prst="rect">
            <a:avLst/>
          </a:prstGeom>
        </p:spPr>
      </p:pic>
    </p:spTree>
    <p:extLst>
      <p:ext uri="{BB962C8B-B14F-4D97-AF65-F5344CB8AC3E}">
        <p14:creationId xmlns:p14="http://schemas.microsoft.com/office/powerpoint/2010/main" val="326757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87EBE49-52B2-4989-957A-37EF59472984}"/>
              </a:ext>
            </a:extLst>
          </p:cNvPr>
          <p:cNvSpPr>
            <a:spLocks noGrp="1"/>
          </p:cNvSpPr>
          <p:nvPr>
            <p:ph type="sldNum" sz="quarter" idx="12"/>
          </p:nvPr>
        </p:nvSpPr>
        <p:spPr/>
        <p:txBody>
          <a:bodyPr/>
          <a:lstStyle/>
          <a:p>
            <a:fld id="{496994E2-0617-9D40-A1AC-288BD8B129DE}" type="slidenum">
              <a:rPr lang="ar-SA" smtClean="0"/>
              <a:pPr/>
              <a:t>16</a:t>
            </a:fld>
            <a:endParaRPr lang="ar-SA" dirty="0"/>
          </a:p>
        </p:txBody>
      </p:sp>
      <p:sp>
        <p:nvSpPr>
          <p:cNvPr id="3" name="Inhaltsplatzhalter 2">
            <a:extLst>
              <a:ext uri="{FF2B5EF4-FFF2-40B4-BE49-F238E27FC236}">
                <a16:creationId xmlns:a16="http://schemas.microsoft.com/office/drawing/2014/main" id="{5CF7832B-8B93-4174-8B7F-63EC626FA313}"/>
              </a:ext>
            </a:extLst>
          </p:cNvPr>
          <p:cNvSpPr txBox="1">
            <a:spLocks/>
          </p:cNvSpPr>
          <p:nvPr/>
        </p:nvSpPr>
        <p:spPr>
          <a:xfrm>
            <a:off x="2003262" y="4661795"/>
            <a:ext cx="8433090"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Περιφερειακό Χωροταξικό Πλαίσιο της Περιφέρειας Κ.Μ.</a:t>
            </a:r>
            <a:endParaRPr kumimoji="0" lang="el-GR" sz="1800" b="1" i="0" u="none" strike="noStrike" kern="1200" cap="none" spc="0" normalizeH="0" baseline="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4" name="Graphic 4" descr="Repeat outline">
            <a:extLst>
              <a:ext uri="{FF2B5EF4-FFF2-40B4-BE49-F238E27FC236}">
                <a16:creationId xmlns:a16="http://schemas.microsoft.com/office/drawing/2014/main" id="{3BBCDAEA-BD0D-4CA4-A29B-BCD52638A9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988" y="4660496"/>
            <a:ext cx="429553" cy="429553"/>
          </a:xfrm>
          <a:prstGeom prst="rect">
            <a:avLst/>
          </a:prstGeom>
        </p:spPr>
      </p:pic>
      <p:pic>
        <p:nvPicPr>
          <p:cNvPr id="5" name="Graphic 11" descr="Shield Tick with solid fill">
            <a:extLst>
              <a:ext uri="{FF2B5EF4-FFF2-40B4-BE49-F238E27FC236}">
                <a16:creationId xmlns:a16="http://schemas.microsoft.com/office/drawing/2014/main" id="{7F62E6D0-06DE-4034-A51E-A964A16931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7" y="4601990"/>
            <a:ext cx="429553" cy="429553"/>
          </a:xfrm>
          <a:prstGeom prst="rect">
            <a:avLst/>
          </a:prstGeom>
        </p:spPr>
      </p:pic>
      <p:sp>
        <p:nvSpPr>
          <p:cNvPr id="6" name="Inhaltsplatzhalter 2">
            <a:extLst>
              <a:ext uri="{FF2B5EF4-FFF2-40B4-BE49-F238E27FC236}">
                <a16:creationId xmlns:a16="http://schemas.microsoft.com/office/drawing/2014/main" id="{903BCAC5-0B3C-4F2B-870C-472EFA9AD853}"/>
              </a:ext>
            </a:extLst>
          </p:cNvPr>
          <p:cNvSpPr txBox="1">
            <a:spLocks/>
          </p:cNvSpPr>
          <p:nvPr/>
        </p:nvSpPr>
        <p:spPr>
          <a:xfrm>
            <a:off x="2037668" y="1974303"/>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 Σχέδιο Ορεινότητας</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7" name="Graphic 30" descr="Cheers with solid fill">
            <a:extLst>
              <a:ext uri="{FF2B5EF4-FFF2-40B4-BE49-F238E27FC236}">
                <a16:creationId xmlns:a16="http://schemas.microsoft.com/office/drawing/2014/main" id="{940DE804-7634-4BE9-9A2F-AFEA2981928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1592" y="2018842"/>
            <a:ext cx="428814" cy="428814"/>
          </a:xfrm>
          <a:prstGeom prst="rect">
            <a:avLst/>
          </a:prstGeom>
        </p:spPr>
      </p:pic>
      <p:pic>
        <p:nvPicPr>
          <p:cNvPr id="8" name="Graphic 7" descr="Shield Tick with solid fill">
            <a:extLst>
              <a:ext uri="{FF2B5EF4-FFF2-40B4-BE49-F238E27FC236}">
                <a16:creationId xmlns:a16="http://schemas.microsoft.com/office/drawing/2014/main" id="{7D797AD0-D593-4C34-A09B-1B96351F95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3202" y="1978999"/>
            <a:ext cx="429553" cy="429553"/>
          </a:xfrm>
          <a:prstGeom prst="rect">
            <a:avLst/>
          </a:prstGeom>
        </p:spPr>
      </p:pic>
      <p:sp>
        <p:nvSpPr>
          <p:cNvPr id="9" name="Inhaltsplatzhalter 2">
            <a:extLst>
              <a:ext uri="{FF2B5EF4-FFF2-40B4-BE49-F238E27FC236}">
                <a16:creationId xmlns:a16="http://schemas.microsoft.com/office/drawing/2014/main" id="{55C2C85D-A5F6-4D92-B68A-2D0902479FC3}"/>
              </a:ext>
            </a:extLst>
          </p:cNvPr>
          <p:cNvSpPr txBox="1">
            <a:spLocks/>
          </p:cNvSpPr>
          <p:nvPr/>
        </p:nvSpPr>
        <p:spPr>
          <a:xfrm>
            <a:off x="2037667" y="2524160"/>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Δράσεις Προτεραιότητας 2021-2027 για το Δίκτυο </a:t>
            </a:r>
            <a:r>
              <a:rPr lang="el-GR"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Natura</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2000</a:t>
            </a:r>
            <a:endParaRPr kumimoji="0" lang="el-GR" sz="1800" b="1" i="0" u="none" strike="noStrike" kern="1200" cap="none" spc="0" normalizeH="0" baseline="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0" name="Graphic 12" descr="Shield Tick with solid fill">
            <a:extLst>
              <a:ext uri="{FF2B5EF4-FFF2-40B4-BE49-F238E27FC236}">
                <a16:creationId xmlns:a16="http://schemas.microsoft.com/office/drawing/2014/main" id="{A3D189F7-EB7E-4B6F-B57F-9B8037B5F4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6002" y="2473832"/>
            <a:ext cx="429553" cy="429553"/>
          </a:xfrm>
          <a:prstGeom prst="rect">
            <a:avLst/>
          </a:prstGeom>
        </p:spPr>
      </p:pic>
      <p:pic>
        <p:nvPicPr>
          <p:cNvPr id="11" name="Graphic 24" descr="New with solid fill">
            <a:extLst>
              <a:ext uri="{FF2B5EF4-FFF2-40B4-BE49-F238E27FC236}">
                <a16:creationId xmlns:a16="http://schemas.microsoft.com/office/drawing/2014/main" id="{46238667-6765-4754-A90D-F29064012A7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1592" y="2524160"/>
            <a:ext cx="428814" cy="428814"/>
          </a:xfrm>
          <a:prstGeom prst="rect">
            <a:avLst/>
          </a:prstGeom>
        </p:spPr>
      </p:pic>
      <p:sp>
        <p:nvSpPr>
          <p:cNvPr id="12" name="Inhaltsplatzhalter 2">
            <a:extLst>
              <a:ext uri="{FF2B5EF4-FFF2-40B4-BE49-F238E27FC236}">
                <a16:creationId xmlns:a16="http://schemas.microsoft.com/office/drawing/2014/main" id="{9114B217-3858-458A-B044-D8A33DE98A47}"/>
              </a:ext>
            </a:extLst>
          </p:cNvPr>
          <p:cNvSpPr txBox="1">
            <a:spLocks/>
          </p:cNvSpPr>
          <p:nvPr/>
        </p:nvSpPr>
        <p:spPr>
          <a:xfrm>
            <a:off x="2037668" y="3065188"/>
            <a:ext cx="7910726" cy="428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Εθνική Στρατηγική για την Κλιματική Αλλαγή</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Graphic 4" descr="Repeat outline">
            <a:extLst>
              <a:ext uri="{FF2B5EF4-FFF2-40B4-BE49-F238E27FC236}">
                <a16:creationId xmlns:a16="http://schemas.microsoft.com/office/drawing/2014/main" id="{F4B2C011-3A33-448F-9D95-65211DC65D7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791" y="3063889"/>
            <a:ext cx="429553" cy="429553"/>
          </a:xfrm>
          <a:prstGeom prst="rect">
            <a:avLst/>
          </a:prstGeom>
        </p:spPr>
      </p:pic>
      <p:pic>
        <p:nvPicPr>
          <p:cNvPr id="14" name="Graphic 11" descr="Shield Tick with solid fill">
            <a:extLst>
              <a:ext uri="{FF2B5EF4-FFF2-40B4-BE49-F238E27FC236}">
                <a16:creationId xmlns:a16="http://schemas.microsoft.com/office/drawing/2014/main" id="{D43C1566-0FA6-498E-BAEA-49C6EDB42F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3202" y="3030717"/>
            <a:ext cx="429553" cy="429553"/>
          </a:xfrm>
          <a:prstGeom prst="rect">
            <a:avLst/>
          </a:prstGeom>
        </p:spPr>
      </p:pic>
      <p:sp>
        <p:nvSpPr>
          <p:cNvPr id="15" name="Inhaltsplatzhalter 2">
            <a:extLst>
              <a:ext uri="{FF2B5EF4-FFF2-40B4-BE49-F238E27FC236}">
                <a16:creationId xmlns:a16="http://schemas.microsoft.com/office/drawing/2014/main" id="{7EEC73FA-0114-4374-82AE-DE88BE5AA0CB}"/>
              </a:ext>
            </a:extLst>
          </p:cNvPr>
          <p:cNvSpPr txBox="1">
            <a:spLocks/>
          </p:cNvSpPr>
          <p:nvPr/>
        </p:nvSpPr>
        <p:spPr>
          <a:xfrm>
            <a:off x="2037667" y="3581151"/>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Εθνική Στρατηγική για την Βιοποικιλότητα</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6" name="Graphic 30" descr="Cheers with solid fill">
            <a:extLst>
              <a:ext uri="{FF2B5EF4-FFF2-40B4-BE49-F238E27FC236}">
                <a16:creationId xmlns:a16="http://schemas.microsoft.com/office/drawing/2014/main" id="{6DDEF438-E8E8-432C-B67B-861210B45E4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2989" y="3560331"/>
            <a:ext cx="428814" cy="428814"/>
          </a:xfrm>
          <a:prstGeom prst="rect">
            <a:avLst/>
          </a:prstGeom>
        </p:spPr>
      </p:pic>
      <p:pic>
        <p:nvPicPr>
          <p:cNvPr id="17" name="Graphic 7" descr="Shield Tick with solid fill">
            <a:extLst>
              <a:ext uri="{FF2B5EF4-FFF2-40B4-BE49-F238E27FC236}">
                <a16:creationId xmlns:a16="http://schemas.microsoft.com/office/drawing/2014/main" id="{8EB10419-20B3-4BB5-98FA-DB174B3D9F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1805" y="3535439"/>
            <a:ext cx="429553" cy="429553"/>
          </a:xfrm>
          <a:prstGeom prst="rect">
            <a:avLst/>
          </a:prstGeom>
        </p:spPr>
      </p:pic>
      <p:sp>
        <p:nvSpPr>
          <p:cNvPr id="18" name="Inhaltsplatzhalter 2">
            <a:extLst>
              <a:ext uri="{FF2B5EF4-FFF2-40B4-BE49-F238E27FC236}">
                <a16:creationId xmlns:a16="http://schemas.microsoft.com/office/drawing/2014/main" id="{4D4E3AC8-BD7C-49EC-8B06-D8ACF061C3EC}"/>
              </a:ext>
            </a:extLst>
          </p:cNvPr>
          <p:cNvSpPr txBox="1">
            <a:spLocks/>
          </p:cNvSpPr>
          <p:nvPr/>
        </p:nvSpPr>
        <p:spPr>
          <a:xfrm>
            <a:off x="2019065" y="4092135"/>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a:solidFill>
                  <a:srgbClr val="0B685E"/>
                </a:solidFill>
                <a:latin typeface="Segoe UI" panose="020B0502040204020203" pitchFamily="34" charset="0"/>
                <a:ea typeface="Segoe UI" panose="020B0502040204020203" pitchFamily="34" charset="0"/>
                <a:cs typeface="Segoe UI" panose="020B0502040204020203" pitchFamily="34" charset="0"/>
              </a:rPr>
              <a:t>Εθνική Στρατηγική για την Κυκλική Οικονομία </a:t>
            </a:r>
            <a:endParaRPr kumimoji="0" lang="el-GR" sz="1800" b="1" i="0" u="none" strike="noStrike" kern="1200" cap="none" spc="0" normalizeH="0" baseline="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9" name="Graphic 12" descr="Shield Tick with solid fill">
            <a:extLst>
              <a:ext uri="{FF2B5EF4-FFF2-40B4-BE49-F238E27FC236}">
                <a16:creationId xmlns:a16="http://schemas.microsoft.com/office/drawing/2014/main" id="{3DFDD6CC-01E4-473C-82C0-B527D60A14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8" y="4029604"/>
            <a:ext cx="429553" cy="429553"/>
          </a:xfrm>
          <a:prstGeom prst="rect">
            <a:avLst/>
          </a:prstGeom>
        </p:spPr>
      </p:pic>
      <p:pic>
        <p:nvPicPr>
          <p:cNvPr id="20" name="Graphic 24" descr="New with solid fill">
            <a:extLst>
              <a:ext uri="{FF2B5EF4-FFF2-40B4-BE49-F238E27FC236}">
                <a16:creationId xmlns:a16="http://schemas.microsoft.com/office/drawing/2014/main" id="{B9F965E6-16F8-48F8-A04C-7EC8A22058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2989" y="4089548"/>
            <a:ext cx="428814" cy="428814"/>
          </a:xfrm>
          <a:prstGeom prst="rect">
            <a:avLst/>
          </a:prstGeom>
        </p:spPr>
      </p:pic>
      <p:sp>
        <p:nvSpPr>
          <p:cNvPr id="21" name="Inhaltsplatzhalter 2">
            <a:extLst>
              <a:ext uri="{FF2B5EF4-FFF2-40B4-BE49-F238E27FC236}">
                <a16:creationId xmlns:a16="http://schemas.microsoft.com/office/drawing/2014/main" id="{EE49F109-705A-49AC-B5B4-710947EB3018}"/>
              </a:ext>
            </a:extLst>
          </p:cNvPr>
          <p:cNvSpPr txBox="1">
            <a:spLocks/>
          </p:cNvSpPr>
          <p:nvPr/>
        </p:nvSpPr>
        <p:spPr>
          <a:xfrm>
            <a:off x="2037667" y="5203878"/>
            <a:ext cx="7299425" cy="497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Στρατηγική της Περιφέρειας Κεντρικής Μακεδονίας</a:t>
            </a:r>
            <a:endParaRPr kumimoji="0" lang="el-GR" sz="1800" b="1" i="0" u="none" strike="noStrike" kern="1200" cap="none" spc="0" normalizeH="0" baseline="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2" name="Graphic 30" descr="Cheers with solid fill">
            <a:extLst>
              <a:ext uri="{FF2B5EF4-FFF2-40B4-BE49-F238E27FC236}">
                <a16:creationId xmlns:a16="http://schemas.microsoft.com/office/drawing/2014/main" id="{A3AB3D7B-9068-4C09-BB82-D26DC07FCD6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2989" y="5221977"/>
            <a:ext cx="428814" cy="428814"/>
          </a:xfrm>
          <a:prstGeom prst="rect">
            <a:avLst/>
          </a:prstGeom>
        </p:spPr>
      </p:pic>
      <p:pic>
        <p:nvPicPr>
          <p:cNvPr id="23" name="Graphic 7" descr="Shield Tick with solid fill">
            <a:extLst>
              <a:ext uri="{FF2B5EF4-FFF2-40B4-BE49-F238E27FC236}">
                <a16:creationId xmlns:a16="http://schemas.microsoft.com/office/drawing/2014/main" id="{F05CF97B-04DF-493B-975D-59AA5BADA2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1805" y="5197085"/>
            <a:ext cx="429553" cy="429553"/>
          </a:xfrm>
          <a:prstGeom prst="rect">
            <a:avLst/>
          </a:prstGeom>
        </p:spPr>
      </p:pic>
      <p:sp>
        <p:nvSpPr>
          <p:cNvPr id="24" name="Inhaltsplatzhalter 2">
            <a:extLst>
              <a:ext uri="{FF2B5EF4-FFF2-40B4-BE49-F238E27FC236}">
                <a16:creationId xmlns:a16="http://schemas.microsoft.com/office/drawing/2014/main" id="{6F4B8CED-7B7F-409E-9573-A7CD6E70633E}"/>
              </a:ext>
            </a:extLst>
          </p:cNvPr>
          <p:cNvSpPr txBox="1">
            <a:spLocks/>
          </p:cNvSpPr>
          <p:nvPr/>
        </p:nvSpPr>
        <p:spPr>
          <a:xfrm>
            <a:off x="2019065" y="5764947"/>
            <a:ext cx="8128814" cy="455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Χαρακτηρισμός του Όρους Ολύμπου ως Εθνικού Πάρκου</a:t>
            </a:r>
            <a:endParaRPr kumimoji="0" lang="el-GR" sz="1800" b="1" i="0" u="none" strike="noStrike" kern="1200" cap="none" spc="0" normalizeH="0" baseline="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5" name="Graphic 12" descr="Shield Tick with solid fill">
            <a:extLst>
              <a:ext uri="{FF2B5EF4-FFF2-40B4-BE49-F238E27FC236}">
                <a16:creationId xmlns:a16="http://schemas.microsoft.com/office/drawing/2014/main" id="{E5082284-2AC4-453F-9577-97F37D5A8D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0408" y="5691250"/>
            <a:ext cx="429553" cy="429553"/>
          </a:xfrm>
          <a:prstGeom prst="rect">
            <a:avLst/>
          </a:prstGeom>
        </p:spPr>
      </p:pic>
      <p:pic>
        <p:nvPicPr>
          <p:cNvPr id="26" name="Graphic 24" descr="New with solid fill">
            <a:extLst>
              <a:ext uri="{FF2B5EF4-FFF2-40B4-BE49-F238E27FC236}">
                <a16:creationId xmlns:a16="http://schemas.microsoft.com/office/drawing/2014/main" id="{B2D18463-43FE-497A-8DB3-908216C137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2989" y="5751194"/>
            <a:ext cx="428814" cy="428814"/>
          </a:xfrm>
          <a:prstGeom prst="rect">
            <a:avLst/>
          </a:prstGeom>
        </p:spPr>
      </p:pic>
      <p:sp>
        <p:nvSpPr>
          <p:cNvPr id="27" name="TextBox 26">
            <a:extLst>
              <a:ext uri="{FF2B5EF4-FFF2-40B4-BE49-F238E27FC236}">
                <a16:creationId xmlns:a16="http://schemas.microsoft.com/office/drawing/2014/main" id="{390DF4ED-328A-47B9-8F88-9AB743CD7B53}"/>
              </a:ext>
            </a:extLst>
          </p:cNvPr>
          <p:cNvSpPr txBox="1"/>
          <p:nvPr/>
        </p:nvSpPr>
        <p:spPr>
          <a:xfrm>
            <a:off x="1072733" y="470295"/>
            <a:ext cx="9795245" cy="1200329"/>
          </a:xfrm>
          <a:prstGeom prst="rect">
            <a:avLst/>
          </a:prstGeom>
          <a:noFill/>
        </p:spPr>
        <p:txBody>
          <a:bodyPr wrap="square" rtlCol="0">
            <a:spAutoFit/>
          </a:bodyPr>
          <a:lstStyle/>
          <a:p>
            <a:pPr lvl="0" defTabSz="412750" hangingPunct="0">
              <a:spcBef>
                <a:spcPts val="1700"/>
              </a:spcBef>
              <a:defRPr/>
            </a:pPr>
            <a:r>
              <a:rPr lang="el-GR" sz="3600" b="1" dirty="0">
                <a:solidFill>
                  <a:srgbClr val="0B685E"/>
                </a:solidFill>
              </a:rPr>
              <a:t>Αλλαγή προσανατολισμών – Νέες Κατευθύνσεις,</a:t>
            </a:r>
            <a:r>
              <a:rPr lang="el-GR" dirty="0"/>
              <a:t> </a:t>
            </a:r>
            <a:r>
              <a:rPr lang="el-GR" sz="3600" b="1" dirty="0">
                <a:solidFill>
                  <a:srgbClr val="0B685E"/>
                </a:solidFill>
              </a:rPr>
              <a:t>Νέες Πολιτικές</a:t>
            </a:r>
            <a:r>
              <a:rPr lang="en-US" sz="3600" b="1" dirty="0">
                <a:solidFill>
                  <a:srgbClr val="0B685E"/>
                </a:solidFill>
              </a:rPr>
              <a:t>, </a:t>
            </a:r>
            <a:r>
              <a:rPr lang="el-GR" sz="3600" b="1" dirty="0">
                <a:solidFill>
                  <a:srgbClr val="0B685E"/>
                </a:solidFill>
              </a:rPr>
              <a:t>Νέα Προγράμματα</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900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E43ED07-0EEF-4F37-963D-C47AD5955FC9}"/>
              </a:ext>
            </a:extLst>
          </p:cNvPr>
          <p:cNvSpPr>
            <a:spLocks noGrp="1"/>
          </p:cNvSpPr>
          <p:nvPr>
            <p:ph type="sldNum" sz="quarter" idx="12"/>
          </p:nvPr>
        </p:nvSpPr>
        <p:spPr/>
        <p:txBody>
          <a:bodyPr/>
          <a:lstStyle/>
          <a:p>
            <a:fld id="{496994E2-0617-9D40-A1AC-288BD8B129DE}" type="slidenum">
              <a:rPr lang="ar-SA" smtClean="0"/>
              <a:pPr/>
              <a:t>17</a:t>
            </a:fld>
            <a:endParaRPr lang="ar-SA" dirty="0"/>
          </a:p>
        </p:txBody>
      </p:sp>
      <p:sp>
        <p:nvSpPr>
          <p:cNvPr id="3" name="Inhaltsplatzhalter 2">
            <a:extLst>
              <a:ext uri="{FF2B5EF4-FFF2-40B4-BE49-F238E27FC236}">
                <a16:creationId xmlns:a16="http://schemas.microsoft.com/office/drawing/2014/main" id="{0DDEFCF4-60BC-43FF-AE85-C8FA6E7BDCC5}"/>
              </a:ext>
            </a:extLst>
          </p:cNvPr>
          <p:cNvSpPr txBox="1">
            <a:spLocks/>
          </p:cNvSpPr>
          <p:nvPr/>
        </p:nvSpPr>
        <p:spPr>
          <a:xfrm>
            <a:off x="2231396" y="3266361"/>
            <a:ext cx="7111519" cy="9427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Η Βιωσιμότητα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Sustainability</a:t>
            </a:r>
            <a:r>
              <a:rPr lang="en-GB"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Βιωσιμότητα</a:t>
            </a:r>
            <a:r>
              <a:rPr lang="en-GB"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των φυσικών πόρων, του περιβάλλοντος, των τοπικών οικοσυστημάτων</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4" name="Graphic 15" descr="Repeat outline">
            <a:extLst>
              <a:ext uri="{FF2B5EF4-FFF2-40B4-BE49-F238E27FC236}">
                <a16:creationId xmlns:a16="http://schemas.microsoft.com/office/drawing/2014/main" id="{AF2E9275-4322-4B54-B63A-CF99AAA8A67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626" y="3266361"/>
            <a:ext cx="429553" cy="429553"/>
          </a:xfrm>
          <a:prstGeom prst="rect">
            <a:avLst/>
          </a:prstGeom>
        </p:spPr>
      </p:pic>
      <p:pic>
        <p:nvPicPr>
          <p:cNvPr id="5" name="Graphic 3" descr="Shield Tick with solid fill">
            <a:extLst>
              <a:ext uri="{FF2B5EF4-FFF2-40B4-BE49-F238E27FC236}">
                <a16:creationId xmlns:a16="http://schemas.microsoft.com/office/drawing/2014/main" id="{ACD1BFD0-B635-4000-B9D3-E64E6AAD69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3345" y="3266361"/>
            <a:ext cx="429553" cy="429553"/>
          </a:xfrm>
          <a:prstGeom prst="rect">
            <a:avLst/>
          </a:prstGeom>
        </p:spPr>
      </p:pic>
      <p:sp>
        <p:nvSpPr>
          <p:cNvPr id="6" name="TextBox 5">
            <a:extLst>
              <a:ext uri="{FF2B5EF4-FFF2-40B4-BE49-F238E27FC236}">
                <a16:creationId xmlns:a16="http://schemas.microsoft.com/office/drawing/2014/main" id="{941E7680-752B-426A-B7B8-86E1D60EE9FD}"/>
              </a:ext>
            </a:extLst>
          </p:cNvPr>
          <p:cNvSpPr txBox="1"/>
          <p:nvPr/>
        </p:nvSpPr>
        <p:spPr>
          <a:xfrm>
            <a:off x="836591" y="566496"/>
            <a:ext cx="9795245" cy="1200329"/>
          </a:xfrm>
          <a:prstGeom prst="rect">
            <a:avLst/>
          </a:prstGeom>
          <a:noFill/>
        </p:spPr>
        <p:txBody>
          <a:bodyPr wrap="square" rtlCol="0">
            <a:spAutoFit/>
          </a:bodyPr>
          <a:lstStyle/>
          <a:p>
            <a:pPr lvl="0" defTabSz="412750" hangingPunct="0">
              <a:spcBef>
                <a:spcPts val="1700"/>
              </a:spcBef>
              <a:defRPr/>
            </a:pPr>
            <a:r>
              <a:rPr lang="el-GR" sz="3600" b="1" dirty="0">
                <a:solidFill>
                  <a:srgbClr val="0B685E"/>
                </a:solidFill>
              </a:rPr>
              <a:t>Αλλαγή προσανατολισμών – Νέες Κατευθύνσεις,</a:t>
            </a:r>
            <a:r>
              <a:rPr lang="el-GR" dirty="0"/>
              <a:t> </a:t>
            </a:r>
            <a:r>
              <a:rPr lang="el-GR" sz="3600" b="1" dirty="0">
                <a:solidFill>
                  <a:srgbClr val="0B685E"/>
                </a:solidFill>
              </a:rPr>
              <a:t>Νέες Πολιτικές</a:t>
            </a:r>
            <a:r>
              <a:rPr lang="en-US" sz="3600" b="1" dirty="0">
                <a:solidFill>
                  <a:srgbClr val="0B685E"/>
                </a:solidFill>
              </a:rPr>
              <a:t>, </a:t>
            </a:r>
            <a:r>
              <a:rPr lang="el-GR" sz="3600" b="1" dirty="0">
                <a:solidFill>
                  <a:srgbClr val="0B685E"/>
                </a:solidFill>
              </a:rPr>
              <a:t>Νέα Προγράμματα</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cs typeface="Segoe UI" panose="020B0502040204020203" pitchFamily="34" charset="0"/>
            </a:endParaRPr>
          </a:p>
        </p:txBody>
      </p:sp>
      <p:sp>
        <p:nvSpPr>
          <p:cNvPr id="10" name="Inhaltsplatzhalter 2">
            <a:extLst>
              <a:ext uri="{FF2B5EF4-FFF2-40B4-BE49-F238E27FC236}">
                <a16:creationId xmlns:a16="http://schemas.microsoft.com/office/drawing/2014/main" id="{2331109B-6A18-4D7F-92D3-2311DCF75471}"/>
              </a:ext>
            </a:extLst>
          </p:cNvPr>
          <p:cNvSpPr txBox="1">
            <a:spLocks/>
          </p:cNvSpPr>
          <p:nvPr/>
        </p:nvSpPr>
        <p:spPr>
          <a:xfrm>
            <a:off x="1240342" y="2161044"/>
            <a:ext cx="8128814" cy="105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Στις νέες Πολιτικές Ανάπτυξης της Ε.Ε., η «γραμμική» αντίληψη της Ανάπτυξης εγκαταλείφθηκε οριστικά. Θεμελιώδεις προτεραιότητες είναι τώρα:</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Inhaltsplatzhalter 2">
            <a:extLst>
              <a:ext uri="{FF2B5EF4-FFF2-40B4-BE49-F238E27FC236}">
                <a16:creationId xmlns:a16="http://schemas.microsoft.com/office/drawing/2014/main" id="{C032283E-BE43-4779-B3BF-0DB5304F0B8D}"/>
              </a:ext>
            </a:extLst>
          </p:cNvPr>
          <p:cNvSpPr txBox="1">
            <a:spLocks/>
          </p:cNvSpPr>
          <p:nvPr/>
        </p:nvSpPr>
        <p:spPr>
          <a:xfrm>
            <a:off x="2230657" y="4043710"/>
            <a:ext cx="7111519" cy="428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Τα «έξυπνα»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Smart) </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συστήματα</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Graphic 3" descr="Shield Tick with solid fill">
            <a:extLst>
              <a:ext uri="{FF2B5EF4-FFF2-40B4-BE49-F238E27FC236}">
                <a16:creationId xmlns:a16="http://schemas.microsoft.com/office/drawing/2014/main" id="{AEB98AFA-F17D-49D2-8622-5B7BF18D9B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2606" y="4043710"/>
            <a:ext cx="429553" cy="429553"/>
          </a:xfrm>
          <a:prstGeom prst="rect">
            <a:avLst/>
          </a:prstGeom>
        </p:spPr>
      </p:pic>
      <p:pic>
        <p:nvPicPr>
          <p:cNvPr id="14" name="Graphic 30" descr="Cheers with solid fill">
            <a:extLst>
              <a:ext uri="{FF2B5EF4-FFF2-40B4-BE49-F238E27FC236}">
                <a16:creationId xmlns:a16="http://schemas.microsoft.com/office/drawing/2014/main" id="{E87A7864-A3CE-431F-8CF8-D7C206367C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8626" y="4044449"/>
            <a:ext cx="428814" cy="428814"/>
          </a:xfrm>
          <a:prstGeom prst="rect">
            <a:avLst/>
          </a:prstGeom>
        </p:spPr>
      </p:pic>
      <p:sp>
        <p:nvSpPr>
          <p:cNvPr id="15" name="Inhaltsplatzhalter 2">
            <a:extLst>
              <a:ext uri="{FF2B5EF4-FFF2-40B4-BE49-F238E27FC236}">
                <a16:creationId xmlns:a16="http://schemas.microsoft.com/office/drawing/2014/main" id="{43E50C13-A27F-4849-982D-E5BC08827551}"/>
              </a:ext>
            </a:extLst>
          </p:cNvPr>
          <p:cNvSpPr txBox="1">
            <a:spLocks/>
          </p:cNvSpPr>
          <p:nvPr/>
        </p:nvSpPr>
        <p:spPr>
          <a:xfrm>
            <a:off x="2283878" y="4734881"/>
            <a:ext cx="7111519" cy="428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Οι Συνεργασίες, η ανάπτυξη Δικτύων</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6" name="Graphic 3" descr="Shield Tick with solid fill">
            <a:extLst>
              <a:ext uri="{FF2B5EF4-FFF2-40B4-BE49-F238E27FC236}">
                <a16:creationId xmlns:a16="http://schemas.microsoft.com/office/drawing/2014/main" id="{FFE024DE-E77C-4A0A-A4F5-1D484CF0B4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8846" y="4734881"/>
            <a:ext cx="429553" cy="429553"/>
          </a:xfrm>
          <a:prstGeom prst="rect">
            <a:avLst/>
          </a:prstGeom>
        </p:spPr>
      </p:pic>
      <p:pic>
        <p:nvPicPr>
          <p:cNvPr id="18" name="Graphic 24" descr="New with solid fill">
            <a:extLst>
              <a:ext uri="{FF2B5EF4-FFF2-40B4-BE49-F238E27FC236}">
                <a16:creationId xmlns:a16="http://schemas.microsoft.com/office/drawing/2014/main" id="{19AF0528-7F99-442D-9B34-90C9AC7AAB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9041" y="4734881"/>
            <a:ext cx="428814" cy="428814"/>
          </a:xfrm>
          <a:prstGeom prst="rect">
            <a:avLst/>
          </a:prstGeom>
        </p:spPr>
      </p:pic>
      <p:sp>
        <p:nvSpPr>
          <p:cNvPr id="19" name="Inhaltsplatzhalter 2">
            <a:extLst>
              <a:ext uri="{FF2B5EF4-FFF2-40B4-BE49-F238E27FC236}">
                <a16:creationId xmlns:a16="http://schemas.microsoft.com/office/drawing/2014/main" id="{A096D15E-526F-4C0D-B615-B8F117DBEE60}"/>
              </a:ext>
            </a:extLst>
          </p:cNvPr>
          <p:cNvSpPr txBox="1">
            <a:spLocks/>
          </p:cNvSpPr>
          <p:nvPr/>
        </p:nvSpPr>
        <p:spPr>
          <a:xfrm>
            <a:off x="2283878" y="5425313"/>
            <a:ext cx="7111519" cy="7605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Η διαρκής βελτίωση των ικανοτήτων του ανθρώπινου δυναμικού</a:t>
            </a: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20" name="Graphic 3" descr="Shield Tick with solid fill">
            <a:extLst>
              <a:ext uri="{FF2B5EF4-FFF2-40B4-BE49-F238E27FC236}">
                <a16:creationId xmlns:a16="http://schemas.microsoft.com/office/drawing/2014/main" id="{8F5AAEA3-0E6C-4400-9E26-CA590B3CB1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8846" y="5425313"/>
            <a:ext cx="429553" cy="429553"/>
          </a:xfrm>
          <a:prstGeom prst="rect">
            <a:avLst/>
          </a:prstGeom>
        </p:spPr>
      </p:pic>
      <p:pic>
        <p:nvPicPr>
          <p:cNvPr id="22" name="Graphic 15" descr="Repeat outline">
            <a:extLst>
              <a:ext uri="{FF2B5EF4-FFF2-40B4-BE49-F238E27FC236}">
                <a16:creationId xmlns:a16="http://schemas.microsoft.com/office/drawing/2014/main" id="{12ECFC74-9109-44F4-81CE-F15E8FFB5A2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5652" y="5421690"/>
            <a:ext cx="429553" cy="429553"/>
          </a:xfrm>
          <a:prstGeom prst="rect">
            <a:avLst/>
          </a:prstGeom>
        </p:spPr>
      </p:pic>
      <p:pic>
        <p:nvPicPr>
          <p:cNvPr id="23" name="رسم 2">
            <a:extLst>
              <a:ext uri="{FF2B5EF4-FFF2-40B4-BE49-F238E27FC236}">
                <a16:creationId xmlns:a16="http://schemas.microsoft.com/office/drawing/2014/main" id="{1D43E6F9-8329-4CD7-A0CC-523FB2E23C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7381" y="6076942"/>
            <a:ext cx="806085" cy="780082"/>
          </a:xfrm>
          <a:prstGeom prst="rect">
            <a:avLst/>
          </a:prstGeom>
        </p:spPr>
      </p:pic>
    </p:spTree>
    <p:extLst>
      <p:ext uri="{BB962C8B-B14F-4D97-AF65-F5344CB8AC3E}">
        <p14:creationId xmlns:p14="http://schemas.microsoft.com/office/powerpoint/2010/main" val="265972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B685E"/>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301076A6-CA03-49AC-B127-714DD9EDBEB6}"/>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l-GR" sz="5400" b="1" dirty="0">
                <a:solidFill>
                  <a:srgbClr val="0B685E"/>
                </a:solidFill>
                <a:latin typeface="+mj-lt"/>
              </a:rPr>
              <a:t>Σχέδιο Αξιοποίησης της Περιοχής Μελέτης</a:t>
            </a:r>
          </a:p>
        </p:txBody>
      </p:sp>
      <p:sp>
        <p:nvSpPr>
          <p:cNvPr id="2" name="Θέση αριθμού διαφάνειας 1">
            <a:extLst>
              <a:ext uri="{FF2B5EF4-FFF2-40B4-BE49-F238E27FC236}">
                <a16:creationId xmlns:a16="http://schemas.microsoft.com/office/drawing/2014/main" id="{F10F8576-B965-4776-929D-3326DDFFD020}"/>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496994E2-0617-9D40-A1AC-288BD8B129DE}" type="slidenum">
              <a:rPr lang="en-US" sz="1500">
                <a:solidFill>
                  <a:srgbClr val="FFFFFF"/>
                </a:solidFill>
              </a:rPr>
              <a:pPr defTabSz="457200">
                <a:spcAft>
                  <a:spcPts val="600"/>
                </a:spcAft>
              </a:pPr>
              <a:t>18</a:t>
            </a:fld>
            <a:endParaRPr lang="en-US" sz="1500">
              <a:solidFill>
                <a:srgbClr val="FFFFFF"/>
              </a:solidFill>
            </a:endParaRPr>
          </a:p>
        </p:txBody>
      </p:sp>
    </p:spTree>
    <p:extLst>
      <p:ext uri="{BB962C8B-B14F-4D97-AF65-F5344CB8AC3E}">
        <p14:creationId xmlns:p14="http://schemas.microsoft.com/office/powerpoint/2010/main" val="166158062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68A864B-8DCC-4333-BB39-D697B014CD38}"/>
              </a:ext>
            </a:extLst>
          </p:cNvPr>
          <p:cNvSpPr>
            <a:spLocks noGrp="1"/>
          </p:cNvSpPr>
          <p:nvPr>
            <p:ph type="sldNum" sz="quarter" idx="12"/>
          </p:nvPr>
        </p:nvSpPr>
        <p:spPr/>
        <p:txBody>
          <a:bodyPr/>
          <a:lstStyle/>
          <a:p>
            <a:fld id="{496994E2-0617-9D40-A1AC-288BD8B129DE}" type="slidenum">
              <a:rPr lang="ar-SA" smtClean="0"/>
              <a:pPr/>
              <a:t>19</a:t>
            </a:fld>
            <a:endParaRPr lang="ar-SA" dirty="0"/>
          </a:p>
        </p:txBody>
      </p:sp>
      <p:sp>
        <p:nvSpPr>
          <p:cNvPr id="3" name="TextBox 2">
            <a:extLst>
              <a:ext uri="{FF2B5EF4-FFF2-40B4-BE49-F238E27FC236}">
                <a16:creationId xmlns:a16="http://schemas.microsoft.com/office/drawing/2014/main" id="{DF2BEBE8-7F22-4C60-933F-619A999FC6F5}"/>
              </a:ext>
            </a:extLst>
          </p:cNvPr>
          <p:cNvSpPr txBox="1"/>
          <p:nvPr/>
        </p:nvSpPr>
        <p:spPr>
          <a:xfrm>
            <a:off x="836591" y="566496"/>
            <a:ext cx="8911843"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Παραδοχές</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pic>
        <p:nvPicPr>
          <p:cNvPr id="4" name="رسم 2">
            <a:extLst>
              <a:ext uri="{FF2B5EF4-FFF2-40B4-BE49-F238E27FC236}">
                <a16:creationId xmlns:a16="http://schemas.microsoft.com/office/drawing/2014/main" id="{74C4C977-B91F-4F11-BB62-0C4C97DFD7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graphicFrame>
        <p:nvGraphicFramePr>
          <p:cNvPr id="6" name="Διάγραμμα 5">
            <a:extLst>
              <a:ext uri="{FF2B5EF4-FFF2-40B4-BE49-F238E27FC236}">
                <a16:creationId xmlns:a16="http://schemas.microsoft.com/office/drawing/2014/main" id="{18D5D86E-C026-4160-B07F-FD96F9A73204}"/>
              </a:ext>
            </a:extLst>
          </p:cNvPr>
          <p:cNvGraphicFramePr/>
          <p:nvPr>
            <p:extLst>
              <p:ext uri="{D42A27DB-BD31-4B8C-83A1-F6EECF244321}">
                <p14:modId xmlns:p14="http://schemas.microsoft.com/office/powerpoint/2010/main" val="333945068"/>
              </p:ext>
            </p:extLst>
          </p:nvPr>
        </p:nvGraphicFramePr>
        <p:xfrm>
          <a:off x="3048001" y="580168"/>
          <a:ext cx="9144000" cy="5704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Inhaltsplatzhalter 2">
            <a:extLst>
              <a:ext uri="{FF2B5EF4-FFF2-40B4-BE49-F238E27FC236}">
                <a16:creationId xmlns:a16="http://schemas.microsoft.com/office/drawing/2014/main" id="{7EA68894-4397-4704-B595-0019657CF642}"/>
              </a:ext>
            </a:extLst>
          </p:cNvPr>
          <p:cNvSpPr txBox="1">
            <a:spLocks/>
          </p:cNvSpPr>
          <p:nvPr/>
        </p:nvSpPr>
        <p:spPr>
          <a:xfrm>
            <a:off x="5955495" y="2703321"/>
            <a:ext cx="3387066" cy="1810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b="1" dirty="0">
                <a:solidFill>
                  <a:srgbClr val="0B685E"/>
                </a:solidFill>
              </a:rPr>
              <a:t>Οι Πυλώνες της Ευρωπαϊκών Πολιτικών καθορίζουν τις κατευθύνσεις στις οποίες τα τοπικά </a:t>
            </a:r>
            <a:r>
              <a:rPr lang="el-GR" sz="2000" b="1" dirty="0" err="1">
                <a:solidFill>
                  <a:srgbClr val="0B685E"/>
                </a:solidFill>
              </a:rPr>
              <a:t>κοινωνικο</a:t>
            </a:r>
            <a:r>
              <a:rPr lang="el-GR" sz="2000" b="1" dirty="0">
                <a:solidFill>
                  <a:srgbClr val="0B685E"/>
                </a:solidFill>
              </a:rPr>
              <a:t>-οικονομικά συστήματα πρέπει να κινηθούν</a:t>
            </a:r>
            <a:endParaRPr lang="el-GR" sz="20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Inhaltsplatzhalter 2">
            <a:extLst>
              <a:ext uri="{FF2B5EF4-FFF2-40B4-BE49-F238E27FC236}">
                <a16:creationId xmlns:a16="http://schemas.microsoft.com/office/drawing/2014/main" id="{08A7AEB2-550C-46DD-8D38-DB53D5CCEC0C}"/>
              </a:ext>
            </a:extLst>
          </p:cNvPr>
          <p:cNvSpPr txBox="1">
            <a:spLocks/>
          </p:cNvSpPr>
          <p:nvPr/>
        </p:nvSpPr>
        <p:spPr>
          <a:xfrm>
            <a:off x="836592" y="1941235"/>
            <a:ext cx="3387066" cy="1606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b="1" dirty="0">
                <a:solidFill>
                  <a:srgbClr val="0B685E"/>
                </a:solidFill>
                <a:latin typeface="Segoe UI" panose="020B0502040204020203" pitchFamily="34" charset="0"/>
                <a:ea typeface="Segoe UI" panose="020B0502040204020203" pitchFamily="34" charset="0"/>
                <a:cs typeface="Segoe UI" panose="020B0502040204020203" pitchFamily="34" charset="0"/>
              </a:rPr>
              <a:t>Η βιωσιμότητα μιας Περιοχής θα πρέπει να βασίζεται στην </a:t>
            </a:r>
            <a:r>
              <a:rPr lang="el-GR" sz="20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πολυ</a:t>
            </a:r>
            <a:r>
              <a:rPr lang="el-GR" sz="2000" b="1" dirty="0">
                <a:solidFill>
                  <a:srgbClr val="0B685E"/>
                </a:solidFill>
                <a:latin typeface="Segoe UI" panose="020B0502040204020203" pitchFamily="34" charset="0"/>
                <a:ea typeface="Segoe UI" panose="020B0502040204020203" pitchFamily="34" charset="0"/>
                <a:cs typeface="Segoe UI" panose="020B0502040204020203" pitchFamily="34" charset="0"/>
              </a:rPr>
              <a:t>-λειτουργικότητα, όχι στην «μονοκαλλιέργεια»  </a:t>
            </a:r>
          </a:p>
        </p:txBody>
      </p:sp>
    </p:spTree>
    <p:extLst>
      <p:ext uri="{BB962C8B-B14F-4D97-AF65-F5344CB8AC3E}">
        <p14:creationId xmlns:p14="http://schemas.microsoft.com/office/powerpoint/2010/main" val="374009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25659D-2E9F-42B9-B437-4C7C2B05F11A}"/>
              </a:ext>
            </a:extLst>
          </p:cNvPr>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96994E2-0617-9D40-A1AC-288BD8B129DE}" type="slidenum">
              <a:rPr kumimoji="0" lang="ar-SA" sz="1200" b="1" i="0" u="none" strike="noStrike" kern="1200" cap="none" spc="0" normalizeH="0" baseline="0" noProof="0" smtClean="0">
                <a:ln>
                  <a:noFill/>
                </a:ln>
                <a:solidFill>
                  <a:prstClr val="white"/>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a:t>
            </a:fld>
            <a:endParaRPr kumimoji="0" lang="ar-SA"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مربع نص 5">
            <a:extLst>
              <a:ext uri="{FF2B5EF4-FFF2-40B4-BE49-F238E27FC236}">
                <a16:creationId xmlns:a16="http://schemas.microsoft.com/office/drawing/2014/main" id="{D918F216-8E1D-4C92-8FCE-3C5B2E884E11}"/>
              </a:ext>
            </a:extLst>
          </p:cNvPr>
          <p:cNvSpPr txBox="1"/>
          <p:nvPr/>
        </p:nvSpPr>
        <p:spPr>
          <a:xfrm>
            <a:off x="1356313" y="619120"/>
            <a:ext cx="5464573"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dirty="0">
                <a:solidFill>
                  <a:srgbClr val="FFC65D"/>
                </a:solidFill>
                <a:latin typeface="DIN Next LT Arabic" panose="020B0503020203050203" pitchFamily="34" charset="-78"/>
                <a:cs typeface="DIN Next LT Arabic" panose="020B0503020203050203" pitchFamily="34" charset="-78"/>
              </a:rPr>
              <a:t>ΠΕΡΙΕΧΟΜΕΝΑ ΠΑΡΟΥΣΙΑΣΗΣ</a:t>
            </a:r>
            <a:endParaRPr kumimoji="0" lang="ar-SA" sz="2800" b="1" i="0" u="none" strike="noStrike" kern="1200" cap="none" spc="0" normalizeH="0" baseline="0" noProof="0" dirty="0">
              <a:ln>
                <a:noFill/>
              </a:ln>
              <a:solidFill>
                <a:srgbClr val="FFC65D"/>
              </a:solidFill>
              <a:effectLst/>
              <a:uLnTx/>
              <a:uFillTx/>
              <a:latin typeface="DIN Next LT Arabic" panose="020B0503020203050203" pitchFamily="34" charset="-78"/>
              <a:ea typeface="+mn-ea"/>
              <a:cs typeface="DIN Next LT Arabic" panose="020B0503020203050203" pitchFamily="34" charset="-78"/>
            </a:endParaRPr>
          </a:p>
        </p:txBody>
      </p:sp>
      <p:sp>
        <p:nvSpPr>
          <p:cNvPr id="7" name="مربع نص 7">
            <a:extLst>
              <a:ext uri="{FF2B5EF4-FFF2-40B4-BE49-F238E27FC236}">
                <a16:creationId xmlns:a16="http://schemas.microsoft.com/office/drawing/2014/main" id="{444DA6D6-8203-4D08-9EF4-6C08F21227D7}"/>
              </a:ext>
            </a:extLst>
          </p:cNvPr>
          <p:cNvSpPr txBox="1"/>
          <p:nvPr/>
        </p:nvSpPr>
        <p:spPr>
          <a:xfrm>
            <a:off x="1282196" y="1101403"/>
            <a:ext cx="7610461" cy="4708981"/>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Κύρια συμπεράσματα Α’ Φάσης</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a:defRPr/>
            </a:pPr>
            <a:r>
              <a:rPr lang="el-GR" sz="2000" dirty="0">
                <a:solidFill>
                  <a:schemeClr val="bg1"/>
                </a:solidFill>
                <a:latin typeface="Segoe UI" panose="020B0502040204020203" pitchFamily="34" charset="0"/>
                <a:ea typeface="Segoe UI" panose="020B0502040204020203" pitchFamily="34" charset="0"/>
                <a:cs typeface="Segoe UI" panose="020B0502040204020203" pitchFamily="34" charset="0"/>
              </a:rPr>
              <a:t>Παλαιά Μοντέλα Ανάπτυξης – Όρια και αποτελέσματα</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a:defRPr/>
            </a:pPr>
            <a:r>
              <a:rPr lang="el-GR" sz="2000" dirty="0">
                <a:solidFill>
                  <a:schemeClr val="bg1"/>
                </a:solidFill>
                <a:latin typeface="Segoe UI" panose="020B0502040204020203" pitchFamily="34" charset="0"/>
                <a:ea typeface="Segoe UI" panose="020B0502040204020203" pitchFamily="34" charset="0"/>
                <a:cs typeface="Segoe UI" panose="020B0502040204020203" pitchFamily="34" charset="0"/>
              </a:rPr>
              <a:t>Αλλαγή προσανατολισμών – Νέες Κατευθύνσεις, Νέες Πολιτικές, Νέα Προγράμματα </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lvl="0">
              <a:defRPr/>
            </a:pPr>
            <a:r>
              <a:rPr lang="el-GR" sz="2000" dirty="0">
                <a:solidFill>
                  <a:schemeClr val="bg1"/>
                </a:solidFill>
                <a:latin typeface="Segoe UI" panose="020B0502040204020203" pitchFamily="34" charset="0"/>
                <a:ea typeface="Segoe UI" panose="020B0502040204020203" pitchFamily="34" charset="0"/>
                <a:cs typeface="Segoe UI" panose="020B0502040204020203" pitchFamily="34" charset="0"/>
              </a:rPr>
              <a:t>Σχέδιο Αξιοποίησης Περιοχής Μελέτης </a:t>
            </a:r>
            <a:endParaRPr kumimoji="0" lang="el-GR"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white"/>
                </a:solidFill>
                <a:latin typeface="Segoe UI" panose="020B0502040204020203" pitchFamily="34" charset="0"/>
                <a:ea typeface="Segoe UI" panose="020B0502040204020203" pitchFamily="34" charset="0"/>
                <a:cs typeface="Segoe UI" panose="020B0502040204020203" pitchFamily="34" charset="0"/>
              </a:rPr>
              <a:t>Στόχοι</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χωρίς χωρικό προσδιορισμό</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χωρικό προσδιορισμό</a:t>
            </a: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9" name="Straight Connector 8">
            <a:extLst>
              <a:ext uri="{FF2B5EF4-FFF2-40B4-BE49-F238E27FC236}">
                <a16:creationId xmlns:a16="http://schemas.microsoft.com/office/drawing/2014/main" id="{B479743A-1983-4769-9035-0A8132265457}"/>
              </a:ext>
            </a:extLst>
          </p:cNvPr>
          <p:cNvCxnSpPr>
            <a:cxnSpLocks/>
          </p:cNvCxnSpPr>
          <p:nvPr/>
        </p:nvCxnSpPr>
        <p:spPr>
          <a:xfrm flipH="1">
            <a:off x="1050830" y="875678"/>
            <a:ext cx="23136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2102606-A1B5-4E6F-91DC-CF71B5BF0A04}"/>
              </a:ext>
            </a:extLst>
          </p:cNvPr>
          <p:cNvSpPr/>
          <p:nvPr/>
        </p:nvSpPr>
        <p:spPr>
          <a:xfrm>
            <a:off x="988149" y="1509943"/>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74578CC-219D-42DA-9A6A-0374CC55DAA9}"/>
              </a:ext>
            </a:extLst>
          </p:cNvPr>
          <p:cNvSpPr/>
          <p:nvPr/>
        </p:nvSpPr>
        <p:spPr>
          <a:xfrm>
            <a:off x="971738" y="2061011"/>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135AA81-5106-499F-8753-3D4BBE4AE357}"/>
              </a:ext>
            </a:extLst>
          </p:cNvPr>
          <p:cNvSpPr/>
          <p:nvPr/>
        </p:nvSpPr>
        <p:spPr>
          <a:xfrm>
            <a:off x="966846" y="2786105"/>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FD1F59A-8205-40AE-B3FC-596513021A5A}"/>
              </a:ext>
            </a:extLst>
          </p:cNvPr>
          <p:cNvSpPr/>
          <p:nvPr/>
        </p:nvSpPr>
        <p:spPr>
          <a:xfrm>
            <a:off x="988150" y="3628960"/>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FD2EEFF-F738-D535-E02C-39F035152428}"/>
              </a:ext>
            </a:extLst>
          </p:cNvPr>
          <p:cNvSpPr/>
          <p:nvPr/>
        </p:nvSpPr>
        <p:spPr>
          <a:xfrm>
            <a:off x="971739" y="4273090"/>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1F50050-3EC6-964A-969E-20FB5A81429A}"/>
              </a:ext>
            </a:extLst>
          </p:cNvPr>
          <p:cNvSpPr/>
          <p:nvPr/>
        </p:nvSpPr>
        <p:spPr>
          <a:xfrm>
            <a:off x="988149" y="4854535"/>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323DCAC-F555-A42D-9F07-BFAE2AAB05B1}"/>
              </a:ext>
            </a:extLst>
          </p:cNvPr>
          <p:cNvSpPr/>
          <p:nvPr/>
        </p:nvSpPr>
        <p:spPr>
          <a:xfrm>
            <a:off x="988149" y="5435980"/>
            <a:ext cx="178363" cy="178363"/>
          </a:xfrm>
          <a:prstGeom prst="ellipse">
            <a:avLst/>
          </a:prstGeom>
          <a:solidFill>
            <a:srgbClr val="FFC65D"/>
          </a:solidFill>
          <a:ln w="76200">
            <a:solidFill>
              <a:srgbClr val="006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6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C7E3994-6509-42F7-A1A3-758DCB8E98BA}"/>
              </a:ext>
            </a:extLst>
          </p:cNvPr>
          <p:cNvSpPr>
            <a:spLocks noGrp="1"/>
          </p:cNvSpPr>
          <p:nvPr>
            <p:ph type="sldNum" sz="quarter" idx="12"/>
          </p:nvPr>
        </p:nvSpPr>
        <p:spPr/>
        <p:txBody>
          <a:bodyPr/>
          <a:lstStyle/>
          <a:p>
            <a:fld id="{496994E2-0617-9D40-A1AC-288BD8B129DE}" type="slidenum">
              <a:rPr lang="ar-SA" smtClean="0"/>
              <a:pPr/>
              <a:t>20</a:t>
            </a:fld>
            <a:endParaRPr lang="ar-SA" dirty="0"/>
          </a:p>
        </p:txBody>
      </p:sp>
      <p:sp>
        <p:nvSpPr>
          <p:cNvPr id="3" name="TextBox 2">
            <a:extLst>
              <a:ext uri="{FF2B5EF4-FFF2-40B4-BE49-F238E27FC236}">
                <a16:creationId xmlns:a16="http://schemas.microsoft.com/office/drawing/2014/main" id="{B3C09CDE-7F8C-4BA6-8281-6EB6586DAA4A}"/>
              </a:ext>
            </a:extLst>
          </p:cNvPr>
          <p:cNvSpPr txBox="1"/>
          <p:nvPr/>
        </p:nvSpPr>
        <p:spPr>
          <a:xfrm>
            <a:off x="836591" y="566496"/>
            <a:ext cx="8911843"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 Όραμα</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sp>
        <p:nvSpPr>
          <p:cNvPr id="5" name="Ορθογώνιο 4">
            <a:extLst>
              <a:ext uri="{FF2B5EF4-FFF2-40B4-BE49-F238E27FC236}">
                <a16:creationId xmlns:a16="http://schemas.microsoft.com/office/drawing/2014/main" id="{792B2FF0-A1E6-4C6D-A397-5DA58B490343}"/>
              </a:ext>
            </a:extLst>
          </p:cNvPr>
          <p:cNvSpPr/>
          <p:nvPr/>
        </p:nvSpPr>
        <p:spPr>
          <a:xfrm>
            <a:off x="836591" y="1731264"/>
            <a:ext cx="10599505" cy="390144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Η εξασφάλιση όρων οικονομικής, κοινωνικής και χωρικής συνοχής που θα προωθούν μια </a:t>
            </a:r>
            <a:r>
              <a:rPr lang="el-GR" sz="3200" b="1" dirty="0">
                <a:solidFill>
                  <a:schemeClr val="tx1"/>
                </a:solidFill>
                <a:latin typeface="Segoe UI" panose="020B0502040204020203" pitchFamily="34" charset="0"/>
                <a:ea typeface="Segoe UI" panose="020B0502040204020203" pitchFamily="34" charset="0"/>
                <a:cs typeface="Segoe UI" panose="020B0502040204020203" pitchFamily="34" charset="0"/>
              </a:rPr>
              <a:t>πολύ-λειτουργική ανάπτυξη</a:t>
            </a: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 βιώσιμη και αειφόρα, σε διαχρονική αρμονία με το φυσικό </a:t>
            </a:r>
            <a:r>
              <a:rPr lang="el-GR" sz="3200" b="1" dirty="0">
                <a:solidFill>
                  <a:schemeClr val="tx1"/>
                </a:solidFill>
                <a:latin typeface="Segoe UI" panose="020B0502040204020203" pitchFamily="34" charset="0"/>
                <a:ea typeface="Segoe UI" panose="020B0502040204020203" pitchFamily="34" charset="0"/>
                <a:cs typeface="Segoe UI" panose="020B0502040204020203" pitchFamily="34" charset="0"/>
              </a:rPr>
              <a:t>περιβάλλον</a:t>
            </a: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 την </a:t>
            </a:r>
            <a:r>
              <a:rPr lang="el-GR" sz="3200" b="1" dirty="0">
                <a:solidFill>
                  <a:schemeClr val="tx1"/>
                </a:solidFill>
                <a:latin typeface="Segoe UI" panose="020B0502040204020203" pitchFamily="34" charset="0"/>
                <a:ea typeface="Segoe UI" panose="020B0502040204020203" pitchFamily="34" charset="0"/>
                <a:cs typeface="Segoe UI" panose="020B0502040204020203" pitchFamily="34" charset="0"/>
              </a:rPr>
              <a:t>ιστορία</a:t>
            </a: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 και τον </a:t>
            </a:r>
            <a:r>
              <a:rPr lang="el-GR" sz="3200" b="1" dirty="0">
                <a:solidFill>
                  <a:schemeClr val="tx1"/>
                </a:solidFill>
                <a:latin typeface="Segoe UI" panose="020B0502040204020203" pitchFamily="34" charset="0"/>
                <a:ea typeface="Segoe UI" panose="020B0502040204020203" pitchFamily="34" charset="0"/>
                <a:cs typeface="Segoe UI" panose="020B0502040204020203" pitchFamily="34" charset="0"/>
              </a:rPr>
              <a:t>πολιτισμό</a:t>
            </a: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 της Περιοχής, </a:t>
            </a:r>
            <a:r>
              <a:rPr lang="el-GR" sz="3200" u="sng" dirty="0">
                <a:solidFill>
                  <a:schemeClr val="tx1"/>
                </a:solidFill>
                <a:latin typeface="Segoe UI" panose="020B0502040204020203" pitchFamily="34" charset="0"/>
                <a:ea typeface="Segoe UI" panose="020B0502040204020203" pitchFamily="34" charset="0"/>
                <a:cs typeface="Segoe UI" panose="020B0502040204020203" pitchFamily="34" charset="0"/>
              </a:rPr>
              <a:t>ανθεκτική σε κρίσεις</a:t>
            </a:r>
            <a:r>
              <a:rPr lang="el-GR" sz="3200" dirty="0">
                <a:solidFill>
                  <a:schemeClr val="tx1"/>
                </a:solidFill>
                <a:latin typeface="Segoe UI" panose="020B0502040204020203" pitchFamily="34" charset="0"/>
                <a:ea typeface="Segoe UI" panose="020B0502040204020203" pitchFamily="34" charset="0"/>
                <a:cs typeface="Segoe UI" panose="020B0502040204020203" pitchFamily="34" charset="0"/>
              </a:rPr>
              <a:t> και σημαντικά συμβάλλουσα στην ανάπτυξη της Περιφέρειας Κεντρικής Μακεδονίας και της Χώρας</a:t>
            </a:r>
          </a:p>
        </p:txBody>
      </p:sp>
    </p:spTree>
    <p:extLst>
      <p:ext uri="{BB962C8B-B14F-4D97-AF65-F5344CB8AC3E}">
        <p14:creationId xmlns:p14="http://schemas.microsoft.com/office/powerpoint/2010/main" val="2171555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426982B-930E-478E-932D-5399795E22E3}"/>
              </a:ext>
            </a:extLst>
          </p:cNvPr>
          <p:cNvSpPr>
            <a:spLocks noGrp="1"/>
          </p:cNvSpPr>
          <p:nvPr>
            <p:ph type="sldNum" sz="quarter" idx="12"/>
          </p:nvPr>
        </p:nvSpPr>
        <p:spPr/>
        <p:txBody>
          <a:bodyPr/>
          <a:lstStyle/>
          <a:p>
            <a:fld id="{496994E2-0617-9D40-A1AC-288BD8B129DE}" type="slidenum">
              <a:rPr lang="ar-SA" smtClean="0"/>
              <a:pPr/>
              <a:t>21</a:t>
            </a:fld>
            <a:endParaRPr lang="ar-SA" dirty="0"/>
          </a:p>
        </p:txBody>
      </p:sp>
      <p:pic>
        <p:nvPicPr>
          <p:cNvPr id="3" name="رسم 2">
            <a:extLst>
              <a:ext uri="{FF2B5EF4-FFF2-40B4-BE49-F238E27FC236}">
                <a16:creationId xmlns:a16="http://schemas.microsoft.com/office/drawing/2014/main" id="{34C24E7B-3C38-498D-890A-58967C61EC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graphicFrame>
        <p:nvGraphicFramePr>
          <p:cNvPr id="7" name="Διάγραμμα 6">
            <a:extLst>
              <a:ext uri="{FF2B5EF4-FFF2-40B4-BE49-F238E27FC236}">
                <a16:creationId xmlns:a16="http://schemas.microsoft.com/office/drawing/2014/main" id="{F3AE035C-CA99-4FA4-A3F6-528149731793}"/>
              </a:ext>
            </a:extLst>
          </p:cNvPr>
          <p:cNvGraphicFramePr/>
          <p:nvPr>
            <p:extLst>
              <p:ext uri="{D42A27DB-BD31-4B8C-83A1-F6EECF244321}">
                <p14:modId xmlns:p14="http://schemas.microsoft.com/office/powerpoint/2010/main" val="4230123526"/>
              </p:ext>
            </p:extLst>
          </p:nvPr>
        </p:nvGraphicFramePr>
        <p:xfrm>
          <a:off x="1199072" y="2535936"/>
          <a:ext cx="9782701" cy="3548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Inhaltsplatzhalter 2">
            <a:extLst>
              <a:ext uri="{FF2B5EF4-FFF2-40B4-BE49-F238E27FC236}">
                <a16:creationId xmlns:a16="http://schemas.microsoft.com/office/drawing/2014/main" id="{F3ED8DC9-785C-4DB8-86BD-AC28D305F1C3}"/>
              </a:ext>
            </a:extLst>
          </p:cNvPr>
          <p:cNvSpPr txBox="1">
            <a:spLocks/>
          </p:cNvSpPr>
          <p:nvPr/>
        </p:nvSpPr>
        <p:spPr>
          <a:xfrm>
            <a:off x="3997478" y="2046110"/>
            <a:ext cx="4185888" cy="48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b="1" dirty="0">
                <a:solidFill>
                  <a:srgbClr val="0B685E"/>
                </a:solidFill>
              </a:rPr>
              <a:t>Το αφήγημα «Όλυμπος»</a:t>
            </a:r>
            <a:endParaRPr lang="el-GR"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1F5923A3-2E82-4F4A-B388-BA4730F9DEB2}"/>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Στάδια</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2016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A9B788A-DBC6-4914-B661-9B9B83D9AA0A}"/>
              </a:ext>
            </a:extLst>
          </p:cNvPr>
          <p:cNvSpPr>
            <a:spLocks noGrp="1"/>
          </p:cNvSpPr>
          <p:nvPr>
            <p:ph type="sldNum" sz="quarter" idx="12"/>
          </p:nvPr>
        </p:nvSpPr>
        <p:spPr/>
        <p:txBody>
          <a:bodyPr/>
          <a:lstStyle/>
          <a:p>
            <a:fld id="{496994E2-0617-9D40-A1AC-288BD8B129DE}" type="slidenum">
              <a:rPr lang="ar-SA" smtClean="0"/>
              <a:pPr/>
              <a:t>22</a:t>
            </a:fld>
            <a:endParaRPr lang="ar-SA" dirty="0"/>
          </a:p>
        </p:txBody>
      </p:sp>
      <p:pic>
        <p:nvPicPr>
          <p:cNvPr id="3" name="رسم 2">
            <a:extLst>
              <a:ext uri="{FF2B5EF4-FFF2-40B4-BE49-F238E27FC236}">
                <a16:creationId xmlns:a16="http://schemas.microsoft.com/office/drawing/2014/main" id="{E89FA263-E8B2-4970-B449-4943DC50A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graphicFrame>
        <p:nvGraphicFramePr>
          <p:cNvPr id="5" name="Διάγραμμα 4">
            <a:extLst>
              <a:ext uri="{FF2B5EF4-FFF2-40B4-BE49-F238E27FC236}">
                <a16:creationId xmlns:a16="http://schemas.microsoft.com/office/drawing/2014/main" id="{D2B98493-51AE-4238-9F8A-C4500FB67B65}"/>
              </a:ext>
            </a:extLst>
          </p:cNvPr>
          <p:cNvGraphicFramePr/>
          <p:nvPr>
            <p:extLst>
              <p:ext uri="{D42A27DB-BD31-4B8C-83A1-F6EECF244321}">
                <p14:modId xmlns:p14="http://schemas.microsoft.com/office/powerpoint/2010/main" val="1893864266"/>
              </p:ext>
            </p:extLst>
          </p:nvPr>
        </p:nvGraphicFramePr>
        <p:xfrm>
          <a:off x="1049923" y="1420305"/>
          <a:ext cx="10561506" cy="4871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7353753-5DC2-48AF-AE5E-88898A01BA9E}"/>
              </a:ext>
            </a:extLst>
          </p:cNvPr>
          <p:cNvSpPr txBox="1"/>
          <p:nvPr/>
        </p:nvSpPr>
        <p:spPr>
          <a:xfrm>
            <a:off x="798224" y="34707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Στάδια</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31603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CD5D991-C618-3E27-8385-DA781C5A5639}"/>
              </a:ext>
            </a:extLst>
          </p:cNvPr>
          <p:cNvSpPr>
            <a:spLocks noGrp="1"/>
          </p:cNvSpPr>
          <p:nvPr>
            <p:ph type="sldNum" sz="quarter" idx="12"/>
          </p:nvPr>
        </p:nvSpPr>
        <p:spPr/>
        <p:txBody>
          <a:bodyPr/>
          <a:lstStyle/>
          <a:p>
            <a:fld id="{496994E2-0617-9D40-A1AC-288BD8B129DE}" type="slidenum">
              <a:rPr lang="ar-SA" smtClean="0"/>
              <a:pPr/>
              <a:t>23</a:t>
            </a:fld>
            <a:endParaRPr lang="ar-SA" dirty="0"/>
          </a:p>
        </p:txBody>
      </p:sp>
      <p:sp>
        <p:nvSpPr>
          <p:cNvPr id="3" name="TextBox 2">
            <a:extLst>
              <a:ext uri="{FF2B5EF4-FFF2-40B4-BE49-F238E27FC236}">
                <a16:creationId xmlns:a16="http://schemas.microsoft.com/office/drawing/2014/main" id="{A4D13652-DF78-9858-15A7-08947BFC6896}"/>
              </a:ext>
            </a:extLst>
          </p:cNvPr>
          <p:cNvSpPr txBox="1"/>
          <p:nvPr/>
        </p:nvSpPr>
        <p:spPr>
          <a:xfrm>
            <a:off x="739055" y="566496"/>
            <a:ext cx="9343729"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Στόχοι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B56BE305-1830-504C-B7FC-DE984FD14EC3}"/>
              </a:ext>
            </a:extLst>
          </p:cNvPr>
          <p:cNvSpPr/>
          <p:nvPr/>
        </p:nvSpPr>
        <p:spPr>
          <a:xfrm>
            <a:off x="604873" y="1450848"/>
            <a:ext cx="10489848" cy="41208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 Στροφή της αγροτικής παραγωγής και του συνόλου του </a:t>
            </a:r>
            <a:r>
              <a:rPr lang="el-GR" sz="2400" b="1" dirty="0" err="1">
                <a:solidFill>
                  <a:schemeClr val="tx1"/>
                </a:solidFill>
                <a:latin typeface="Segoe UI" panose="020B0502040204020203" pitchFamily="34" charset="0"/>
                <a:ea typeface="Segoe UI" panose="020B0502040204020203" pitchFamily="34" charset="0"/>
                <a:cs typeface="Segoe UI" panose="020B0502040204020203" pitchFamily="34" charset="0"/>
              </a:rPr>
              <a:t>αγρο</a:t>
            </a: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-διατροφικού τομέα της Περιοχής Μελέτης σε ένα νέο παραγωγικό μοντέλο  </a:t>
            </a:r>
          </a:p>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2. Παραγωγική ανασυγκρότηση του δευτερογενή τομέα</a:t>
            </a:r>
          </a:p>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3. Απεξάρτηση του τουρισμού από τη διεθνή συγκυρία</a:t>
            </a:r>
          </a:p>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4. Ενδυνάμωση του τοπικού κοινωνικού ιστού - Προώθηση της Κοινωνικής Συνοχής</a:t>
            </a:r>
          </a:p>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5. Βελτίωση ποιότητας ζωής τοπικού πληθυσμού</a:t>
            </a:r>
            <a:endParaRPr lang="el-GR"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22325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B655516-7A73-2147-BAB6-89CBAC8CF629}"/>
              </a:ext>
            </a:extLst>
          </p:cNvPr>
          <p:cNvSpPr>
            <a:spLocks noGrp="1"/>
          </p:cNvSpPr>
          <p:nvPr>
            <p:ph type="sldNum" sz="quarter" idx="12"/>
          </p:nvPr>
        </p:nvSpPr>
        <p:spPr/>
        <p:txBody>
          <a:bodyPr/>
          <a:lstStyle/>
          <a:p>
            <a:fld id="{496994E2-0617-9D40-A1AC-288BD8B129DE}" type="slidenum">
              <a:rPr lang="ar-SA" smtClean="0"/>
              <a:pPr/>
              <a:t>24</a:t>
            </a:fld>
            <a:endParaRPr lang="ar-SA" dirty="0"/>
          </a:p>
        </p:txBody>
      </p:sp>
      <p:sp>
        <p:nvSpPr>
          <p:cNvPr id="3" name="TextBox 2">
            <a:extLst>
              <a:ext uri="{FF2B5EF4-FFF2-40B4-BE49-F238E27FC236}">
                <a16:creationId xmlns:a16="http://schemas.microsoft.com/office/drawing/2014/main" id="{C9A083C5-9DD8-C9E3-C4A4-E059846436BB}"/>
              </a:ext>
            </a:extLst>
          </p:cNvPr>
          <p:cNvSpPr txBox="1"/>
          <p:nvPr/>
        </p:nvSpPr>
        <p:spPr>
          <a:xfrm>
            <a:off x="950481" y="639925"/>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22AF6E47-646A-A7AB-3CC0-7FAE7EC6A43E}"/>
              </a:ext>
            </a:extLst>
          </p:cNvPr>
          <p:cNvSpPr/>
          <p:nvPr/>
        </p:nvSpPr>
        <p:spPr>
          <a:xfrm>
            <a:off x="594714" y="1621536"/>
            <a:ext cx="10489848" cy="41208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Ολοκληρωμένο σύστημα, τα συστατικά μέρη του οποίου είναι </a:t>
            </a:r>
            <a:r>
              <a:rPr lang="el-GR" sz="24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αγρότες</a:t>
            </a: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l-GR" sz="24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ερευνητές, σύμβουλοι, προμηθευτές υλικών, εγκαταστάσεις παραγωγής, υπηρεσίες διανομής και πελάτες, συνδεόμενα μεταξύ τους </a:t>
            </a: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a:pPr algn="just">
              <a:spcBef>
                <a:spcPts val="600"/>
              </a:spcBef>
              <a:spcAft>
                <a:spcPts val="600"/>
              </a:spcAft>
            </a:pP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«Αλυσίδα εφοδιασμού» (</a:t>
            </a:r>
            <a:r>
              <a:rPr lang="el-GR" sz="2400" dirty="0" err="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supply</a:t>
            </a: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l-GR" sz="2400" dirty="0" err="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chain</a:t>
            </a: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εστιάζει την προσοχή της κυρίως στην </a:t>
            </a:r>
            <a:r>
              <a:rPr lang="el-GR" sz="24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αξία που δημιουργείται στα δύο άκρα της αλυσίδας</a:t>
            </a: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δηλ. στην παραγωγή του προϊόντος και στην παράδοση στον τελικό χρήστη</a:t>
            </a:r>
          </a:p>
          <a:p>
            <a:pPr algn="just">
              <a:spcBef>
                <a:spcPts val="600"/>
              </a:spcBef>
              <a:spcAft>
                <a:spcPts val="600"/>
              </a:spcAft>
            </a:pPr>
            <a:r>
              <a:rPr lang="el-GR" sz="24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«Αλυσίδα αξίας»</a:t>
            </a:r>
            <a:r>
              <a:rPr lang="el-GR" sz="24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εστιάζει στην </a:t>
            </a:r>
            <a:r>
              <a:rPr lang="el-GR" sz="24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αξία που δημιουργείται σε όλη την διαδικασία μεταξύ των δύο άκρων της αλυσίδας</a:t>
            </a:r>
          </a:p>
        </p:txBody>
      </p:sp>
    </p:spTree>
    <p:extLst>
      <p:ext uri="{BB962C8B-B14F-4D97-AF65-F5344CB8AC3E}">
        <p14:creationId xmlns:p14="http://schemas.microsoft.com/office/powerpoint/2010/main" val="18844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ACE29DF-8CC1-30A9-8999-782AF47BC9F4}"/>
              </a:ext>
            </a:extLst>
          </p:cNvPr>
          <p:cNvSpPr>
            <a:spLocks noGrp="1"/>
          </p:cNvSpPr>
          <p:nvPr>
            <p:ph type="sldNum" sz="quarter" idx="12"/>
          </p:nvPr>
        </p:nvSpPr>
        <p:spPr/>
        <p:txBody>
          <a:bodyPr/>
          <a:lstStyle/>
          <a:p>
            <a:fld id="{496994E2-0617-9D40-A1AC-288BD8B129DE}" type="slidenum">
              <a:rPr lang="ar-SA" smtClean="0"/>
              <a:pPr/>
              <a:t>25</a:t>
            </a:fld>
            <a:endParaRPr lang="ar-SA" dirty="0"/>
          </a:p>
        </p:txBody>
      </p:sp>
      <p:sp>
        <p:nvSpPr>
          <p:cNvPr id="3" name="TextBox 2">
            <a:extLst>
              <a:ext uri="{FF2B5EF4-FFF2-40B4-BE49-F238E27FC236}">
                <a16:creationId xmlns:a16="http://schemas.microsoft.com/office/drawing/2014/main" id="{51E09A95-E4E5-FA34-0575-CDC9CDCE05C4}"/>
              </a:ext>
            </a:extLst>
          </p:cNvPr>
          <p:cNvSpPr txBox="1"/>
          <p:nvPr/>
        </p:nvSpPr>
        <p:spPr>
          <a:xfrm>
            <a:off x="950481" y="639925"/>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BDBE64B6-6C95-7D3C-804A-C10AC6B5981D}"/>
              </a:ext>
            </a:extLst>
          </p:cNvPr>
          <p:cNvSpPr/>
          <p:nvPr/>
        </p:nvSpPr>
        <p:spPr>
          <a:xfrm>
            <a:off x="594714" y="1621536"/>
            <a:ext cx="10707270" cy="436473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ΕΕ: </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στρατηγική για την </a:t>
            </a:r>
            <a:r>
              <a:rPr lang="el-GR" sz="2000" b="1" dirty="0" err="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βιοοικονομία</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η οποία επιδιώκει και ενισχύει την παραγωγή ανανεώσιμων βιολογικών πόρων και την μετατροπή τους σε ζωτικά προϊόντα και βιοενέργεια. </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a:pPr algn="just">
              <a:spcBef>
                <a:spcPts val="600"/>
              </a:spcBef>
              <a:spcAft>
                <a:spcPts val="600"/>
              </a:spcAft>
            </a:pPr>
            <a:r>
              <a:rPr lang="el-GR" sz="2000" b="1" dirty="0" err="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Βιοοικονομία</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ένας από τους μεγαλύτερους και σημαντικότερους τομείς στην ΕΕ, περιλαμβάνει την γεωργία, την δασοκομία, την αλιεία, τα τρόφιμα, την βιοενέργεια και τα προϊόντα βιολογικής προέλευσης, έχει </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ετήσιο κύκλο εργασιών περίπου 2</a:t>
            </a:r>
            <a:r>
              <a:rPr lang="en-US"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l-GR" sz="2000" b="1" dirty="0" err="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τρισ</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a:t>
            </a:r>
            <a:r>
              <a:rPr lang="en-US"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ευρώ </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και προσφέρει </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απασχόληση σε περίπου 18 εκατομμύρια εργαζομένους</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Αποτελεί βασικό μοχλό για την τόνωση της ανάπτυξης στις αγροτικές και τις παράκτιες περιοχές.</a:t>
            </a:r>
          </a:p>
          <a:p>
            <a:pPr algn="just">
              <a:spcBef>
                <a:spcPts val="600"/>
              </a:spcBef>
              <a:spcAft>
                <a:spcPts val="600"/>
              </a:spcAft>
            </a:pP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Ελλάδα:</a:t>
            </a:r>
            <a:r>
              <a:rPr lang="el-GR" sz="2000"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το νέο Στρατηγικό Σχέδιο για την ΚΓΠ ενισχύει την </a:t>
            </a:r>
            <a:r>
              <a:rPr lang="el-GR" sz="2000" b="1" dirty="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Συνεργασία μεταξύ μικρών τοπικών επιχειρήσεων, με σκοπό τη διοργάνωση κοινών μεθόδων εργασίας, κοινή χρήση εγκαταστάσεων, ανάπτυξη και εμπορία κοινών προϊόντων</a:t>
            </a:r>
          </a:p>
        </p:txBody>
      </p:sp>
    </p:spTree>
    <p:extLst>
      <p:ext uri="{BB962C8B-B14F-4D97-AF65-F5344CB8AC3E}">
        <p14:creationId xmlns:p14="http://schemas.microsoft.com/office/powerpoint/2010/main" val="2658728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01D4370-12EB-480A-B06E-BFE83DF918AE}"/>
              </a:ext>
            </a:extLst>
          </p:cNvPr>
          <p:cNvSpPr>
            <a:spLocks noGrp="1"/>
          </p:cNvSpPr>
          <p:nvPr>
            <p:ph type="sldNum" sz="quarter" idx="12"/>
          </p:nvPr>
        </p:nvSpPr>
        <p:spPr/>
        <p:txBody>
          <a:bodyPr/>
          <a:lstStyle/>
          <a:p>
            <a:fld id="{496994E2-0617-9D40-A1AC-288BD8B129DE}" type="slidenum">
              <a:rPr lang="ar-SA" smtClean="0"/>
              <a:pPr/>
              <a:t>26</a:t>
            </a:fld>
            <a:endParaRPr lang="ar-SA" dirty="0"/>
          </a:p>
        </p:txBody>
      </p:sp>
      <p:graphicFrame>
        <p:nvGraphicFramePr>
          <p:cNvPr id="3" name="Διάγραμμα 2">
            <a:extLst>
              <a:ext uri="{FF2B5EF4-FFF2-40B4-BE49-F238E27FC236}">
                <a16:creationId xmlns:a16="http://schemas.microsoft.com/office/drawing/2014/main" id="{C2D32237-9FD6-44C1-A643-4417EFC1EF1A}"/>
              </a:ext>
            </a:extLst>
          </p:cNvPr>
          <p:cNvGraphicFramePr/>
          <p:nvPr>
            <p:extLst>
              <p:ext uri="{D42A27DB-BD31-4B8C-83A1-F6EECF244321}">
                <p14:modId xmlns:p14="http://schemas.microsoft.com/office/powerpoint/2010/main" val="1031048324"/>
              </p:ext>
            </p:extLst>
          </p:nvPr>
        </p:nvGraphicFramePr>
        <p:xfrm>
          <a:off x="2026423" y="9355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3FB492D-C236-46E0-B7E0-2FDB9515458E}"/>
              </a:ext>
            </a:extLst>
          </p:cNvPr>
          <p:cNvSpPr txBox="1"/>
          <p:nvPr/>
        </p:nvSpPr>
        <p:spPr>
          <a:xfrm>
            <a:off x="950481" y="30496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04391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D871C6D-07C1-4D34-A01F-FBF8CAC2F17B}"/>
              </a:ext>
            </a:extLst>
          </p:cNvPr>
          <p:cNvSpPr>
            <a:spLocks noGrp="1"/>
          </p:cNvSpPr>
          <p:nvPr>
            <p:ph type="sldNum" sz="quarter" idx="12"/>
          </p:nvPr>
        </p:nvSpPr>
        <p:spPr/>
        <p:txBody>
          <a:bodyPr/>
          <a:lstStyle/>
          <a:p>
            <a:fld id="{496994E2-0617-9D40-A1AC-288BD8B129DE}" type="slidenum">
              <a:rPr lang="ar-SA" smtClean="0"/>
              <a:pPr/>
              <a:t>27</a:t>
            </a:fld>
            <a:endParaRPr lang="ar-SA" dirty="0"/>
          </a:p>
        </p:txBody>
      </p:sp>
      <p:graphicFrame>
        <p:nvGraphicFramePr>
          <p:cNvPr id="4" name="Διάγραμμα 3">
            <a:extLst>
              <a:ext uri="{FF2B5EF4-FFF2-40B4-BE49-F238E27FC236}">
                <a16:creationId xmlns:a16="http://schemas.microsoft.com/office/drawing/2014/main" id="{1D1E7A11-118B-4022-9D02-3321E69F7828}"/>
              </a:ext>
            </a:extLst>
          </p:cNvPr>
          <p:cNvGraphicFramePr/>
          <p:nvPr>
            <p:extLst>
              <p:ext uri="{D42A27DB-BD31-4B8C-83A1-F6EECF244321}">
                <p14:modId xmlns:p14="http://schemas.microsoft.com/office/powerpoint/2010/main" val="36505704"/>
              </p:ext>
            </p:extLst>
          </p:nvPr>
        </p:nvGraphicFramePr>
        <p:xfrm>
          <a:off x="2762952" y="864543"/>
          <a:ext cx="8128000" cy="5419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رسم 2">
            <a:extLst>
              <a:ext uri="{FF2B5EF4-FFF2-40B4-BE49-F238E27FC236}">
                <a16:creationId xmlns:a16="http://schemas.microsoft.com/office/drawing/2014/main" id="{99F7CBA2-3EE9-47D0-A675-C3C744BDB9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81" y="6076942"/>
            <a:ext cx="806085" cy="780082"/>
          </a:xfrm>
          <a:prstGeom prst="rect">
            <a:avLst/>
          </a:prstGeom>
        </p:spPr>
      </p:pic>
      <p:sp>
        <p:nvSpPr>
          <p:cNvPr id="6" name="Inhaltsplatzhalter 2">
            <a:extLst>
              <a:ext uri="{FF2B5EF4-FFF2-40B4-BE49-F238E27FC236}">
                <a16:creationId xmlns:a16="http://schemas.microsoft.com/office/drawing/2014/main" id="{89954C37-4999-497D-97F1-BBDADD06BAA6}"/>
              </a:ext>
            </a:extLst>
          </p:cNvPr>
          <p:cNvSpPr txBox="1">
            <a:spLocks/>
          </p:cNvSpPr>
          <p:nvPr/>
        </p:nvSpPr>
        <p:spPr>
          <a:xfrm>
            <a:off x="836591" y="2471694"/>
            <a:ext cx="2677149" cy="14907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b="1"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Αλυσίδα Αξίας</a:t>
            </a:r>
            <a:endPar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ΔΑΣΟ-ΒΙΟΤΕΧΝΙΚΗ</a:t>
            </a:r>
          </a:p>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FORESPIR</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στα </a:t>
            </a:r>
            <a:r>
              <a:rPr lang="el-GR"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Καταλανικά</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Πυρηναία (Ισπανία) </a:t>
            </a:r>
            <a:endPar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0" marR="0" lvl="1" indent="0" algn="l" defTabSz="914400" rtl="0" eaLnBrk="1" fontAlgn="auto" latinLnBrk="0" hangingPunct="1">
              <a:lnSpc>
                <a:spcPct val="100000"/>
              </a:lnSpc>
              <a:spcBef>
                <a:spcPts val="0"/>
              </a:spcBef>
              <a:spcAft>
                <a:spcPts val="0"/>
              </a:spcAft>
              <a:buClr>
                <a:srgbClr val="002060"/>
              </a:buClr>
              <a:buSzPct val="100000"/>
              <a:buFont typeface="Arial" panose="020B0604020202020204" pitchFamily="34" charset="0"/>
              <a:buNone/>
              <a:tabLst/>
              <a:defRPr/>
            </a:pPr>
            <a:endParaRPr kumimoji="0" lang="en-US" sz="1800" b="1" i="0" u="none" strike="noStrike" kern="120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Επεξήγηση: Γραμμή με περίγραμμα και γραμμή έμφασης 6">
            <a:extLst>
              <a:ext uri="{FF2B5EF4-FFF2-40B4-BE49-F238E27FC236}">
                <a16:creationId xmlns:a16="http://schemas.microsoft.com/office/drawing/2014/main" id="{3C054014-85A7-46F7-B2AC-BE3B4076C430}"/>
              </a:ext>
            </a:extLst>
          </p:cNvPr>
          <p:cNvSpPr/>
          <p:nvPr/>
        </p:nvSpPr>
        <p:spPr>
          <a:xfrm>
            <a:off x="8921067" y="688491"/>
            <a:ext cx="2297139" cy="658076"/>
          </a:xfrm>
          <a:prstGeom prst="accentBorderCallout1">
            <a:avLst>
              <a:gd name="adj1" fmla="val 18750"/>
              <a:gd name="adj2" fmla="val -8333"/>
              <a:gd name="adj3" fmla="val 67868"/>
              <a:gd name="adj4" fmla="val -372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B685E"/>
                </a:solidFill>
              </a:rPr>
              <a:t>Βελτίωση προσβασιμότητας</a:t>
            </a:r>
          </a:p>
        </p:txBody>
      </p:sp>
      <p:sp>
        <p:nvSpPr>
          <p:cNvPr id="8" name="Επεξήγηση: Γραμμή με περίγραμμα και γραμμή έμφασης 7">
            <a:extLst>
              <a:ext uri="{FF2B5EF4-FFF2-40B4-BE49-F238E27FC236}">
                <a16:creationId xmlns:a16="http://schemas.microsoft.com/office/drawing/2014/main" id="{D1711304-5636-41F7-9470-47F6D0BC0B35}"/>
              </a:ext>
            </a:extLst>
          </p:cNvPr>
          <p:cNvSpPr/>
          <p:nvPr/>
        </p:nvSpPr>
        <p:spPr>
          <a:xfrm>
            <a:off x="8921068" y="1495590"/>
            <a:ext cx="2297140" cy="536411"/>
          </a:xfrm>
          <a:prstGeom prst="accentBorderCallout1">
            <a:avLst>
              <a:gd name="adj1" fmla="val 18750"/>
              <a:gd name="adj2" fmla="val -8333"/>
              <a:gd name="adj3" fmla="val -22560"/>
              <a:gd name="adj4" fmla="val -432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χρήση καινοτομικών πρακτικών</a:t>
            </a:r>
            <a:endParaRPr lang="el-GR" sz="1600" dirty="0">
              <a:solidFill>
                <a:srgbClr val="0B685E"/>
              </a:solidFill>
            </a:endParaRPr>
          </a:p>
        </p:txBody>
      </p:sp>
      <p:sp>
        <p:nvSpPr>
          <p:cNvPr id="9" name="Επεξήγηση: Γραμμή με περίγραμμα και γραμμή έμφασης 8">
            <a:extLst>
              <a:ext uri="{FF2B5EF4-FFF2-40B4-BE49-F238E27FC236}">
                <a16:creationId xmlns:a16="http://schemas.microsoft.com/office/drawing/2014/main" id="{2D2B6019-DDC4-4FAC-BDC3-7B819B959AA2}"/>
              </a:ext>
            </a:extLst>
          </p:cNvPr>
          <p:cNvSpPr/>
          <p:nvPr/>
        </p:nvSpPr>
        <p:spPr>
          <a:xfrm>
            <a:off x="9625010" y="4158961"/>
            <a:ext cx="1884819" cy="536411"/>
          </a:xfrm>
          <a:prstGeom prst="accentBorderCallout1">
            <a:avLst>
              <a:gd name="adj1" fmla="val 18750"/>
              <a:gd name="adj2" fmla="val -8333"/>
              <a:gd name="adj3" fmla="val -65853"/>
              <a:gd name="adj4" fmla="val -204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sp>
        <p:nvSpPr>
          <p:cNvPr id="10" name="Επεξήγηση: Γραμμή με περίγραμμα και γραμμή έμφασης 9">
            <a:extLst>
              <a:ext uri="{FF2B5EF4-FFF2-40B4-BE49-F238E27FC236}">
                <a16:creationId xmlns:a16="http://schemas.microsoft.com/office/drawing/2014/main" id="{59DB64AC-99FD-4ABB-9E13-5464D333E459}"/>
              </a:ext>
            </a:extLst>
          </p:cNvPr>
          <p:cNvSpPr/>
          <p:nvPr/>
        </p:nvSpPr>
        <p:spPr>
          <a:xfrm>
            <a:off x="9625010" y="4953484"/>
            <a:ext cx="1884819" cy="536411"/>
          </a:xfrm>
          <a:prstGeom prst="accentBorderCallout1">
            <a:avLst>
              <a:gd name="adj1" fmla="val 18750"/>
              <a:gd name="adj2" fmla="val -8333"/>
              <a:gd name="adj3" fmla="val 88378"/>
              <a:gd name="adj4" fmla="val -223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sp>
        <p:nvSpPr>
          <p:cNvPr id="11" name="TextBox 10">
            <a:extLst>
              <a:ext uri="{FF2B5EF4-FFF2-40B4-BE49-F238E27FC236}">
                <a16:creationId xmlns:a16="http://schemas.microsoft.com/office/drawing/2014/main" id="{E40AD0C1-AE6C-468D-935C-E80B5773C329}"/>
              </a:ext>
            </a:extLst>
          </p:cNvPr>
          <p:cNvSpPr txBox="1"/>
          <p:nvPr/>
        </p:nvSpPr>
        <p:spPr>
          <a:xfrm>
            <a:off x="765570" y="308360"/>
            <a:ext cx="4598981" cy="1418337"/>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a:t>
            </a:r>
          </a:p>
          <a:p>
            <a:pPr lvl="0" defTabSz="412750" hangingPunct="0">
              <a:spcBef>
                <a:spcPts val="1700"/>
              </a:spcBef>
              <a:defRPr/>
            </a:pP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4050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E87EEDE-8540-403C-8609-CC7242BED934}"/>
              </a:ext>
            </a:extLst>
          </p:cNvPr>
          <p:cNvSpPr>
            <a:spLocks noGrp="1"/>
          </p:cNvSpPr>
          <p:nvPr>
            <p:ph type="sldNum" sz="quarter" idx="12"/>
          </p:nvPr>
        </p:nvSpPr>
        <p:spPr/>
        <p:txBody>
          <a:bodyPr/>
          <a:lstStyle/>
          <a:p>
            <a:fld id="{496994E2-0617-9D40-A1AC-288BD8B129DE}" type="slidenum">
              <a:rPr lang="ar-SA" smtClean="0"/>
              <a:pPr/>
              <a:t>28</a:t>
            </a:fld>
            <a:endParaRPr lang="ar-SA" dirty="0"/>
          </a:p>
        </p:txBody>
      </p:sp>
      <p:graphicFrame>
        <p:nvGraphicFramePr>
          <p:cNvPr id="4" name="Διάγραμμα 3">
            <a:extLst>
              <a:ext uri="{FF2B5EF4-FFF2-40B4-BE49-F238E27FC236}">
                <a16:creationId xmlns:a16="http://schemas.microsoft.com/office/drawing/2014/main" id="{A8115092-B4EF-4B20-8B3D-3EE75756F0BA}"/>
              </a:ext>
            </a:extLst>
          </p:cNvPr>
          <p:cNvGraphicFramePr/>
          <p:nvPr>
            <p:extLst>
              <p:ext uri="{D42A27DB-BD31-4B8C-83A1-F6EECF244321}">
                <p14:modId xmlns:p14="http://schemas.microsoft.com/office/powerpoint/2010/main" val="3106539504"/>
              </p:ext>
            </p:extLst>
          </p:nvPr>
        </p:nvGraphicFramePr>
        <p:xfrm>
          <a:off x="2960914" y="719061"/>
          <a:ext cx="8128000" cy="5565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2">
            <a:extLst>
              <a:ext uri="{FF2B5EF4-FFF2-40B4-BE49-F238E27FC236}">
                <a16:creationId xmlns:a16="http://schemas.microsoft.com/office/drawing/2014/main" id="{104D7018-B5EB-4E4E-BE6C-72ACC4A70502}"/>
              </a:ext>
            </a:extLst>
          </p:cNvPr>
          <p:cNvSpPr txBox="1">
            <a:spLocks/>
          </p:cNvSpPr>
          <p:nvPr/>
        </p:nvSpPr>
        <p:spPr>
          <a:xfrm>
            <a:off x="836591" y="2293585"/>
            <a:ext cx="3024209" cy="1813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b="1"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Αλυσίδα Αξίας</a:t>
            </a:r>
          </a:p>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ΑΓΡΟ-ΕΝΕΡΓΕΙΑΚΗ</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Βιομάζα στη Σκωτία: </a:t>
            </a:r>
            <a:r>
              <a:rPr lang="en-US"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Clim</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ATIC</a:t>
            </a:r>
            <a:endPar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Ηλιακή ενέργεια στη Γαλλία: </a:t>
            </a:r>
            <a:r>
              <a:rPr lang="en-US"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Aveyron</a:t>
            </a:r>
            <a:endPar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Επεξήγηση: Γραμμή με περίγραμμα και γραμμή έμφασης 5">
            <a:extLst>
              <a:ext uri="{FF2B5EF4-FFF2-40B4-BE49-F238E27FC236}">
                <a16:creationId xmlns:a16="http://schemas.microsoft.com/office/drawing/2014/main" id="{857C5665-F3ED-4160-853A-FE1BA43DEF5C}"/>
              </a:ext>
            </a:extLst>
          </p:cNvPr>
          <p:cNvSpPr/>
          <p:nvPr/>
        </p:nvSpPr>
        <p:spPr>
          <a:xfrm>
            <a:off x="9748434" y="3860800"/>
            <a:ext cx="1884819" cy="536411"/>
          </a:xfrm>
          <a:prstGeom prst="accentBorderCallout1">
            <a:avLst>
              <a:gd name="adj1" fmla="val 18750"/>
              <a:gd name="adj2" fmla="val -8333"/>
              <a:gd name="adj3" fmla="val -38795"/>
              <a:gd name="adj4" fmla="val -258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sp>
        <p:nvSpPr>
          <p:cNvPr id="7" name="Επεξήγηση: Γραμμή με περίγραμμα και γραμμή έμφασης 6">
            <a:extLst>
              <a:ext uri="{FF2B5EF4-FFF2-40B4-BE49-F238E27FC236}">
                <a16:creationId xmlns:a16="http://schemas.microsoft.com/office/drawing/2014/main" id="{C38745D6-DDBE-4CBE-B396-0D69544D4D8E}"/>
              </a:ext>
            </a:extLst>
          </p:cNvPr>
          <p:cNvSpPr/>
          <p:nvPr/>
        </p:nvSpPr>
        <p:spPr>
          <a:xfrm>
            <a:off x="9748434" y="5076378"/>
            <a:ext cx="1877509" cy="536411"/>
          </a:xfrm>
          <a:prstGeom prst="accentBorderCallout1">
            <a:avLst>
              <a:gd name="adj1" fmla="val 18750"/>
              <a:gd name="adj2" fmla="val -8333"/>
              <a:gd name="adj3" fmla="val 61320"/>
              <a:gd name="adj4" fmla="val -267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pic>
        <p:nvPicPr>
          <p:cNvPr id="8" name="رسم 2">
            <a:extLst>
              <a:ext uri="{FF2B5EF4-FFF2-40B4-BE49-F238E27FC236}">
                <a16:creationId xmlns:a16="http://schemas.microsoft.com/office/drawing/2014/main" id="{9DE744BD-A9CE-42F2-A464-1CCC215F6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81" y="6076942"/>
            <a:ext cx="806085" cy="780082"/>
          </a:xfrm>
          <a:prstGeom prst="rect">
            <a:avLst/>
          </a:prstGeom>
        </p:spPr>
      </p:pic>
      <p:sp>
        <p:nvSpPr>
          <p:cNvPr id="9" name="TextBox 8">
            <a:extLst>
              <a:ext uri="{FF2B5EF4-FFF2-40B4-BE49-F238E27FC236}">
                <a16:creationId xmlns:a16="http://schemas.microsoft.com/office/drawing/2014/main" id="{65036C85-4DF1-44ED-8501-0EA4BADF6C78}"/>
              </a:ext>
            </a:extLst>
          </p:cNvPr>
          <p:cNvSpPr txBox="1"/>
          <p:nvPr/>
        </p:nvSpPr>
        <p:spPr>
          <a:xfrm>
            <a:off x="765570" y="308360"/>
            <a:ext cx="4598981" cy="1418337"/>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a:t>
            </a:r>
          </a:p>
          <a:p>
            <a:pPr lvl="0" defTabSz="412750" hangingPunct="0">
              <a:spcBef>
                <a:spcPts val="1700"/>
              </a:spcBef>
              <a:defRPr/>
            </a:pP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4878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FC552AD-971D-4B81-8CD5-2A97C47EC9F4}"/>
              </a:ext>
            </a:extLst>
          </p:cNvPr>
          <p:cNvSpPr>
            <a:spLocks noGrp="1"/>
          </p:cNvSpPr>
          <p:nvPr>
            <p:ph type="sldNum" sz="quarter" idx="12"/>
          </p:nvPr>
        </p:nvSpPr>
        <p:spPr/>
        <p:txBody>
          <a:bodyPr/>
          <a:lstStyle/>
          <a:p>
            <a:fld id="{496994E2-0617-9D40-A1AC-288BD8B129DE}" type="slidenum">
              <a:rPr lang="ar-SA" smtClean="0"/>
              <a:pPr/>
              <a:t>29</a:t>
            </a:fld>
            <a:endParaRPr lang="ar-SA" dirty="0"/>
          </a:p>
        </p:txBody>
      </p:sp>
      <p:graphicFrame>
        <p:nvGraphicFramePr>
          <p:cNvPr id="4" name="Διάγραμμα 3">
            <a:extLst>
              <a:ext uri="{FF2B5EF4-FFF2-40B4-BE49-F238E27FC236}">
                <a16:creationId xmlns:a16="http://schemas.microsoft.com/office/drawing/2014/main" id="{CE50DB94-4D5B-42F4-8886-56CB14ED3272}"/>
              </a:ext>
            </a:extLst>
          </p:cNvPr>
          <p:cNvGraphicFramePr/>
          <p:nvPr>
            <p:extLst>
              <p:ext uri="{D42A27DB-BD31-4B8C-83A1-F6EECF244321}">
                <p14:modId xmlns:p14="http://schemas.microsoft.com/office/powerpoint/2010/main" val="980651182"/>
              </p:ext>
            </p:extLst>
          </p:nvPr>
        </p:nvGraphicFramePr>
        <p:xfrm>
          <a:off x="3454400" y="718758"/>
          <a:ext cx="8128000" cy="568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2">
            <a:extLst>
              <a:ext uri="{FF2B5EF4-FFF2-40B4-BE49-F238E27FC236}">
                <a16:creationId xmlns:a16="http://schemas.microsoft.com/office/drawing/2014/main" id="{6F8034EF-F7B1-4353-8274-93AD6C73554F}"/>
              </a:ext>
            </a:extLst>
          </p:cNvPr>
          <p:cNvSpPr txBox="1">
            <a:spLocks/>
          </p:cNvSpPr>
          <p:nvPr/>
        </p:nvSpPr>
        <p:spPr>
          <a:xfrm>
            <a:off x="765570" y="1895368"/>
            <a:ext cx="3024209" cy="4447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b="1"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Αλυσίδα Αξίας</a:t>
            </a:r>
          </a:p>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ΣΥΝΘΕΤΗ </a:t>
            </a:r>
            <a:r>
              <a:rPr lang="el-GR" sz="1800" b="1" cap="all" dirty="0" err="1">
                <a:solidFill>
                  <a:srgbClr val="0B685E"/>
                </a:solidFill>
                <a:latin typeface="Segoe UI" panose="020B0502040204020203" pitchFamily="34" charset="0"/>
                <a:ea typeface="Segoe UI" panose="020B0502040204020203" pitchFamily="34" charset="0"/>
                <a:cs typeface="Segoe UI" panose="020B0502040204020203" pitchFamily="34" charset="0"/>
              </a:rPr>
              <a:t>οικοτουριστικΗ</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p>
          <a:p>
            <a:pPr marL="0" lvl="1" indent="0">
              <a:lnSpc>
                <a:spcPct val="100000"/>
              </a:lnSpc>
              <a:spcBef>
                <a:spcPts val="0"/>
              </a:spcBef>
              <a:buClr>
                <a:srgbClr val="002060"/>
              </a:buClr>
              <a:buSzPct val="100000"/>
              <a:buNone/>
              <a:defRPr/>
            </a:pP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Monte </a:t>
            </a:r>
            <a:r>
              <a:rPr lang="en-US"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Rufeno</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Ιταλία</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Ήπια περιπέτεια </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Σκληρή περιπέτεια (ορειβασία, πολυήμερες πεζοπορίες κ.λπ.)</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Εκπαιδευτικές δραστηριότητες (τοπική πανίδα, χλωρίδα) </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Εκπαιδευτικές δραστηριότητες (Ιστορία, αρχαιολογία) </a:t>
            </a:r>
          </a:p>
          <a:p>
            <a:pPr marL="285750" lvl="1" indent="-285750">
              <a:lnSpc>
                <a:spcPct val="100000"/>
              </a:lnSpc>
              <a:spcBef>
                <a:spcPts val="0"/>
              </a:spcBef>
              <a:buClr>
                <a:srgbClr val="002060"/>
              </a:buClr>
              <a:buSzPct val="100000"/>
              <a:defRPr/>
            </a:pPr>
            <a:endParaRPr lang="el-GR" sz="1800" dirty="0"/>
          </a:p>
          <a:p>
            <a:pPr marL="285750" lvl="1" indent="-285750">
              <a:lnSpc>
                <a:spcPct val="100000"/>
              </a:lnSpc>
              <a:spcBef>
                <a:spcPts val="0"/>
              </a:spcBef>
              <a:buClr>
                <a:srgbClr val="002060"/>
              </a:buClr>
              <a:buSzPct val="100000"/>
              <a:defRPr/>
            </a:pPr>
            <a:endParaRPr lang="el-GR" sz="1800" b="1" dirty="0">
              <a:latin typeface="Segoe UI" panose="020B0502040204020203" pitchFamily="34" charset="0"/>
              <a:ea typeface="Segoe UI" panose="020B0502040204020203" pitchFamily="34" charset="0"/>
              <a:cs typeface="Segoe UI" panose="020B0502040204020203" pitchFamily="34" charset="0"/>
            </a:endParaRPr>
          </a:p>
          <a:p>
            <a:pPr marL="285750" lvl="1" indent="-285750">
              <a:lnSpc>
                <a:spcPct val="100000"/>
              </a:lnSpc>
              <a:spcBef>
                <a:spcPts val="0"/>
              </a:spcBef>
              <a:buClr>
                <a:srgbClr val="002060"/>
              </a:buClr>
              <a:buSzPct val="100000"/>
              <a:defRPr/>
            </a:pPr>
            <a:endParaRPr lang="el-GR" sz="1800" dirty="0"/>
          </a:p>
          <a:p>
            <a:pPr marL="0" lvl="1" indent="0">
              <a:lnSpc>
                <a:spcPct val="100000"/>
              </a:lnSpc>
              <a:spcBef>
                <a:spcPts val="0"/>
              </a:spcBef>
              <a:buClr>
                <a:srgbClr val="002060"/>
              </a:buClr>
              <a:buSzPct val="100000"/>
              <a:buNone/>
              <a:defRPr/>
            </a:pPr>
            <a:endPar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a:p>
            <a:pPr marL="0" lvl="1" indent="0">
              <a:lnSpc>
                <a:spcPct val="100000"/>
              </a:lnSpc>
              <a:spcBef>
                <a:spcPts val="0"/>
              </a:spcBef>
              <a:buClr>
                <a:srgbClr val="002060"/>
              </a:buClr>
              <a:buSzPct val="100000"/>
              <a:buNone/>
              <a:defRPr/>
            </a:pPr>
            <a:endPar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pic>
        <p:nvPicPr>
          <p:cNvPr id="8" name="رسم 2">
            <a:extLst>
              <a:ext uri="{FF2B5EF4-FFF2-40B4-BE49-F238E27FC236}">
                <a16:creationId xmlns:a16="http://schemas.microsoft.com/office/drawing/2014/main" id="{647F55EE-1DFA-4A4C-9536-BBA154EF4B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81" y="6076942"/>
            <a:ext cx="806085" cy="780082"/>
          </a:xfrm>
          <a:prstGeom prst="rect">
            <a:avLst/>
          </a:prstGeom>
        </p:spPr>
      </p:pic>
      <p:sp>
        <p:nvSpPr>
          <p:cNvPr id="7" name="TextBox 6">
            <a:extLst>
              <a:ext uri="{FF2B5EF4-FFF2-40B4-BE49-F238E27FC236}">
                <a16:creationId xmlns:a16="http://schemas.microsoft.com/office/drawing/2014/main" id="{93965DB1-1EF5-41DA-934F-962FD5E7F41C}"/>
              </a:ext>
            </a:extLst>
          </p:cNvPr>
          <p:cNvSpPr txBox="1"/>
          <p:nvPr/>
        </p:nvSpPr>
        <p:spPr>
          <a:xfrm>
            <a:off x="765570" y="308360"/>
            <a:ext cx="4598981" cy="1418337"/>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a:t>
            </a:r>
          </a:p>
          <a:p>
            <a:pPr lvl="0" defTabSz="412750" hangingPunct="0">
              <a:spcBef>
                <a:spcPts val="1700"/>
              </a:spcBef>
              <a:defRPr/>
            </a:pP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0594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B685E"/>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06B6906-96F8-4DEF-B609-811A577B5811}"/>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5400" b="1" i="0" u="none" strike="noStrike" cap="none" spc="0" normalizeH="0" baseline="0" noProof="0" dirty="0" err="1">
                <a:ln>
                  <a:noFill/>
                </a:ln>
                <a:solidFill>
                  <a:schemeClr val="bg1">
                    <a:lumMod val="95000"/>
                    <a:lumOff val="5000"/>
                  </a:schemeClr>
                </a:solidFill>
                <a:effectLst/>
                <a:uLnTx/>
                <a:uFillTx/>
                <a:latin typeface="+mj-lt"/>
                <a:ea typeface="+mj-ea"/>
                <a:cs typeface="+mj-cs"/>
              </a:rPr>
              <a:t>Κύρι</a:t>
            </a:r>
            <a:r>
              <a:rPr kumimoji="0" lang="en-US" sz="5400" b="1" i="0" u="none" strike="noStrike" cap="none" spc="0" normalizeH="0" baseline="0" noProof="0" dirty="0">
                <a:ln>
                  <a:noFill/>
                </a:ln>
                <a:solidFill>
                  <a:schemeClr val="bg1">
                    <a:lumMod val="95000"/>
                    <a:lumOff val="5000"/>
                  </a:schemeClr>
                </a:solidFill>
                <a:effectLst/>
                <a:uLnTx/>
                <a:uFillTx/>
                <a:latin typeface="+mj-lt"/>
                <a:ea typeface="+mj-ea"/>
                <a:cs typeface="+mj-cs"/>
              </a:rPr>
              <a:t>α συμπεράσματα Α’ Φάσης</a:t>
            </a:r>
          </a:p>
        </p:txBody>
      </p:sp>
      <p:sp>
        <p:nvSpPr>
          <p:cNvPr id="2" name="Θέση αριθμού διαφάνειας 1">
            <a:extLst>
              <a:ext uri="{FF2B5EF4-FFF2-40B4-BE49-F238E27FC236}">
                <a16:creationId xmlns:a16="http://schemas.microsoft.com/office/drawing/2014/main" id="{E2186479-56B5-417E-98E2-2DD52BDCF13F}"/>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496994E2-0617-9D40-A1AC-288BD8B129DE}" type="slidenum">
              <a:rPr lang="en-US" sz="1500">
                <a:solidFill>
                  <a:srgbClr val="FFFFFF"/>
                </a:solidFill>
              </a:rPr>
              <a:pPr defTabSz="457200">
                <a:spcAft>
                  <a:spcPts val="600"/>
                </a:spcAft>
              </a:pPr>
              <a:t>3</a:t>
            </a:fld>
            <a:endParaRPr lang="en-US" sz="1500">
              <a:solidFill>
                <a:srgbClr val="FFFFFF"/>
              </a:solidFill>
            </a:endParaRPr>
          </a:p>
        </p:txBody>
      </p:sp>
    </p:spTree>
    <p:extLst>
      <p:ext uri="{BB962C8B-B14F-4D97-AF65-F5344CB8AC3E}">
        <p14:creationId xmlns:p14="http://schemas.microsoft.com/office/powerpoint/2010/main" val="46487291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984019D-78EB-417B-9E30-D3F0092279A4}"/>
              </a:ext>
            </a:extLst>
          </p:cNvPr>
          <p:cNvSpPr>
            <a:spLocks noGrp="1"/>
          </p:cNvSpPr>
          <p:nvPr>
            <p:ph type="sldNum" sz="quarter" idx="12"/>
          </p:nvPr>
        </p:nvSpPr>
        <p:spPr/>
        <p:txBody>
          <a:bodyPr/>
          <a:lstStyle/>
          <a:p>
            <a:fld id="{496994E2-0617-9D40-A1AC-288BD8B129DE}" type="slidenum">
              <a:rPr lang="ar-SA" smtClean="0"/>
              <a:pPr/>
              <a:t>30</a:t>
            </a:fld>
            <a:endParaRPr lang="ar-SA" dirty="0"/>
          </a:p>
        </p:txBody>
      </p:sp>
      <p:graphicFrame>
        <p:nvGraphicFramePr>
          <p:cNvPr id="4" name="Διάγραμμα 3">
            <a:extLst>
              <a:ext uri="{FF2B5EF4-FFF2-40B4-BE49-F238E27FC236}">
                <a16:creationId xmlns:a16="http://schemas.microsoft.com/office/drawing/2014/main" id="{20972CE2-70B0-444D-9922-AC9C01742CF3}"/>
              </a:ext>
            </a:extLst>
          </p:cNvPr>
          <p:cNvGraphicFramePr/>
          <p:nvPr>
            <p:extLst>
              <p:ext uri="{D42A27DB-BD31-4B8C-83A1-F6EECF244321}">
                <p14:modId xmlns:p14="http://schemas.microsoft.com/office/powerpoint/2010/main" val="2456574221"/>
              </p:ext>
            </p:extLst>
          </p:nvPr>
        </p:nvGraphicFramePr>
        <p:xfrm>
          <a:off x="2960914" y="1060287"/>
          <a:ext cx="8665029" cy="5565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2">
            <a:extLst>
              <a:ext uri="{FF2B5EF4-FFF2-40B4-BE49-F238E27FC236}">
                <a16:creationId xmlns:a16="http://schemas.microsoft.com/office/drawing/2014/main" id="{5206416E-9722-44DF-85ED-7A2F3D382E99}"/>
              </a:ext>
            </a:extLst>
          </p:cNvPr>
          <p:cNvSpPr txBox="1">
            <a:spLocks/>
          </p:cNvSpPr>
          <p:nvPr/>
        </p:nvSpPr>
        <p:spPr>
          <a:xfrm>
            <a:off x="566057" y="2260662"/>
            <a:ext cx="3024209" cy="41763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Clr>
                <a:srgbClr val="002060"/>
              </a:buClr>
              <a:buSzPct val="100000"/>
              <a:buNone/>
              <a:defRPr/>
            </a:pPr>
            <a:r>
              <a:rPr lang="el-GR" b="1"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Αλυσίδα Αξίας</a:t>
            </a:r>
          </a:p>
          <a:p>
            <a:pPr marL="0" lvl="1" indent="0">
              <a:lnSpc>
                <a:spcPct val="100000"/>
              </a:lnSpc>
              <a:spcBef>
                <a:spcPts val="0"/>
              </a:spcBef>
              <a:buClr>
                <a:srgbClr val="002060"/>
              </a:buClr>
              <a:buSzPct val="100000"/>
              <a:buNone/>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ΑΓΡΟ-ΔΑΣΟ-ΕΝΕΡΓΕΙΑΚΗ</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Αυγά και Πουλερικά, μηλιά, αχλαδιά, δαμασκηνιά, κερασιά ξυλεία για κατασκευές, ίνες ξύλο, καυσόξυλα «</a:t>
            </a:r>
            <a:r>
              <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Woodland</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στο Ηνωμένο Βασίλειο, την Ολλανδία, Γερμανία και Γαλλία</a:t>
            </a:r>
          </a:p>
          <a:p>
            <a:pPr marL="285750" lvl="1" indent="-285750">
              <a:lnSpc>
                <a:spcPct val="100000"/>
              </a:lnSpc>
              <a:spcBef>
                <a:spcPts val="0"/>
              </a:spcBef>
              <a:buClr>
                <a:srgbClr val="002060"/>
              </a:buClr>
              <a:buSzPct val="100000"/>
              <a:defRPr/>
            </a:pP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Αρνί και κατσικάκι «</a:t>
            </a:r>
            <a:r>
              <a:rPr lang="el-GR"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Cordeiro</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e </a:t>
            </a:r>
            <a:r>
              <a:rPr lang="el-GR" sz="1800" b="1" dirty="0" err="1">
                <a:solidFill>
                  <a:srgbClr val="0B685E"/>
                </a:solidFill>
                <a:latin typeface="Segoe UI" panose="020B0502040204020203" pitchFamily="34" charset="0"/>
                <a:ea typeface="Segoe UI" panose="020B0502040204020203" pitchFamily="34" charset="0"/>
                <a:cs typeface="Segoe UI" panose="020B0502040204020203" pitchFamily="34" charset="0"/>
              </a:rPr>
              <a:t>Cabrito</a:t>
            </a:r>
            <a:r>
              <a:rPr lang="el-GR" sz="1800" b="1" dirty="0">
                <a:solidFill>
                  <a:srgbClr val="0B685E"/>
                </a:solidFill>
                <a:latin typeface="Segoe UI" panose="020B0502040204020203" pitchFamily="34" charset="0"/>
                <a:ea typeface="Segoe UI" panose="020B0502040204020203" pitchFamily="34" charset="0"/>
                <a:cs typeface="Segoe UI" panose="020B0502040204020203" pitchFamily="34" charset="0"/>
              </a:rPr>
              <a:t>» στην Ισπανία</a:t>
            </a:r>
            <a:endParaRPr lang="en-US" sz="1800" b="1" dirty="0">
              <a:solidFill>
                <a:srgbClr val="0B685E"/>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Επεξήγηση: Γραμμή με περίγραμμα και γραμμή έμφασης 5">
            <a:extLst>
              <a:ext uri="{FF2B5EF4-FFF2-40B4-BE49-F238E27FC236}">
                <a16:creationId xmlns:a16="http://schemas.microsoft.com/office/drawing/2014/main" id="{F89D5A54-9150-4B14-B820-C585A8860686}"/>
              </a:ext>
            </a:extLst>
          </p:cNvPr>
          <p:cNvSpPr/>
          <p:nvPr/>
        </p:nvSpPr>
        <p:spPr>
          <a:xfrm>
            <a:off x="10030389" y="2478623"/>
            <a:ext cx="1884819" cy="536411"/>
          </a:xfrm>
          <a:prstGeom prst="accentBorderCallout1">
            <a:avLst>
              <a:gd name="adj1" fmla="val 18750"/>
              <a:gd name="adj2" fmla="val -8333"/>
              <a:gd name="adj3" fmla="val -38795"/>
              <a:gd name="adj4" fmla="val -2586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sp>
        <p:nvSpPr>
          <p:cNvPr id="7" name="Επεξήγηση: Γραμμή με περίγραμμα και γραμμή έμφασης 6">
            <a:extLst>
              <a:ext uri="{FF2B5EF4-FFF2-40B4-BE49-F238E27FC236}">
                <a16:creationId xmlns:a16="http://schemas.microsoft.com/office/drawing/2014/main" id="{062C884F-6533-4549-B1F8-C4A9CD900108}"/>
              </a:ext>
            </a:extLst>
          </p:cNvPr>
          <p:cNvSpPr/>
          <p:nvPr/>
        </p:nvSpPr>
        <p:spPr>
          <a:xfrm>
            <a:off x="9472662" y="4774596"/>
            <a:ext cx="1877509" cy="536411"/>
          </a:xfrm>
          <a:prstGeom prst="accentBorderCallout1">
            <a:avLst>
              <a:gd name="adj1" fmla="val 18750"/>
              <a:gd name="adj2" fmla="val -8333"/>
              <a:gd name="adj3" fmla="val 61320"/>
              <a:gd name="adj4" fmla="val -267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600" b="1" dirty="0">
                <a:solidFill>
                  <a:srgbClr val="0B685E"/>
                </a:solidFill>
                <a:latin typeface="Segoe UI" panose="020B0502040204020203" pitchFamily="34" charset="0"/>
                <a:ea typeface="Segoe UI" panose="020B0502040204020203" pitchFamily="34" charset="0"/>
                <a:cs typeface="Segoe UI" panose="020B0502040204020203" pitchFamily="34" charset="0"/>
              </a:rPr>
              <a:t>Κατάρτιση Νέων</a:t>
            </a:r>
            <a:endParaRPr lang="el-GR" sz="1600" dirty="0">
              <a:solidFill>
                <a:srgbClr val="0B685E"/>
              </a:solidFill>
            </a:endParaRPr>
          </a:p>
        </p:txBody>
      </p:sp>
      <p:sp>
        <p:nvSpPr>
          <p:cNvPr id="8" name="TextBox 7">
            <a:extLst>
              <a:ext uri="{FF2B5EF4-FFF2-40B4-BE49-F238E27FC236}">
                <a16:creationId xmlns:a16="http://schemas.microsoft.com/office/drawing/2014/main" id="{705724D9-2C2C-4DC3-B794-CB2C68EA8FA5}"/>
              </a:ext>
            </a:extLst>
          </p:cNvPr>
          <p:cNvSpPr txBox="1"/>
          <p:nvPr/>
        </p:nvSpPr>
        <p:spPr>
          <a:xfrm>
            <a:off x="765570" y="308360"/>
            <a:ext cx="4598981" cy="1418337"/>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a:t>
            </a:r>
          </a:p>
          <a:p>
            <a:pPr lvl="0" defTabSz="412750" hangingPunct="0">
              <a:spcBef>
                <a:spcPts val="1700"/>
              </a:spcBef>
              <a:defRPr/>
            </a:pPr>
            <a:r>
              <a:rPr lang="el-GR" sz="3600" b="1" kern="0" dirty="0">
                <a:solidFill>
                  <a:srgbClr val="0B685E"/>
                </a:solidFill>
                <a:latin typeface="Segoe UI" panose="020B0502040204020203" pitchFamily="34" charset="0"/>
                <a:ea typeface="Segoe UI" panose="020B0502040204020203" pitchFamily="34" charset="0"/>
                <a:cs typeface="Segoe UI" panose="020B0502040204020203" pitchFamily="34" charset="0"/>
              </a:rPr>
              <a:t>Αλυσίδες Αξίας</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30723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0112DA7-AFC9-44F8-E75C-88F23F69CFD9}"/>
              </a:ext>
            </a:extLst>
          </p:cNvPr>
          <p:cNvSpPr>
            <a:spLocks noGrp="1"/>
          </p:cNvSpPr>
          <p:nvPr>
            <p:ph type="sldNum" sz="quarter" idx="12"/>
          </p:nvPr>
        </p:nvSpPr>
        <p:spPr/>
        <p:txBody>
          <a:bodyPr/>
          <a:lstStyle/>
          <a:p>
            <a:fld id="{496994E2-0617-9D40-A1AC-288BD8B129DE}" type="slidenum">
              <a:rPr lang="ar-SA" smtClean="0"/>
              <a:pPr/>
              <a:t>31</a:t>
            </a:fld>
            <a:endParaRPr lang="ar-SA" dirty="0"/>
          </a:p>
        </p:txBody>
      </p:sp>
      <p:sp>
        <p:nvSpPr>
          <p:cNvPr id="3" name="TextBox 2">
            <a:extLst>
              <a:ext uri="{FF2B5EF4-FFF2-40B4-BE49-F238E27FC236}">
                <a16:creationId xmlns:a16="http://schemas.microsoft.com/office/drawing/2014/main" id="{332D47D0-130D-5173-1A0A-A205AAE5CDEA}"/>
              </a:ext>
            </a:extLst>
          </p:cNvPr>
          <p:cNvSpPr txBox="1"/>
          <p:nvPr/>
        </p:nvSpPr>
        <p:spPr>
          <a:xfrm>
            <a:off x="739055" y="566496"/>
            <a:ext cx="9343729" cy="1200329"/>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Ικανότητα Οργάνωσης της Υλοποίησης του Σχεδίου</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Ορθογώνιο: Στρογγύλεμα γωνιών 4">
            <a:extLst>
              <a:ext uri="{FF2B5EF4-FFF2-40B4-BE49-F238E27FC236}">
                <a16:creationId xmlns:a16="http://schemas.microsoft.com/office/drawing/2014/main" id="{C393B1B8-FA27-F24F-3F22-F4DF44B9EF62}"/>
              </a:ext>
            </a:extLst>
          </p:cNvPr>
          <p:cNvSpPr/>
          <p:nvPr/>
        </p:nvSpPr>
        <p:spPr>
          <a:xfrm>
            <a:off x="354087" y="1965174"/>
            <a:ext cx="11472671" cy="41208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4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Η αποτελεσματική διαμόρφωση Ικανότητας Οργάνωσης εξαρτάται από: </a:t>
            </a:r>
            <a:endPar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 </a:t>
            </a:r>
            <a:r>
              <a:rPr lang="el-GR" sz="20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τον βαθμό ενεργοποίησης </a:t>
            </a:r>
            <a:r>
              <a:rPr lang="el-GR" sz="2000" b="1" dirty="0">
                <a:solidFill>
                  <a:schemeClr val="tx1"/>
                </a:solidFill>
                <a:effectLst/>
                <a:latin typeface="Segoe UI" panose="020B0502040204020203" pitchFamily="34" charset="0"/>
                <a:ea typeface="Georgia-Italic"/>
                <a:cs typeface="Segoe UI" panose="020B0502040204020203" pitchFamily="34" charset="0"/>
              </a:rPr>
              <a:t>του ανθρώπινου παράγοντα (άτομα και φορείς εμπλεκόμενοι κατ’ αρμοδιότητα, ενδιαφερόμενοι -άτομα, επιχειρήσεις, συλλογικοί φορείς- που τυγχάνει να είναι πληροφορημένοι ή που δεν είναι πληροφορημένοι),</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2. </a:t>
            </a:r>
            <a:r>
              <a:rPr lang="el-GR" sz="2000" b="1" dirty="0">
                <a:solidFill>
                  <a:schemeClr val="tx1"/>
                </a:solidFill>
                <a:effectLst/>
                <a:latin typeface="Segoe UI" panose="020B0502040204020203" pitchFamily="34" charset="0"/>
                <a:ea typeface="Georgia-Italic"/>
                <a:cs typeface="Segoe UI" panose="020B0502040204020203" pitchFamily="34" charset="0"/>
              </a:rPr>
              <a:t>το επίπεδο των σχέσεων εμπιστοσύνης μεταξύ των ανθρώπων που θα συμμετάσχουν στην υλοποίηση του Σχεδίου</a:t>
            </a:r>
            <a:endPar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3. </a:t>
            </a:r>
            <a:r>
              <a:rPr lang="el-GR" sz="2000" b="1" dirty="0">
                <a:solidFill>
                  <a:schemeClr val="tx1"/>
                </a:solidFill>
                <a:effectLst/>
                <a:latin typeface="Segoe UI" panose="020B0502040204020203" pitchFamily="34" charset="0"/>
                <a:ea typeface="Georgia-Italic"/>
                <a:cs typeface="Segoe UI" panose="020B0502040204020203" pitchFamily="34" charset="0"/>
              </a:rPr>
              <a:t>την ικανότητα της ηγεσίας (με την έννοια του συντονισμού) να εμπνεύσει και να κινητοποιήσει τον ανθρώπινο παράγοντα, να θεμελιώσει σχέσεις εμπιστοσύνης, και να έχει επιτυχή συνεργασία με το θεσμικό δίκτυο</a:t>
            </a:r>
            <a:endPar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8108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0994501-A15F-00B3-4BE4-8A1EBA804CFC}"/>
              </a:ext>
            </a:extLst>
          </p:cNvPr>
          <p:cNvSpPr>
            <a:spLocks noGrp="1"/>
          </p:cNvSpPr>
          <p:nvPr>
            <p:ph type="sldNum" sz="quarter" idx="12"/>
          </p:nvPr>
        </p:nvSpPr>
        <p:spPr/>
        <p:txBody>
          <a:bodyPr/>
          <a:lstStyle/>
          <a:p>
            <a:fld id="{496994E2-0617-9D40-A1AC-288BD8B129DE}" type="slidenum">
              <a:rPr lang="ar-SA" smtClean="0"/>
              <a:pPr/>
              <a:t>32</a:t>
            </a:fld>
            <a:endParaRPr lang="ar-SA" dirty="0"/>
          </a:p>
        </p:txBody>
      </p:sp>
      <p:graphicFrame>
        <p:nvGraphicFramePr>
          <p:cNvPr id="3" name="Διάγραμμα 2">
            <a:extLst>
              <a:ext uri="{FF2B5EF4-FFF2-40B4-BE49-F238E27FC236}">
                <a16:creationId xmlns:a16="http://schemas.microsoft.com/office/drawing/2014/main" id="{5E801B2A-5A85-0656-8B2D-9D3319682F71}"/>
              </a:ext>
            </a:extLst>
          </p:cNvPr>
          <p:cNvGraphicFramePr/>
          <p:nvPr>
            <p:extLst>
              <p:ext uri="{D42A27DB-BD31-4B8C-83A1-F6EECF244321}">
                <p14:modId xmlns:p14="http://schemas.microsoft.com/office/powerpoint/2010/main" val="2620626277"/>
              </p:ext>
            </p:extLst>
          </p:nvPr>
        </p:nvGraphicFramePr>
        <p:xfrm>
          <a:off x="112444" y="1749117"/>
          <a:ext cx="6490208" cy="4535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3">
            <a:extLst>
              <a:ext uri="{FF2B5EF4-FFF2-40B4-BE49-F238E27FC236}">
                <a16:creationId xmlns:a16="http://schemas.microsoft.com/office/drawing/2014/main" id="{E9B64A84-7032-0DA7-95FF-4E5813BF708A}"/>
              </a:ext>
            </a:extLst>
          </p:cNvPr>
          <p:cNvPicPr>
            <a:picLocks noChangeAspect="1"/>
          </p:cNvPicPr>
          <p:nvPr/>
        </p:nvPicPr>
        <p:blipFill>
          <a:blip r:embed="rId7"/>
          <a:stretch>
            <a:fillRect/>
          </a:stretch>
        </p:blipFill>
        <p:spPr>
          <a:xfrm>
            <a:off x="6864096" y="1161348"/>
            <a:ext cx="4429887" cy="5289058"/>
          </a:xfrm>
          <a:prstGeom prst="rect">
            <a:avLst/>
          </a:prstGeom>
        </p:spPr>
      </p:pic>
      <p:sp>
        <p:nvSpPr>
          <p:cNvPr id="5" name="TextBox 4">
            <a:extLst>
              <a:ext uri="{FF2B5EF4-FFF2-40B4-BE49-F238E27FC236}">
                <a16:creationId xmlns:a16="http://schemas.microsoft.com/office/drawing/2014/main" id="{060CEDCA-7BFF-F799-4E6B-103207CC9D62}"/>
              </a:ext>
            </a:extLst>
          </p:cNvPr>
          <p:cNvSpPr txBox="1"/>
          <p:nvPr/>
        </p:nvSpPr>
        <p:spPr>
          <a:xfrm>
            <a:off x="739055" y="566496"/>
            <a:ext cx="9343729" cy="1077218"/>
          </a:xfrm>
          <a:prstGeom prst="rect">
            <a:avLst/>
          </a:prstGeom>
          <a:noFill/>
        </p:spPr>
        <p:txBody>
          <a:bodyPr wrap="square" rtlCol="0">
            <a:spAutoFit/>
          </a:bodyPr>
          <a:lstStyle/>
          <a:p>
            <a:pPr lvl="0" defTabSz="412750" hangingPunct="0">
              <a:spcBef>
                <a:spcPts val="1700"/>
              </a:spcBef>
              <a:defRPr/>
            </a:pPr>
            <a:r>
              <a:rPr kumimoji="0" lang="el-GR" sz="32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2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Ικανότητα Οργάνωσης της Υλοποίησης του Σχεδίου</a:t>
            </a:r>
            <a:r>
              <a:rPr lang="el-GR" sz="3200" b="1" dirty="0">
                <a:solidFill>
                  <a:srgbClr val="0B685E"/>
                </a:solidFill>
                <a:latin typeface="Segoe UI" panose="020B0502040204020203" pitchFamily="34" charset="0"/>
                <a:ea typeface="Segoe UI" panose="020B0502040204020203" pitchFamily="34" charset="0"/>
                <a:cs typeface="Segoe UI" panose="020B0502040204020203" pitchFamily="34" charset="0"/>
              </a:rPr>
              <a:t> </a:t>
            </a:r>
            <a:endParaRPr kumimoji="0" lang="en-GB" sz="40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46934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1076A6-CA03-49AC-B127-714DD9EDBEB6}"/>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l-GR" sz="5400" b="1" dirty="0">
                <a:solidFill>
                  <a:srgbClr val="0B685E"/>
                </a:solidFill>
              </a:rPr>
              <a:t>Σχέδιο Αξιοποίησης της Περιοχής Μελέτης</a:t>
            </a:r>
            <a:r>
              <a:rPr lang="en-GB" sz="5400" b="1" dirty="0">
                <a:solidFill>
                  <a:srgbClr val="0B685E"/>
                </a:solidFill>
              </a:rPr>
              <a:t> </a:t>
            </a:r>
            <a:r>
              <a:rPr lang="el-GR" sz="5400" b="1" dirty="0">
                <a:solidFill>
                  <a:srgbClr val="0B685E"/>
                </a:solidFill>
              </a:rPr>
              <a:t>– Παρεμβάσεις χωρίς Χωρικό Προσδιορισμό</a:t>
            </a:r>
            <a:endParaRPr lang="el-GR" sz="5400" b="1" dirty="0">
              <a:solidFill>
                <a:srgbClr val="0B685E"/>
              </a:solidFill>
              <a:latin typeface="+mj-lt"/>
            </a:endParaRPr>
          </a:p>
        </p:txBody>
      </p:sp>
      <p:sp>
        <p:nvSpPr>
          <p:cNvPr id="2" name="Θέση αριθμού διαφάνειας 1">
            <a:extLst>
              <a:ext uri="{FF2B5EF4-FFF2-40B4-BE49-F238E27FC236}">
                <a16:creationId xmlns:a16="http://schemas.microsoft.com/office/drawing/2014/main" id="{F10F8576-B965-4776-929D-3326DDFFD020}"/>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defTabSz="457200">
              <a:spcAft>
                <a:spcPts val="600"/>
              </a:spcAft>
            </a:pPr>
            <a:fld id="{496994E2-0617-9D40-A1AC-288BD8B129DE}" type="slidenum">
              <a:rPr lang="en-US" sz="1500">
                <a:solidFill>
                  <a:srgbClr val="FFFFFF"/>
                </a:solidFill>
              </a:rPr>
              <a:pPr defTabSz="457200">
                <a:spcAft>
                  <a:spcPts val="600"/>
                </a:spcAft>
              </a:pPr>
              <a:t>33</a:t>
            </a:fld>
            <a:endParaRPr lang="en-US" sz="1500">
              <a:solidFill>
                <a:srgbClr val="FFFFFF"/>
              </a:solidFill>
            </a:endParaRPr>
          </a:p>
        </p:txBody>
      </p:sp>
    </p:spTree>
    <p:extLst>
      <p:ext uri="{BB962C8B-B14F-4D97-AF65-F5344CB8AC3E}">
        <p14:creationId xmlns:p14="http://schemas.microsoft.com/office/powerpoint/2010/main" val="2148113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6D170FE-0D3E-4A07-9A13-0D5C9126085B}"/>
              </a:ext>
            </a:extLst>
          </p:cNvPr>
          <p:cNvSpPr>
            <a:spLocks noGrp="1"/>
          </p:cNvSpPr>
          <p:nvPr>
            <p:ph type="sldNum" sz="quarter" idx="12"/>
          </p:nvPr>
        </p:nvSpPr>
        <p:spPr/>
        <p:txBody>
          <a:bodyPr/>
          <a:lstStyle/>
          <a:p>
            <a:fld id="{496994E2-0617-9D40-A1AC-288BD8B129DE}" type="slidenum">
              <a:rPr lang="ar-SA" smtClean="0"/>
              <a:pPr/>
              <a:t>34</a:t>
            </a:fld>
            <a:endParaRPr lang="ar-SA" dirty="0"/>
          </a:p>
        </p:txBody>
      </p:sp>
      <p:sp>
        <p:nvSpPr>
          <p:cNvPr id="3" name="TextBox 2">
            <a:extLst>
              <a:ext uri="{FF2B5EF4-FFF2-40B4-BE49-F238E27FC236}">
                <a16:creationId xmlns:a16="http://schemas.microsoft.com/office/drawing/2014/main" id="{5BA08BAB-0D65-4150-843A-748065759874}"/>
              </a:ext>
            </a:extLst>
          </p:cNvPr>
          <p:cNvSpPr txBox="1"/>
          <p:nvPr/>
        </p:nvSpPr>
        <p:spPr>
          <a:xfrm>
            <a:off x="739055" y="566496"/>
            <a:ext cx="10012072"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1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F399BA18-07AF-4084-B2B3-1A44217DC106}"/>
              </a:ext>
            </a:extLst>
          </p:cNvPr>
          <p:cNvSpPr/>
          <p:nvPr/>
        </p:nvSpPr>
        <p:spPr>
          <a:xfrm>
            <a:off x="548640" y="1212827"/>
            <a:ext cx="10904305" cy="49441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1. Στροφή της αγροτικής παραγωγής και του συνόλου του </a:t>
            </a:r>
            <a:r>
              <a:rPr lang="el-GR" sz="2400" b="1" dirty="0" err="1">
                <a:solidFill>
                  <a:schemeClr val="tx1"/>
                </a:solidFill>
                <a:latin typeface="Segoe UI" panose="020B0502040204020203" pitchFamily="34" charset="0"/>
                <a:ea typeface="Segoe UI" panose="020B0502040204020203" pitchFamily="34" charset="0"/>
                <a:cs typeface="Segoe UI" panose="020B0502040204020203" pitchFamily="34" charset="0"/>
              </a:rPr>
              <a:t>αγρο</a:t>
            </a: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-διατροφικού τομέα της Περιοχής Μελέτης σε ένα νέο παραγωγικό μοντέλο το οποίο θα εδράζεται: </a:t>
            </a:r>
          </a:p>
          <a:p>
            <a:pPr algn="just">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(α)</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στην </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αναβάθμιση των γνώσεων και δεξιοτήτων του ανθρώπινου δυναμικού </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που παραμένει στην Περιοχή Μελέτης, διασφαλίζοντας παράλληλα ένα δίκαιο γεωργικό εισόδημα στον παραγωγό, </a:t>
            </a:r>
          </a:p>
          <a:p>
            <a:pPr algn="just">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(β)</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σε </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βελτιωμένη ανταγωνιστικότητα</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με αξιοποίηση των σύγχρονων τεχνολογιών, σε όλα τα στάδια της παραγωγής, διασύνδεση της γεωργικής έρευνας – τεχνολογίας με την παραγωγή, ανάπτυξη συνεργιών με τον δευτερογενή τομέα και αξιοποίηση των δικτύων προώθησης</a:t>
            </a:r>
          </a:p>
          <a:p>
            <a:pPr algn="just">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(γ) </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στην </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προσαρμογή στις απαιτήσεις – προκλήσεις της κλιματικής αλλαγής</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με μείωση του περιβαλλοντικού και κλιματικού αποτυπώματος της γεωργίας, </a:t>
            </a:r>
          </a:p>
          <a:p>
            <a:pPr algn="just">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(δ)</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στην </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παραγωγή ασφαλών και υγιεινών τροφίμων πιστοποιημένης ποιότητας</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765014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8D1C0A6-3C23-4771-90A7-DF7B543766F3}"/>
              </a:ext>
            </a:extLst>
          </p:cNvPr>
          <p:cNvSpPr>
            <a:spLocks noGrp="1"/>
          </p:cNvSpPr>
          <p:nvPr>
            <p:ph type="sldNum" sz="quarter" idx="12"/>
          </p:nvPr>
        </p:nvSpPr>
        <p:spPr/>
        <p:txBody>
          <a:bodyPr/>
          <a:lstStyle/>
          <a:p>
            <a:fld id="{496994E2-0617-9D40-A1AC-288BD8B129DE}" type="slidenum">
              <a:rPr lang="ar-SA" smtClean="0"/>
              <a:pPr/>
              <a:t>35</a:t>
            </a:fld>
            <a:endParaRPr lang="ar-SA" dirty="0"/>
          </a:p>
        </p:txBody>
      </p:sp>
      <p:graphicFrame>
        <p:nvGraphicFramePr>
          <p:cNvPr id="3" name="Διάγραμμα 2">
            <a:extLst>
              <a:ext uri="{FF2B5EF4-FFF2-40B4-BE49-F238E27FC236}">
                <a16:creationId xmlns:a16="http://schemas.microsoft.com/office/drawing/2014/main" id="{41129CF6-900E-4B36-AB4F-9C6E1E4C13D4}"/>
              </a:ext>
            </a:extLst>
          </p:cNvPr>
          <p:cNvGraphicFramePr/>
          <p:nvPr>
            <p:extLst>
              <p:ext uri="{D42A27DB-BD31-4B8C-83A1-F6EECF244321}">
                <p14:modId xmlns:p14="http://schemas.microsoft.com/office/powerpoint/2010/main" val="573758244"/>
              </p:ext>
            </p:extLst>
          </p:nvPr>
        </p:nvGraphicFramePr>
        <p:xfrm>
          <a:off x="950976" y="1466470"/>
          <a:ext cx="9987289" cy="4709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9DAAD62-AB74-432E-BAB2-2906CB436354}"/>
              </a:ext>
            </a:extLst>
          </p:cNvPr>
          <p:cNvSpPr txBox="1"/>
          <p:nvPr/>
        </p:nvSpPr>
        <p:spPr>
          <a:xfrm>
            <a:off x="836591" y="566496"/>
            <a:ext cx="10319089"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1</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pic>
        <p:nvPicPr>
          <p:cNvPr id="5" name="رسم 2">
            <a:extLst>
              <a:ext uri="{FF2B5EF4-FFF2-40B4-BE49-F238E27FC236}">
                <a16:creationId xmlns:a16="http://schemas.microsoft.com/office/drawing/2014/main" id="{771D2CEC-1B47-445B-A4F6-2FBA7CCA0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81" y="6076942"/>
            <a:ext cx="806085" cy="780082"/>
          </a:xfrm>
          <a:prstGeom prst="rect">
            <a:avLst/>
          </a:prstGeom>
        </p:spPr>
      </p:pic>
    </p:spTree>
    <p:extLst>
      <p:ext uri="{BB962C8B-B14F-4D97-AF65-F5344CB8AC3E}">
        <p14:creationId xmlns:p14="http://schemas.microsoft.com/office/powerpoint/2010/main" val="2112719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9D1DDE0-9BB2-455A-94CC-0107DEF65171}"/>
              </a:ext>
            </a:extLst>
          </p:cNvPr>
          <p:cNvSpPr>
            <a:spLocks noGrp="1"/>
          </p:cNvSpPr>
          <p:nvPr>
            <p:ph type="sldNum" sz="quarter" idx="12"/>
          </p:nvPr>
        </p:nvSpPr>
        <p:spPr/>
        <p:txBody>
          <a:bodyPr/>
          <a:lstStyle/>
          <a:p>
            <a:fld id="{496994E2-0617-9D40-A1AC-288BD8B129DE}" type="slidenum">
              <a:rPr lang="ar-SA" smtClean="0"/>
              <a:pPr/>
              <a:t>36</a:t>
            </a:fld>
            <a:endParaRPr lang="ar-SA" dirty="0"/>
          </a:p>
        </p:txBody>
      </p:sp>
      <p:pic>
        <p:nvPicPr>
          <p:cNvPr id="3" name="رسم 2">
            <a:extLst>
              <a:ext uri="{FF2B5EF4-FFF2-40B4-BE49-F238E27FC236}">
                <a16:creationId xmlns:a16="http://schemas.microsoft.com/office/drawing/2014/main" id="{C0D53D99-34E4-4532-A6EE-FCB1BF352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4" name="TextBox 3">
            <a:extLst>
              <a:ext uri="{FF2B5EF4-FFF2-40B4-BE49-F238E27FC236}">
                <a16:creationId xmlns:a16="http://schemas.microsoft.com/office/drawing/2014/main" id="{8AF78718-4D2E-42A5-BA1A-BA6039D70004}"/>
              </a:ext>
            </a:extLst>
          </p:cNvPr>
          <p:cNvSpPr txBox="1"/>
          <p:nvPr/>
        </p:nvSpPr>
        <p:spPr>
          <a:xfrm>
            <a:off x="836591" y="566496"/>
            <a:ext cx="10392241"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1 </a:t>
            </a:r>
            <a:endParaRPr lang="en-GB" sz="3600" b="1" kern="0" dirty="0">
              <a:solidFill>
                <a:srgbClr val="016960"/>
              </a:solidFill>
              <a:latin typeface="Segoe UI" panose="020B0502040204020203" pitchFamily="34" charset="0"/>
              <a:cs typeface="Segoe UI" panose="020B0502040204020203" pitchFamily="34" charset="0"/>
            </a:endParaRPr>
          </a:p>
        </p:txBody>
      </p:sp>
      <p:graphicFrame>
        <p:nvGraphicFramePr>
          <p:cNvPr id="6" name="Διάγραμμα 5">
            <a:extLst>
              <a:ext uri="{FF2B5EF4-FFF2-40B4-BE49-F238E27FC236}">
                <a16:creationId xmlns:a16="http://schemas.microsoft.com/office/drawing/2014/main" id="{BE4E96FE-8322-49E9-962F-6E942409315B}"/>
              </a:ext>
            </a:extLst>
          </p:cNvPr>
          <p:cNvGraphicFramePr/>
          <p:nvPr>
            <p:extLst>
              <p:ext uri="{D42A27DB-BD31-4B8C-83A1-F6EECF244321}">
                <p14:modId xmlns:p14="http://schemas.microsoft.com/office/powerpoint/2010/main" val="1123237135"/>
              </p:ext>
            </p:extLst>
          </p:nvPr>
        </p:nvGraphicFramePr>
        <p:xfrm>
          <a:off x="963168" y="1727200"/>
          <a:ext cx="9975097" cy="4564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0366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7BE5EB4-1BF8-4D52-9738-09E2A1AA8E47}"/>
              </a:ext>
            </a:extLst>
          </p:cNvPr>
          <p:cNvSpPr>
            <a:spLocks noGrp="1"/>
          </p:cNvSpPr>
          <p:nvPr>
            <p:ph type="sldNum" sz="quarter" idx="12"/>
          </p:nvPr>
        </p:nvSpPr>
        <p:spPr/>
        <p:txBody>
          <a:bodyPr/>
          <a:lstStyle/>
          <a:p>
            <a:fld id="{496994E2-0617-9D40-A1AC-288BD8B129DE}" type="slidenum">
              <a:rPr lang="ar-SA" smtClean="0"/>
              <a:pPr/>
              <a:t>37</a:t>
            </a:fld>
            <a:endParaRPr lang="ar-SA" dirty="0"/>
          </a:p>
        </p:txBody>
      </p:sp>
      <p:pic>
        <p:nvPicPr>
          <p:cNvPr id="3" name="رسم 2">
            <a:extLst>
              <a:ext uri="{FF2B5EF4-FFF2-40B4-BE49-F238E27FC236}">
                <a16:creationId xmlns:a16="http://schemas.microsoft.com/office/drawing/2014/main" id="{3EFA764D-780C-42C2-823E-79E08468E1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4" name="TextBox 3">
            <a:extLst>
              <a:ext uri="{FF2B5EF4-FFF2-40B4-BE49-F238E27FC236}">
                <a16:creationId xmlns:a16="http://schemas.microsoft.com/office/drawing/2014/main" id="{61898486-8D66-45E6-9332-B54E266873E2}"/>
              </a:ext>
            </a:extLst>
          </p:cNvPr>
          <p:cNvSpPr txBox="1"/>
          <p:nvPr/>
        </p:nvSpPr>
        <p:spPr>
          <a:xfrm>
            <a:off x="836591" y="566496"/>
            <a:ext cx="10428817"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1 </a:t>
            </a:r>
            <a:endParaRPr lang="en-GB" sz="3600" b="1" kern="0" dirty="0">
              <a:solidFill>
                <a:srgbClr val="016960"/>
              </a:solidFill>
              <a:latin typeface="Segoe UI" panose="020B0502040204020203" pitchFamily="34" charset="0"/>
              <a:cs typeface="Segoe UI" panose="020B0502040204020203" pitchFamily="34" charset="0"/>
            </a:endParaRPr>
          </a:p>
        </p:txBody>
      </p:sp>
      <p:graphicFrame>
        <p:nvGraphicFramePr>
          <p:cNvPr id="6" name="Διάγραμμα 5">
            <a:extLst>
              <a:ext uri="{FF2B5EF4-FFF2-40B4-BE49-F238E27FC236}">
                <a16:creationId xmlns:a16="http://schemas.microsoft.com/office/drawing/2014/main" id="{426D9E6B-B187-4CAE-B9BE-34C1F8490A3D}"/>
              </a:ext>
            </a:extLst>
          </p:cNvPr>
          <p:cNvGraphicFramePr/>
          <p:nvPr>
            <p:extLst>
              <p:ext uri="{D42A27DB-BD31-4B8C-83A1-F6EECF244321}">
                <p14:modId xmlns:p14="http://schemas.microsoft.com/office/powerpoint/2010/main" val="2130533850"/>
              </p:ext>
            </p:extLst>
          </p:nvPr>
        </p:nvGraphicFramePr>
        <p:xfrm>
          <a:off x="836592" y="1727200"/>
          <a:ext cx="10101674" cy="4564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4968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CE5DAA6-A8C8-475D-9890-FFB5283F9975}"/>
              </a:ext>
            </a:extLst>
          </p:cNvPr>
          <p:cNvSpPr>
            <a:spLocks noGrp="1"/>
          </p:cNvSpPr>
          <p:nvPr>
            <p:ph type="sldNum" sz="quarter" idx="12"/>
          </p:nvPr>
        </p:nvSpPr>
        <p:spPr/>
        <p:txBody>
          <a:bodyPr/>
          <a:lstStyle/>
          <a:p>
            <a:fld id="{496994E2-0617-9D40-A1AC-288BD8B129DE}" type="slidenum">
              <a:rPr lang="ar-SA" smtClean="0"/>
              <a:pPr/>
              <a:t>38</a:t>
            </a:fld>
            <a:endParaRPr lang="ar-SA" dirty="0"/>
          </a:p>
        </p:txBody>
      </p:sp>
      <p:sp>
        <p:nvSpPr>
          <p:cNvPr id="3" name="TextBox 2">
            <a:extLst>
              <a:ext uri="{FF2B5EF4-FFF2-40B4-BE49-F238E27FC236}">
                <a16:creationId xmlns:a16="http://schemas.microsoft.com/office/drawing/2014/main" id="{DB231208-EA40-4877-B04D-6DDFB91F46D3}"/>
              </a:ext>
            </a:extLst>
          </p:cNvPr>
          <p:cNvSpPr txBox="1"/>
          <p:nvPr/>
        </p:nvSpPr>
        <p:spPr>
          <a:xfrm>
            <a:off x="739055" y="566496"/>
            <a:ext cx="9343729"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Στόχοι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7A4473EF-635C-411B-B12C-DB0E2BB3D3FA}"/>
              </a:ext>
            </a:extLst>
          </p:cNvPr>
          <p:cNvSpPr/>
          <p:nvPr/>
        </p:nvSpPr>
        <p:spPr>
          <a:xfrm>
            <a:off x="739055" y="1633728"/>
            <a:ext cx="10338816" cy="418185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2. Παραγωγική ανασυγκρότηση του δευτερογενή τομέα</a:t>
            </a:r>
            <a:r>
              <a:rPr lang="el-GR" sz="24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με:</a:t>
            </a:r>
            <a:r>
              <a:rPr lang="el-GR" sz="2400"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(α)</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επιχειρηματικότητα έντασης γνώσης,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(β)</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ψηφιακό μετασχηματισμό των επιχειρήσεων,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(γ)</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ενίσχυση δεσμών συνεργασίας με το οικοσύστημα καινοτομίας,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(δ)</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αξιοποίηση καινοτομίας για αύξηση της παραγωγικότητας,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(ε)</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αναβάθμιση προς κλάδους και προϊόντα υψηλότερης προστιθέμενης αξίας διεθνών προοπτικών, και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a:t>
            </a:r>
            <a:r>
              <a:rPr lang="el-GR" sz="2000" b="1" dirty="0" err="1">
                <a:solidFill>
                  <a:schemeClr val="tx1"/>
                </a:solidFill>
                <a:latin typeface="Segoe UI" panose="020B0502040204020203" pitchFamily="34" charset="0"/>
                <a:ea typeface="Segoe UI" panose="020B0502040204020203" pitchFamily="34" charset="0"/>
                <a:cs typeface="Segoe UI" panose="020B0502040204020203" pitchFamily="34" charset="0"/>
              </a:rPr>
              <a:t>στ</a:t>
            </a: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υιοθέτηση περισσότερο βιώσιμων, αποδοτικών και πράσινων επιχειρηματικών μοντέλων.</a:t>
            </a:r>
            <a:endParaRPr lang="el-GR"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6511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60347DA-71A1-48FE-8BF6-23241AE22D0A}"/>
              </a:ext>
            </a:extLst>
          </p:cNvPr>
          <p:cNvSpPr>
            <a:spLocks noGrp="1"/>
          </p:cNvSpPr>
          <p:nvPr>
            <p:ph type="sldNum" sz="quarter" idx="12"/>
          </p:nvPr>
        </p:nvSpPr>
        <p:spPr/>
        <p:txBody>
          <a:bodyPr/>
          <a:lstStyle/>
          <a:p>
            <a:fld id="{496994E2-0617-9D40-A1AC-288BD8B129DE}" type="slidenum">
              <a:rPr lang="ar-SA" smtClean="0"/>
              <a:pPr/>
              <a:t>39</a:t>
            </a:fld>
            <a:endParaRPr lang="ar-SA" dirty="0"/>
          </a:p>
        </p:txBody>
      </p:sp>
      <p:pic>
        <p:nvPicPr>
          <p:cNvPr id="3" name="رسم 2">
            <a:extLst>
              <a:ext uri="{FF2B5EF4-FFF2-40B4-BE49-F238E27FC236}">
                <a16:creationId xmlns:a16="http://schemas.microsoft.com/office/drawing/2014/main" id="{B5427D20-063E-4032-AB6D-C7242D1055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4" name="TextBox 3">
            <a:extLst>
              <a:ext uri="{FF2B5EF4-FFF2-40B4-BE49-F238E27FC236}">
                <a16:creationId xmlns:a16="http://schemas.microsoft.com/office/drawing/2014/main" id="{31D01469-5B1B-4132-8AB4-AC52AD1B2A63}"/>
              </a:ext>
            </a:extLst>
          </p:cNvPr>
          <p:cNvSpPr txBox="1"/>
          <p:nvPr/>
        </p:nvSpPr>
        <p:spPr>
          <a:xfrm>
            <a:off x="836591" y="566496"/>
            <a:ext cx="10518818"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2</a:t>
            </a:r>
            <a:endParaRPr lang="en-GB" sz="3600" b="1" kern="0" dirty="0">
              <a:solidFill>
                <a:srgbClr val="016960"/>
              </a:solidFill>
              <a:latin typeface="Segoe UI" panose="020B0502040204020203" pitchFamily="34" charset="0"/>
              <a:cs typeface="Segoe UI" panose="020B0502040204020203" pitchFamily="34" charset="0"/>
            </a:endParaRPr>
          </a:p>
        </p:txBody>
      </p:sp>
      <p:graphicFrame>
        <p:nvGraphicFramePr>
          <p:cNvPr id="5" name="Διάγραμμα 4">
            <a:extLst>
              <a:ext uri="{FF2B5EF4-FFF2-40B4-BE49-F238E27FC236}">
                <a16:creationId xmlns:a16="http://schemas.microsoft.com/office/drawing/2014/main" id="{4EC3F0C0-1ABE-4653-93E0-EEDC90621BAC}"/>
              </a:ext>
            </a:extLst>
          </p:cNvPr>
          <p:cNvGraphicFramePr/>
          <p:nvPr>
            <p:extLst>
              <p:ext uri="{D42A27DB-BD31-4B8C-83A1-F6EECF244321}">
                <p14:modId xmlns:p14="http://schemas.microsoft.com/office/powerpoint/2010/main" val="3584631884"/>
              </p:ext>
            </p:extLst>
          </p:nvPr>
        </p:nvGraphicFramePr>
        <p:xfrm>
          <a:off x="836591" y="1557986"/>
          <a:ext cx="10337874" cy="472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211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رسم 2">
            <a:extLst>
              <a:ext uri="{FF2B5EF4-FFF2-40B4-BE49-F238E27FC236}">
                <a16:creationId xmlns:a16="http://schemas.microsoft.com/office/drawing/2014/main" id="{6AC67D73-B2A3-D442-9A3E-DF15EF9EA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2" name="Slide Number Placeholder 1">
            <a:extLst>
              <a:ext uri="{FF2B5EF4-FFF2-40B4-BE49-F238E27FC236}">
                <a16:creationId xmlns:a16="http://schemas.microsoft.com/office/drawing/2014/main" id="{699C86EC-FF0E-4351-8271-4D2825FFBD60}"/>
              </a:ext>
            </a:extLst>
          </p:cNvPr>
          <p:cNvSpPr>
            <a:spLocks noGrp="1"/>
          </p:cNvSpPr>
          <p:nvPr>
            <p:ph type="sldNum" sz="quarter" idx="12"/>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fld id="{496994E2-0617-9D40-A1AC-288BD8B129DE}" type="slidenum">
              <a:rPr kumimoji="0" lang="ar-SA"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ctr" defTabSz="914400" rtl="1" eaLnBrk="1" fontAlgn="auto" latinLnBrk="0" hangingPunct="1">
                <a:lnSpc>
                  <a:spcPct val="100000"/>
                </a:lnSpc>
                <a:spcBef>
                  <a:spcPts val="0"/>
                </a:spcBef>
                <a:spcAft>
                  <a:spcPts val="0"/>
                </a:spcAft>
                <a:buClrTx/>
                <a:buSzTx/>
                <a:buFontTx/>
                <a:buNone/>
                <a:tabLst/>
                <a:defRPr/>
              </a:pPr>
              <a:t>4</a:t>
            </a:fld>
            <a:endParaRPr kumimoji="0" lang="ar-SA"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25B28D7E-CDBD-44CC-9CC2-55D234D58A82}"/>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87C7AB6E-F83A-42E0-89A3-00AC474E6AF8}"/>
              </a:ext>
            </a:extLst>
          </p:cNvPr>
          <p:cNvGraphicFramePr/>
          <p:nvPr>
            <p:extLst>
              <p:ext uri="{D42A27DB-BD31-4B8C-83A1-F6EECF244321}">
                <p14:modId xmlns:p14="http://schemas.microsoft.com/office/powerpoint/2010/main" val="2745550283"/>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848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AC09B48-A27B-4A1D-85D1-0200B91876B8}"/>
              </a:ext>
            </a:extLst>
          </p:cNvPr>
          <p:cNvSpPr>
            <a:spLocks noGrp="1"/>
          </p:cNvSpPr>
          <p:nvPr>
            <p:ph type="sldNum" sz="quarter" idx="12"/>
          </p:nvPr>
        </p:nvSpPr>
        <p:spPr/>
        <p:txBody>
          <a:bodyPr/>
          <a:lstStyle/>
          <a:p>
            <a:fld id="{496994E2-0617-9D40-A1AC-288BD8B129DE}" type="slidenum">
              <a:rPr lang="ar-SA" smtClean="0"/>
              <a:pPr/>
              <a:t>40</a:t>
            </a:fld>
            <a:endParaRPr lang="ar-SA" dirty="0"/>
          </a:p>
        </p:txBody>
      </p:sp>
      <p:sp>
        <p:nvSpPr>
          <p:cNvPr id="3" name="TextBox 2">
            <a:extLst>
              <a:ext uri="{FF2B5EF4-FFF2-40B4-BE49-F238E27FC236}">
                <a16:creationId xmlns:a16="http://schemas.microsoft.com/office/drawing/2014/main" id="{CEE3FB67-0C6B-4048-920C-4C16B5DB45B0}"/>
              </a:ext>
            </a:extLst>
          </p:cNvPr>
          <p:cNvSpPr txBox="1"/>
          <p:nvPr/>
        </p:nvSpPr>
        <p:spPr>
          <a:xfrm>
            <a:off x="739055" y="566496"/>
            <a:ext cx="9845818"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3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55F04B26-8591-40AC-A788-BBDE1CC9CB1E}"/>
              </a:ext>
            </a:extLst>
          </p:cNvPr>
          <p:cNvSpPr/>
          <p:nvPr/>
        </p:nvSpPr>
        <p:spPr>
          <a:xfrm>
            <a:off x="739055" y="1633728"/>
            <a:ext cx="10338816" cy="26700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3. Απεξάρτηση του τουρισμού από τη διεθνή συγκυρία με:</a:t>
            </a:r>
            <a:endParaRPr lang="el-GR"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(α)</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επικέντρωση σε υψηλής ποιότητας ζήτηση,</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(β)</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διεύρυνση προϊόντος,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(γ)</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άμβλυνση εποχικότητας, </a:t>
            </a:r>
          </a:p>
          <a:p>
            <a:pPr>
              <a:spcBef>
                <a:spcPts val="600"/>
              </a:spcBef>
              <a:spcAft>
                <a:spcPts val="600"/>
              </a:spcAft>
            </a:pPr>
            <a:r>
              <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rPr>
              <a:t>(δ)</a:t>
            </a:r>
            <a:r>
              <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rPr>
              <a:t> σύνδεση τουριστικής βιομηχανίας, πολιτισμού και εναλλακτικού τουρισμού, </a:t>
            </a:r>
          </a:p>
        </p:txBody>
      </p:sp>
    </p:spTree>
    <p:extLst>
      <p:ext uri="{BB962C8B-B14F-4D97-AF65-F5344CB8AC3E}">
        <p14:creationId xmlns:p14="http://schemas.microsoft.com/office/powerpoint/2010/main" val="556663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5A63D27-CADA-43A7-9EF9-0BF251B6B409}"/>
              </a:ext>
            </a:extLst>
          </p:cNvPr>
          <p:cNvSpPr>
            <a:spLocks noGrp="1"/>
          </p:cNvSpPr>
          <p:nvPr>
            <p:ph type="sldNum" sz="quarter" idx="12"/>
          </p:nvPr>
        </p:nvSpPr>
        <p:spPr/>
        <p:txBody>
          <a:bodyPr/>
          <a:lstStyle/>
          <a:p>
            <a:fld id="{496994E2-0617-9D40-A1AC-288BD8B129DE}" type="slidenum">
              <a:rPr lang="ar-SA" smtClean="0"/>
              <a:pPr/>
              <a:t>41</a:t>
            </a:fld>
            <a:endParaRPr lang="ar-SA" dirty="0"/>
          </a:p>
        </p:txBody>
      </p:sp>
      <p:pic>
        <p:nvPicPr>
          <p:cNvPr id="3" name="رسم 2">
            <a:extLst>
              <a:ext uri="{FF2B5EF4-FFF2-40B4-BE49-F238E27FC236}">
                <a16:creationId xmlns:a16="http://schemas.microsoft.com/office/drawing/2014/main" id="{4E5E1ABA-7E04-42DC-891B-319291F96B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7381" y="6076942"/>
            <a:ext cx="806085" cy="780082"/>
          </a:xfrm>
          <a:prstGeom prst="rect">
            <a:avLst/>
          </a:prstGeom>
        </p:spPr>
      </p:pic>
      <p:sp>
        <p:nvSpPr>
          <p:cNvPr id="4" name="TextBox 3">
            <a:extLst>
              <a:ext uri="{FF2B5EF4-FFF2-40B4-BE49-F238E27FC236}">
                <a16:creationId xmlns:a16="http://schemas.microsoft.com/office/drawing/2014/main" id="{0F80DA2D-8265-4720-8AF8-FD7E8B7A261F}"/>
              </a:ext>
            </a:extLst>
          </p:cNvPr>
          <p:cNvSpPr txBox="1"/>
          <p:nvPr/>
        </p:nvSpPr>
        <p:spPr>
          <a:xfrm>
            <a:off x="836591" y="566496"/>
            <a:ext cx="10319089"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3</a:t>
            </a:r>
            <a:endParaRPr lang="en-GB" sz="3600" b="1" kern="0" dirty="0">
              <a:solidFill>
                <a:srgbClr val="016960"/>
              </a:solidFill>
              <a:latin typeface="Segoe UI" panose="020B0502040204020203" pitchFamily="34" charset="0"/>
              <a:cs typeface="Segoe UI" panose="020B0502040204020203" pitchFamily="34" charset="0"/>
            </a:endParaRPr>
          </a:p>
        </p:txBody>
      </p:sp>
      <p:graphicFrame>
        <p:nvGraphicFramePr>
          <p:cNvPr id="5" name="Διάγραμμα 4">
            <a:extLst>
              <a:ext uri="{FF2B5EF4-FFF2-40B4-BE49-F238E27FC236}">
                <a16:creationId xmlns:a16="http://schemas.microsoft.com/office/drawing/2014/main" id="{97DF3B83-A29F-4301-893C-69753D3A94F9}"/>
              </a:ext>
            </a:extLst>
          </p:cNvPr>
          <p:cNvGraphicFramePr/>
          <p:nvPr>
            <p:extLst>
              <p:ext uri="{D42A27DB-BD31-4B8C-83A1-F6EECF244321}">
                <p14:modId xmlns:p14="http://schemas.microsoft.com/office/powerpoint/2010/main" val="1819664501"/>
              </p:ext>
            </p:extLst>
          </p:nvPr>
        </p:nvGraphicFramePr>
        <p:xfrm>
          <a:off x="836591" y="1420304"/>
          <a:ext cx="10112796" cy="47732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2544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78E1E5D-079B-44D3-8511-D01F997AE4A5}"/>
              </a:ext>
            </a:extLst>
          </p:cNvPr>
          <p:cNvSpPr>
            <a:spLocks noGrp="1"/>
          </p:cNvSpPr>
          <p:nvPr>
            <p:ph type="sldNum" sz="quarter" idx="12"/>
          </p:nvPr>
        </p:nvSpPr>
        <p:spPr/>
        <p:txBody>
          <a:bodyPr/>
          <a:lstStyle/>
          <a:p>
            <a:fld id="{496994E2-0617-9D40-A1AC-288BD8B129DE}" type="slidenum">
              <a:rPr lang="ar-SA" smtClean="0"/>
              <a:pPr/>
              <a:t>42</a:t>
            </a:fld>
            <a:endParaRPr lang="ar-SA" dirty="0"/>
          </a:p>
        </p:txBody>
      </p:sp>
      <p:sp>
        <p:nvSpPr>
          <p:cNvPr id="3" name="TextBox 2">
            <a:extLst>
              <a:ext uri="{FF2B5EF4-FFF2-40B4-BE49-F238E27FC236}">
                <a16:creationId xmlns:a16="http://schemas.microsoft.com/office/drawing/2014/main" id="{B0EDD6D8-B229-462B-91C9-D7B8BAF81BCC}"/>
              </a:ext>
            </a:extLst>
          </p:cNvPr>
          <p:cNvSpPr txBox="1"/>
          <p:nvPr/>
        </p:nvSpPr>
        <p:spPr>
          <a:xfrm>
            <a:off x="739055" y="566496"/>
            <a:ext cx="9887381"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4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3A837A43-2EB0-4138-B62C-1C61F155E16F}"/>
              </a:ext>
            </a:extLst>
          </p:cNvPr>
          <p:cNvSpPr/>
          <p:nvPr/>
        </p:nvSpPr>
        <p:spPr>
          <a:xfrm>
            <a:off x="739054" y="1633728"/>
            <a:ext cx="10831153" cy="451104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4. Ενδυνάμωση του τοπικού κοινωνικού ιστού - Προώθηση της Κοινωνικής Συνοχής</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(α)</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Αναβάθμιση </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σχολικών κτιριακών υποδομών και εξοπλισμού </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Υποστήριξη μαθητών με αναπηρία ή/και ειδικές εκπαιδευτικές ανάγκες στο γενικό σχολείο,</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(β)</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Υποδομές και εξοπλισμός για </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Πρωτοβάθμια Φροντίδα Υγείας, δομών Κοινωνικής Πρόνοιας</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(γ)</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Στήριξη ατόμων που </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αναζητούν εργασία – </a:t>
            </a:r>
            <a:r>
              <a:rPr lang="el-GR" b="1" dirty="0" err="1">
                <a:solidFill>
                  <a:schemeClr val="tx1"/>
                </a:solidFill>
                <a:latin typeface="Segoe UI" panose="020B0502040204020203" pitchFamily="34" charset="0"/>
                <a:ea typeface="Segoe UI" panose="020B0502040204020203" pitchFamily="34" charset="0"/>
                <a:cs typeface="Segoe UI" panose="020B0502040204020203" pitchFamily="34" charset="0"/>
              </a:rPr>
              <a:t>αυτοαπασχόληση</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σύσταση επιχειρήσεων (νέοι, μακροχρόνια άνεργοι, μειονεκτούσες ομάδες) </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(δ)</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Στήριξη </a:t>
            </a:r>
            <a:r>
              <a:rPr lang="el-GR" dirty="0" err="1">
                <a:solidFill>
                  <a:schemeClr val="tx1"/>
                </a:solidFill>
                <a:latin typeface="Segoe UI" panose="020B0502040204020203" pitchFamily="34" charset="0"/>
                <a:ea typeface="Segoe UI" panose="020B0502040204020203" pitchFamily="34" charset="0"/>
                <a:cs typeface="Segoe UI" panose="020B0502040204020203" pitchFamily="34" charset="0"/>
              </a:rPr>
              <a:t>μειονεκτουσών</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ομάδων για συμμετοχή στον </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αθλητισμό, τον πολιτισμό και την ενεργή κοινωνική ζωή</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(συνδρομή σε γυμναστήρια, αθλητικούς και πολιτιστικούς συλλόγους, εισιτήρια για θεατρικές παραστάσεις κ.λπ.) </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(ε) </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Στήριξη </a:t>
            </a:r>
            <a:r>
              <a:rPr lang="el-GR" dirty="0" err="1">
                <a:solidFill>
                  <a:schemeClr val="tx1"/>
                </a:solidFill>
                <a:latin typeface="Segoe UI" panose="020B0502040204020203" pitchFamily="34" charset="0"/>
                <a:ea typeface="Segoe UI" panose="020B0502040204020203" pitchFamily="34" charset="0"/>
                <a:cs typeface="Segoe UI" panose="020B0502040204020203" pitchFamily="34" charset="0"/>
              </a:rPr>
              <a:t>μειονεκτουσών</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ομάδων σε ποιοτικές, βιώσιμες και οικονομικά προσιτές </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υπηρεσίες στέγασης, υγειονομικής περίθαλψης και κοινωνικής προστασίας</a:t>
            </a:r>
            <a:endParaRPr lang="el-GR" sz="2000"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57369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4A2DB8C-9FA4-4490-94C0-A6C52A08A296}"/>
              </a:ext>
            </a:extLst>
          </p:cNvPr>
          <p:cNvSpPr>
            <a:spLocks noGrp="1"/>
          </p:cNvSpPr>
          <p:nvPr>
            <p:ph type="sldNum" sz="quarter" idx="12"/>
          </p:nvPr>
        </p:nvSpPr>
        <p:spPr/>
        <p:txBody>
          <a:bodyPr/>
          <a:lstStyle/>
          <a:p>
            <a:fld id="{496994E2-0617-9D40-A1AC-288BD8B129DE}" type="slidenum">
              <a:rPr lang="ar-SA" smtClean="0"/>
              <a:pPr/>
              <a:t>43</a:t>
            </a:fld>
            <a:endParaRPr lang="ar-SA" dirty="0"/>
          </a:p>
        </p:txBody>
      </p:sp>
      <p:sp>
        <p:nvSpPr>
          <p:cNvPr id="3" name="TextBox 2">
            <a:extLst>
              <a:ext uri="{FF2B5EF4-FFF2-40B4-BE49-F238E27FC236}">
                <a16:creationId xmlns:a16="http://schemas.microsoft.com/office/drawing/2014/main" id="{587C3413-4DF8-4DE2-BB7C-BD7FD27BC0A1}"/>
              </a:ext>
            </a:extLst>
          </p:cNvPr>
          <p:cNvSpPr txBox="1"/>
          <p:nvPr/>
        </p:nvSpPr>
        <p:spPr>
          <a:xfrm>
            <a:off x="836591" y="566496"/>
            <a:ext cx="10319089" cy="646331"/>
          </a:xfrm>
          <a:prstGeom prst="rect">
            <a:avLst/>
          </a:prstGeom>
          <a:noFill/>
        </p:spPr>
        <p:txBody>
          <a:bodyPr wrap="square" rtlCol="0">
            <a:spAutoFit/>
          </a:bodyPr>
          <a:lstStyle/>
          <a:p>
            <a:pPr lvl="0" defTabSz="412750" hangingPunct="0">
              <a:spcBef>
                <a:spcPts val="1700"/>
              </a:spcBef>
              <a:defRPr/>
            </a:pPr>
            <a:r>
              <a:rPr lang="el-GR" sz="3600" b="1" kern="0" dirty="0">
                <a:solidFill>
                  <a:srgbClr val="016960"/>
                </a:solidFill>
                <a:latin typeface="Segoe UI" panose="020B0502040204020203" pitchFamily="34" charset="0"/>
                <a:cs typeface="Segoe UI" panose="020B0502040204020203" pitchFamily="34" charset="0"/>
              </a:rPr>
              <a:t>Σχέδιο Αξιοποίησης –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4</a:t>
            </a:r>
            <a:endParaRPr lang="en-GB" sz="3600" b="1" kern="0" dirty="0">
              <a:solidFill>
                <a:srgbClr val="016960"/>
              </a:solidFill>
              <a:latin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91227E7A-F859-4B05-BD8D-2929F4FB0334}"/>
              </a:ext>
            </a:extLst>
          </p:cNvPr>
          <p:cNvGraphicFramePr/>
          <p:nvPr>
            <p:extLst>
              <p:ext uri="{D42A27DB-BD31-4B8C-83A1-F6EECF244321}">
                <p14:modId xmlns:p14="http://schemas.microsoft.com/office/powerpoint/2010/main" val="2085852973"/>
              </p:ext>
            </p:extLst>
          </p:nvPr>
        </p:nvGraphicFramePr>
        <p:xfrm>
          <a:off x="836591" y="1420304"/>
          <a:ext cx="10112796" cy="4773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221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3A5E10A-0EE4-4776-9025-A4D2D1357D51}"/>
              </a:ext>
            </a:extLst>
          </p:cNvPr>
          <p:cNvSpPr>
            <a:spLocks noGrp="1"/>
          </p:cNvSpPr>
          <p:nvPr>
            <p:ph type="sldNum" sz="quarter" idx="12"/>
          </p:nvPr>
        </p:nvSpPr>
        <p:spPr/>
        <p:txBody>
          <a:bodyPr/>
          <a:lstStyle/>
          <a:p>
            <a:fld id="{496994E2-0617-9D40-A1AC-288BD8B129DE}" type="slidenum">
              <a:rPr lang="ar-SA" smtClean="0"/>
              <a:pPr/>
              <a:t>44</a:t>
            </a:fld>
            <a:endParaRPr lang="ar-SA" dirty="0"/>
          </a:p>
        </p:txBody>
      </p:sp>
      <p:sp>
        <p:nvSpPr>
          <p:cNvPr id="3" name="TextBox 2">
            <a:extLst>
              <a:ext uri="{FF2B5EF4-FFF2-40B4-BE49-F238E27FC236}">
                <a16:creationId xmlns:a16="http://schemas.microsoft.com/office/drawing/2014/main" id="{97008F62-741F-4E1F-9386-B7D30310DC7E}"/>
              </a:ext>
            </a:extLst>
          </p:cNvPr>
          <p:cNvSpPr txBox="1"/>
          <p:nvPr/>
        </p:nvSpPr>
        <p:spPr>
          <a:xfrm>
            <a:off x="670230" y="773760"/>
            <a:ext cx="10080897"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lang="el-GR" sz="3600" b="1" dirty="0">
                <a:solidFill>
                  <a:srgbClr val="0B685E"/>
                </a:solidFill>
                <a:latin typeface="Segoe UI" panose="020B0502040204020203" pitchFamily="34" charset="0"/>
                <a:ea typeface="Segoe UI" panose="020B0502040204020203" pitchFamily="34" charset="0"/>
                <a:cs typeface="Segoe UI" panose="020B0502040204020203" pitchFamily="34" charset="0"/>
              </a:rPr>
              <a:t>Στρατηγικός Στόχος 5 </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4" name="Ορθογώνιο: Στρογγύλεμα γωνιών 3">
            <a:extLst>
              <a:ext uri="{FF2B5EF4-FFF2-40B4-BE49-F238E27FC236}">
                <a16:creationId xmlns:a16="http://schemas.microsoft.com/office/drawing/2014/main" id="{E7AEAD68-518E-42A6-829E-B1348A62C3D8}"/>
              </a:ext>
            </a:extLst>
          </p:cNvPr>
          <p:cNvSpPr/>
          <p:nvPr/>
        </p:nvSpPr>
        <p:spPr>
          <a:xfrm>
            <a:off x="670230" y="1840992"/>
            <a:ext cx="10887786" cy="42432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l-GR" sz="2400" b="1" dirty="0">
                <a:solidFill>
                  <a:schemeClr val="tx1"/>
                </a:solidFill>
                <a:latin typeface="Segoe UI" panose="020B0502040204020203" pitchFamily="34" charset="0"/>
                <a:ea typeface="Segoe UI" panose="020B0502040204020203" pitchFamily="34" charset="0"/>
                <a:cs typeface="Segoe UI" panose="020B0502040204020203" pitchFamily="34" charset="0"/>
              </a:rPr>
              <a:t>5. Βελτίωση ποιότητας ζωής τοπικού πληθυσμού </a:t>
            </a:r>
            <a:endParaRPr lang="el-GR" sz="20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(α)</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Ενεργειακή αναβάθμιση δημοσίων κτηρίων τοπικής αρμοδιότητας (υγείας-πρόνοιας, εκπαίδευσης, αθλητισμού, πολιτισμού, αυτοδιοίκησης κ.λπ.)</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(β)</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Ενεργειακή  αναβάθμιση του υφιστάμενου οικιστικού αποθέματος </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(γ)</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Προστασία ακτών και λιμένων </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(δ)</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 Προμήθεια μηχανημάτων πολλαπλής χρησιμότητας (χωματουργικών, εκχιονιστικών, διακομιδής) για την πρόληψη (καθαρισμό, αποκομιδή, μεταφορά), αντιμετώπιση/περιορισμό των επιπτώσεων σχετιζόμενων με το κλίμα (π.χ. πλημμύρες, ακραία καιρικά φαινόμενα, πυρκαγιές) και μη (σεισμοί, τεχνολογικά ατυχήματα) φυσικών κινδύνων</a:t>
            </a:r>
          </a:p>
          <a:p>
            <a:pPr algn="just">
              <a:spcBef>
                <a:spcPts val="600"/>
              </a:spcBef>
              <a:spcAft>
                <a:spcPts val="600"/>
              </a:spcAft>
            </a:pP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(ε) </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Βιώσιμη διαχείριση του νερού</a:t>
            </a:r>
          </a:p>
          <a:p>
            <a:pPr algn="just">
              <a:spcBef>
                <a:spcPts val="600"/>
              </a:spcBef>
              <a:spcAft>
                <a:spcPts val="600"/>
              </a:spcAft>
            </a:pPr>
            <a:r>
              <a:rPr lang="el-GR" b="1" dirty="0" err="1">
                <a:solidFill>
                  <a:schemeClr val="tx1"/>
                </a:solidFill>
                <a:latin typeface="Segoe UI" panose="020B0502040204020203" pitchFamily="34" charset="0"/>
                <a:ea typeface="Segoe UI" panose="020B0502040204020203" pitchFamily="34" charset="0"/>
                <a:cs typeface="Segoe UI" panose="020B0502040204020203" pitchFamily="34" charset="0"/>
              </a:rPr>
              <a:t>στ</a:t>
            </a:r>
            <a:r>
              <a:rPr lang="el-GR" b="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l-GR" dirty="0">
                <a:solidFill>
                  <a:schemeClr val="tx1"/>
                </a:solidFill>
                <a:latin typeface="Segoe UI" panose="020B0502040204020203" pitchFamily="34" charset="0"/>
                <a:ea typeface="Segoe UI" panose="020B0502040204020203" pitchFamily="34" charset="0"/>
                <a:cs typeface="Segoe UI" panose="020B0502040204020203" pitchFamily="34" charset="0"/>
              </a:rPr>
              <a:t>Ενίσχυση έργων υποδομών μικρής κλίμακας και ενίσχυσης υπηρεσιών και υποδομών αναψυχής</a:t>
            </a:r>
          </a:p>
        </p:txBody>
      </p:sp>
    </p:spTree>
    <p:extLst>
      <p:ext uri="{BB962C8B-B14F-4D97-AF65-F5344CB8AC3E}">
        <p14:creationId xmlns:p14="http://schemas.microsoft.com/office/powerpoint/2010/main" val="3081939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555BAA3-C877-4119-B3A2-55ACDE3980B8}"/>
              </a:ext>
            </a:extLst>
          </p:cNvPr>
          <p:cNvSpPr>
            <a:spLocks noGrp="1"/>
          </p:cNvSpPr>
          <p:nvPr>
            <p:ph type="sldNum" sz="quarter" idx="12"/>
          </p:nvPr>
        </p:nvSpPr>
        <p:spPr/>
        <p:txBody>
          <a:bodyPr/>
          <a:lstStyle/>
          <a:p>
            <a:fld id="{496994E2-0617-9D40-A1AC-288BD8B129DE}" type="slidenum">
              <a:rPr lang="ar-SA" smtClean="0"/>
              <a:pPr/>
              <a:t>45</a:t>
            </a:fld>
            <a:endParaRPr lang="ar-SA" dirty="0"/>
          </a:p>
        </p:txBody>
      </p:sp>
      <p:sp>
        <p:nvSpPr>
          <p:cNvPr id="3" name="TextBox 2">
            <a:extLst>
              <a:ext uri="{FF2B5EF4-FFF2-40B4-BE49-F238E27FC236}">
                <a16:creationId xmlns:a16="http://schemas.microsoft.com/office/drawing/2014/main" id="{751437F8-0DEB-405F-93C0-AA23FF924B8D}"/>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lvl="0" algn="ctr">
              <a:lnSpc>
                <a:spcPct val="90000"/>
              </a:lnSpc>
              <a:spcBef>
                <a:spcPct val="0"/>
              </a:spcBef>
              <a:spcAft>
                <a:spcPts val="600"/>
              </a:spcAft>
              <a:defRPr/>
            </a:pPr>
            <a:r>
              <a:rPr lang="el-GR" sz="5400" b="1" dirty="0">
                <a:solidFill>
                  <a:srgbClr val="0B685E"/>
                </a:solidFill>
              </a:rPr>
              <a:t>Σχέδιο Αξιοποίησης της Περιοχής Μελέτης – Παρεμβάσεις με Χωρικό Προσδιορισμό</a:t>
            </a:r>
          </a:p>
        </p:txBody>
      </p:sp>
    </p:spTree>
    <p:extLst>
      <p:ext uri="{BB962C8B-B14F-4D97-AF65-F5344CB8AC3E}">
        <p14:creationId xmlns:p14="http://schemas.microsoft.com/office/powerpoint/2010/main" val="2301236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2E167C3-0A1A-4092-8FAF-F3B4B5C4DE0C}"/>
              </a:ext>
            </a:extLst>
          </p:cNvPr>
          <p:cNvSpPr>
            <a:spLocks noGrp="1"/>
          </p:cNvSpPr>
          <p:nvPr>
            <p:ph type="sldNum" sz="quarter" idx="12"/>
          </p:nvPr>
        </p:nvSpPr>
        <p:spPr/>
        <p:txBody>
          <a:bodyPr/>
          <a:lstStyle/>
          <a:p>
            <a:fld id="{496994E2-0617-9D40-A1AC-288BD8B129DE}" type="slidenum">
              <a:rPr lang="ar-SA" smtClean="0"/>
              <a:pPr/>
              <a:t>46</a:t>
            </a:fld>
            <a:endParaRPr lang="ar-SA" dirty="0"/>
          </a:p>
        </p:txBody>
      </p:sp>
      <p:sp>
        <p:nvSpPr>
          <p:cNvPr id="3" name="TextBox 2">
            <a:extLst>
              <a:ext uri="{FF2B5EF4-FFF2-40B4-BE49-F238E27FC236}">
                <a16:creationId xmlns:a16="http://schemas.microsoft.com/office/drawing/2014/main" id="{F6B52870-BF96-4766-8C79-7D8E6E967AFB}"/>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3DBDC44D-2A6B-4C36-A3C7-9450C3AADDDB}"/>
              </a:ext>
            </a:extLst>
          </p:cNvPr>
          <p:cNvGraphicFramePr/>
          <p:nvPr>
            <p:extLst>
              <p:ext uri="{D42A27DB-BD31-4B8C-83A1-F6EECF244321}">
                <p14:modId xmlns:p14="http://schemas.microsoft.com/office/powerpoint/2010/main" val="42145359"/>
              </p:ext>
            </p:extLst>
          </p:nvPr>
        </p:nvGraphicFramePr>
        <p:xfrm>
          <a:off x="783240" y="1609344"/>
          <a:ext cx="10457784" cy="464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7132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2B4D3A0-D3B3-58A9-2041-910A76A3872C}"/>
              </a:ext>
            </a:extLst>
          </p:cNvPr>
          <p:cNvSpPr>
            <a:spLocks noGrp="1"/>
          </p:cNvSpPr>
          <p:nvPr>
            <p:ph type="sldNum" sz="quarter" idx="12"/>
          </p:nvPr>
        </p:nvSpPr>
        <p:spPr/>
        <p:txBody>
          <a:bodyPr/>
          <a:lstStyle/>
          <a:p>
            <a:fld id="{496994E2-0617-9D40-A1AC-288BD8B129DE}" type="slidenum">
              <a:rPr lang="ar-SA" smtClean="0"/>
              <a:pPr/>
              <a:t>47</a:t>
            </a:fld>
            <a:endParaRPr lang="ar-SA" dirty="0"/>
          </a:p>
        </p:txBody>
      </p:sp>
      <p:sp>
        <p:nvSpPr>
          <p:cNvPr id="3" name="TextBox 2">
            <a:extLst>
              <a:ext uri="{FF2B5EF4-FFF2-40B4-BE49-F238E27FC236}">
                <a16:creationId xmlns:a16="http://schemas.microsoft.com/office/drawing/2014/main" id="{027BB6CD-95A5-84FE-714C-FC15E63AB30C}"/>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688617AF-B756-2F6B-C1B0-C1FE2562121C}"/>
              </a:ext>
            </a:extLst>
          </p:cNvPr>
          <p:cNvGraphicFramePr/>
          <p:nvPr>
            <p:extLst>
              <p:ext uri="{D42A27DB-BD31-4B8C-83A1-F6EECF244321}">
                <p14:modId xmlns:p14="http://schemas.microsoft.com/office/powerpoint/2010/main" val="4257994648"/>
              </p:ext>
            </p:extLst>
          </p:nvPr>
        </p:nvGraphicFramePr>
        <p:xfrm>
          <a:off x="783240" y="1609344"/>
          <a:ext cx="10438942" cy="464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782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92CDF0F-B01A-48B3-A59A-EF649B3EFA6C}"/>
              </a:ext>
            </a:extLst>
          </p:cNvPr>
          <p:cNvSpPr>
            <a:spLocks noGrp="1"/>
          </p:cNvSpPr>
          <p:nvPr>
            <p:ph type="sldNum" sz="quarter" idx="12"/>
          </p:nvPr>
        </p:nvSpPr>
        <p:spPr/>
        <p:txBody>
          <a:bodyPr/>
          <a:lstStyle/>
          <a:p>
            <a:fld id="{496994E2-0617-9D40-A1AC-288BD8B129DE}" type="slidenum">
              <a:rPr lang="ar-SA" smtClean="0"/>
              <a:pPr/>
              <a:t>48</a:t>
            </a:fld>
            <a:endParaRPr lang="ar-SA" dirty="0"/>
          </a:p>
        </p:txBody>
      </p:sp>
      <p:sp>
        <p:nvSpPr>
          <p:cNvPr id="3" name="TextBox 2">
            <a:extLst>
              <a:ext uri="{FF2B5EF4-FFF2-40B4-BE49-F238E27FC236}">
                <a16:creationId xmlns:a16="http://schemas.microsoft.com/office/drawing/2014/main" id="{9FC04F05-9685-4707-A4D4-96062BB1FD6F}"/>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BE08E5F5-3514-42F9-9423-C846535A1180}"/>
              </a:ext>
            </a:extLst>
          </p:cNvPr>
          <p:cNvGraphicFramePr/>
          <p:nvPr>
            <p:extLst>
              <p:ext uri="{D42A27DB-BD31-4B8C-83A1-F6EECF244321}">
                <p14:modId xmlns:p14="http://schemas.microsoft.com/office/powerpoint/2010/main" val="2721261749"/>
              </p:ext>
            </p:extLst>
          </p:nvPr>
        </p:nvGraphicFramePr>
        <p:xfrm>
          <a:off x="783240" y="1919343"/>
          <a:ext cx="10112796" cy="433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139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D20C743-7744-472B-8353-3BB5256F80A3}"/>
              </a:ext>
            </a:extLst>
          </p:cNvPr>
          <p:cNvSpPr>
            <a:spLocks noGrp="1"/>
          </p:cNvSpPr>
          <p:nvPr>
            <p:ph type="sldNum" sz="quarter" idx="12"/>
          </p:nvPr>
        </p:nvSpPr>
        <p:spPr/>
        <p:txBody>
          <a:bodyPr/>
          <a:lstStyle/>
          <a:p>
            <a:fld id="{496994E2-0617-9D40-A1AC-288BD8B129DE}" type="slidenum">
              <a:rPr lang="ar-SA" smtClean="0"/>
              <a:pPr/>
              <a:t>49</a:t>
            </a:fld>
            <a:endParaRPr lang="ar-SA" dirty="0"/>
          </a:p>
        </p:txBody>
      </p:sp>
      <p:sp>
        <p:nvSpPr>
          <p:cNvPr id="3" name="TextBox 2">
            <a:extLst>
              <a:ext uri="{FF2B5EF4-FFF2-40B4-BE49-F238E27FC236}">
                <a16:creationId xmlns:a16="http://schemas.microsoft.com/office/drawing/2014/main" id="{9B8DF251-1652-42BB-8591-4C0F07D7F912}"/>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B98B6D64-5004-49C5-90BF-5569C979C478}"/>
              </a:ext>
            </a:extLst>
          </p:cNvPr>
          <p:cNvGraphicFramePr/>
          <p:nvPr>
            <p:extLst>
              <p:ext uri="{D42A27DB-BD31-4B8C-83A1-F6EECF244321}">
                <p14:modId xmlns:p14="http://schemas.microsoft.com/office/powerpoint/2010/main" val="3074144097"/>
              </p:ext>
            </p:extLst>
          </p:nvPr>
        </p:nvGraphicFramePr>
        <p:xfrm>
          <a:off x="783240" y="1919343"/>
          <a:ext cx="10112796" cy="3976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423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63312D2-52C5-4736-9397-C2149D26C505}"/>
              </a:ext>
            </a:extLst>
          </p:cNvPr>
          <p:cNvSpPr>
            <a:spLocks noGrp="1"/>
          </p:cNvSpPr>
          <p:nvPr>
            <p:ph type="sldNum" sz="quarter" idx="12"/>
          </p:nvPr>
        </p:nvSpPr>
        <p:spPr/>
        <p:txBody>
          <a:bodyPr/>
          <a:lstStyle/>
          <a:p>
            <a:fld id="{496994E2-0617-9D40-A1AC-288BD8B129DE}" type="slidenum">
              <a:rPr lang="ar-SA" smtClean="0"/>
              <a:pPr/>
              <a:t>5</a:t>
            </a:fld>
            <a:endParaRPr lang="ar-SA" dirty="0"/>
          </a:p>
        </p:txBody>
      </p:sp>
      <p:sp>
        <p:nvSpPr>
          <p:cNvPr id="3" name="TextBox 2">
            <a:extLst>
              <a:ext uri="{FF2B5EF4-FFF2-40B4-BE49-F238E27FC236}">
                <a16:creationId xmlns:a16="http://schemas.microsoft.com/office/drawing/2014/main" id="{ADAE42E4-BDD3-4789-9E1E-0FEA63C505B4}"/>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5C04EAAD-F12A-4368-A151-1DFE560AA2A8}"/>
              </a:ext>
            </a:extLst>
          </p:cNvPr>
          <p:cNvGraphicFramePr/>
          <p:nvPr>
            <p:extLst>
              <p:ext uri="{D42A27DB-BD31-4B8C-83A1-F6EECF244321}">
                <p14:modId xmlns:p14="http://schemas.microsoft.com/office/powerpoint/2010/main" val="1405250837"/>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3583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2BA586C-D99D-4E18-ADA5-4E60C7EDFA83}"/>
              </a:ext>
            </a:extLst>
          </p:cNvPr>
          <p:cNvSpPr>
            <a:spLocks noGrp="1"/>
          </p:cNvSpPr>
          <p:nvPr>
            <p:ph type="sldNum" sz="quarter" idx="12"/>
          </p:nvPr>
        </p:nvSpPr>
        <p:spPr/>
        <p:txBody>
          <a:bodyPr/>
          <a:lstStyle/>
          <a:p>
            <a:fld id="{496994E2-0617-9D40-A1AC-288BD8B129DE}" type="slidenum">
              <a:rPr lang="ar-SA" smtClean="0"/>
              <a:pPr/>
              <a:t>50</a:t>
            </a:fld>
            <a:endParaRPr lang="ar-SA" dirty="0"/>
          </a:p>
        </p:txBody>
      </p:sp>
      <p:sp>
        <p:nvSpPr>
          <p:cNvPr id="3" name="TextBox 2">
            <a:extLst>
              <a:ext uri="{FF2B5EF4-FFF2-40B4-BE49-F238E27FC236}">
                <a16:creationId xmlns:a16="http://schemas.microsoft.com/office/drawing/2014/main" id="{3102B352-B9E9-4B70-98C3-B53EB7DBA305}"/>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AD1AE007-B697-4161-9FD3-189EBCD1DE68}"/>
              </a:ext>
            </a:extLst>
          </p:cNvPr>
          <p:cNvGraphicFramePr/>
          <p:nvPr>
            <p:extLst>
              <p:ext uri="{D42A27DB-BD31-4B8C-83A1-F6EECF244321}">
                <p14:modId xmlns:p14="http://schemas.microsoft.com/office/powerpoint/2010/main" val="167617797"/>
              </p:ext>
            </p:extLst>
          </p:nvPr>
        </p:nvGraphicFramePr>
        <p:xfrm>
          <a:off x="783240" y="1919343"/>
          <a:ext cx="10112796" cy="427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366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1BA502F-318B-4A39-A28C-40887856712B}"/>
              </a:ext>
            </a:extLst>
          </p:cNvPr>
          <p:cNvSpPr>
            <a:spLocks noGrp="1"/>
          </p:cNvSpPr>
          <p:nvPr>
            <p:ph type="sldNum" sz="quarter" idx="12"/>
          </p:nvPr>
        </p:nvSpPr>
        <p:spPr/>
        <p:txBody>
          <a:bodyPr/>
          <a:lstStyle/>
          <a:p>
            <a:fld id="{496994E2-0617-9D40-A1AC-288BD8B129DE}" type="slidenum">
              <a:rPr lang="ar-SA" smtClean="0"/>
              <a:pPr/>
              <a:t>51</a:t>
            </a:fld>
            <a:endParaRPr lang="ar-SA" dirty="0"/>
          </a:p>
        </p:txBody>
      </p:sp>
      <p:sp>
        <p:nvSpPr>
          <p:cNvPr id="3" name="TextBox 2">
            <a:extLst>
              <a:ext uri="{FF2B5EF4-FFF2-40B4-BE49-F238E27FC236}">
                <a16:creationId xmlns:a16="http://schemas.microsoft.com/office/drawing/2014/main" id="{B74CFECC-7DCE-421E-96CC-D03B3D39D0AE}"/>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3D129E5A-CB6E-4129-85CE-37B6103A4D3B}"/>
              </a:ext>
            </a:extLst>
          </p:cNvPr>
          <p:cNvGraphicFramePr/>
          <p:nvPr>
            <p:extLst>
              <p:ext uri="{D42A27DB-BD31-4B8C-83A1-F6EECF244321}">
                <p14:modId xmlns:p14="http://schemas.microsoft.com/office/powerpoint/2010/main" val="951808935"/>
              </p:ext>
            </p:extLst>
          </p:nvPr>
        </p:nvGraphicFramePr>
        <p:xfrm>
          <a:off x="783240" y="1623848"/>
          <a:ext cx="10994232" cy="4660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009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3DF9C37-71F1-2DE5-2BD3-ED3D570D939C}"/>
              </a:ext>
            </a:extLst>
          </p:cNvPr>
          <p:cNvSpPr>
            <a:spLocks noGrp="1"/>
          </p:cNvSpPr>
          <p:nvPr>
            <p:ph type="sldNum" sz="quarter" idx="12"/>
          </p:nvPr>
        </p:nvSpPr>
        <p:spPr/>
        <p:txBody>
          <a:bodyPr/>
          <a:lstStyle/>
          <a:p>
            <a:fld id="{496994E2-0617-9D40-A1AC-288BD8B129DE}" type="slidenum">
              <a:rPr lang="ar-SA" smtClean="0"/>
              <a:pPr/>
              <a:t>52</a:t>
            </a:fld>
            <a:endParaRPr lang="ar-SA" dirty="0"/>
          </a:p>
        </p:txBody>
      </p:sp>
      <p:sp>
        <p:nvSpPr>
          <p:cNvPr id="3" name="TextBox 2">
            <a:extLst>
              <a:ext uri="{FF2B5EF4-FFF2-40B4-BE49-F238E27FC236}">
                <a16:creationId xmlns:a16="http://schemas.microsoft.com/office/drawing/2014/main" id="{4B8678B9-0384-93D4-EBB1-FAEBD3BF4ED6}"/>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D092E220-FB9B-8F10-68BE-A2C0835C177C}"/>
              </a:ext>
            </a:extLst>
          </p:cNvPr>
          <p:cNvGraphicFramePr/>
          <p:nvPr>
            <p:extLst>
              <p:ext uri="{D42A27DB-BD31-4B8C-83A1-F6EECF244321}">
                <p14:modId xmlns:p14="http://schemas.microsoft.com/office/powerpoint/2010/main" val="3325164603"/>
              </p:ext>
            </p:extLst>
          </p:nvPr>
        </p:nvGraphicFramePr>
        <p:xfrm>
          <a:off x="783239" y="1623848"/>
          <a:ext cx="11090106" cy="4660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2890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AE4024C-EB56-C8A7-4C51-FDFE8919523F}"/>
              </a:ext>
            </a:extLst>
          </p:cNvPr>
          <p:cNvSpPr>
            <a:spLocks noGrp="1"/>
          </p:cNvSpPr>
          <p:nvPr>
            <p:ph type="sldNum" sz="quarter" idx="12"/>
          </p:nvPr>
        </p:nvSpPr>
        <p:spPr/>
        <p:txBody>
          <a:bodyPr/>
          <a:lstStyle/>
          <a:p>
            <a:fld id="{496994E2-0617-9D40-A1AC-288BD8B129DE}" type="slidenum">
              <a:rPr lang="ar-SA" smtClean="0"/>
              <a:pPr/>
              <a:t>53</a:t>
            </a:fld>
            <a:endParaRPr lang="ar-SA" dirty="0"/>
          </a:p>
        </p:txBody>
      </p:sp>
      <p:sp>
        <p:nvSpPr>
          <p:cNvPr id="3" name="TextBox 2">
            <a:extLst>
              <a:ext uri="{FF2B5EF4-FFF2-40B4-BE49-F238E27FC236}">
                <a16:creationId xmlns:a16="http://schemas.microsoft.com/office/drawing/2014/main" id="{0D52AB94-3832-E9B8-1DEE-771D84EF5414}"/>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CF4405D6-C00B-C714-CAB7-BF6EC8FE455C}"/>
              </a:ext>
            </a:extLst>
          </p:cNvPr>
          <p:cNvGraphicFramePr/>
          <p:nvPr>
            <p:extLst>
              <p:ext uri="{D42A27DB-BD31-4B8C-83A1-F6EECF244321}">
                <p14:modId xmlns:p14="http://schemas.microsoft.com/office/powerpoint/2010/main" val="1711999129"/>
              </p:ext>
            </p:extLst>
          </p:nvPr>
        </p:nvGraphicFramePr>
        <p:xfrm>
          <a:off x="783240" y="2061450"/>
          <a:ext cx="10112796" cy="2167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731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DACA991-A28B-4759-871B-31978AA76C56}"/>
              </a:ext>
            </a:extLst>
          </p:cNvPr>
          <p:cNvSpPr>
            <a:spLocks noGrp="1"/>
          </p:cNvSpPr>
          <p:nvPr>
            <p:ph type="sldNum" sz="quarter" idx="12"/>
          </p:nvPr>
        </p:nvSpPr>
        <p:spPr/>
        <p:txBody>
          <a:bodyPr/>
          <a:lstStyle/>
          <a:p>
            <a:fld id="{496994E2-0617-9D40-A1AC-288BD8B129DE}" type="slidenum">
              <a:rPr lang="ar-SA" smtClean="0"/>
              <a:pPr/>
              <a:t>54</a:t>
            </a:fld>
            <a:endParaRPr lang="ar-SA" dirty="0"/>
          </a:p>
        </p:txBody>
      </p:sp>
      <p:sp>
        <p:nvSpPr>
          <p:cNvPr id="3" name="TextBox 2">
            <a:extLst>
              <a:ext uri="{FF2B5EF4-FFF2-40B4-BE49-F238E27FC236}">
                <a16:creationId xmlns:a16="http://schemas.microsoft.com/office/drawing/2014/main" id="{679F3E40-3D49-4006-9366-FE467F6E94AA}"/>
              </a:ext>
            </a:extLst>
          </p:cNvPr>
          <p:cNvSpPr txBox="1"/>
          <p:nvPr/>
        </p:nvSpPr>
        <p:spPr>
          <a:xfrm>
            <a:off x="670230" y="77376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23DF351C-6B5A-4DC1-875F-8E17C9A1F248}"/>
              </a:ext>
            </a:extLst>
          </p:cNvPr>
          <p:cNvGraphicFramePr/>
          <p:nvPr>
            <p:extLst>
              <p:ext uri="{D42A27DB-BD31-4B8C-83A1-F6EECF244321}">
                <p14:modId xmlns:p14="http://schemas.microsoft.com/office/powerpoint/2010/main" val="4009093831"/>
              </p:ext>
            </p:extLst>
          </p:nvPr>
        </p:nvGraphicFramePr>
        <p:xfrm>
          <a:off x="783240" y="1919343"/>
          <a:ext cx="10112796" cy="436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512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08BA145-9178-496E-A61C-D491E5E33E96}"/>
              </a:ext>
            </a:extLst>
          </p:cNvPr>
          <p:cNvSpPr>
            <a:spLocks noGrp="1"/>
          </p:cNvSpPr>
          <p:nvPr>
            <p:ph type="sldNum" sz="quarter" idx="12"/>
          </p:nvPr>
        </p:nvSpPr>
        <p:spPr/>
        <p:txBody>
          <a:bodyPr/>
          <a:lstStyle/>
          <a:p>
            <a:fld id="{496994E2-0617-9D40-A1AC-288BD8B129DE}" type="slidenum">
              <a:rPr lang="ar-SA" smtClean="0"/>
              <a:pPr/>
              <a:t>55</a:t>
            </a:fld>
            <a:endParaRPr lang="ar-SA" dirty="0"/>
          </a:p>
        </p:txBody>
      </p:sp>
      <p:sp>
        <p:nvSpPr>
          <p:cNvPr id="3" name="TextBox 2">
            <a:extLst>
              <a:ext uri="{FF2B5EF4-FFF2-40B4-BE49-F238E27FC236}">
                <a16:creationId xmlns:a16="http://schemas.microsoft.com/office/drawing/2014/main" id="{4E6C60AC-ADEE-4C3D-9FC1-49E45CED1B34}"/>
              </a:ext>
            </a:extLst>
          </p:cNvPr>
          <p:cNvSpPr txBox="1"/>
          <p:nvPr/>
        </p:nvSpPr>
        <p:spPr>
          <a:xfrm>
            <a:off x="1201266" y="208455"/>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9F44C10B-2537-4190-9F36-1D610BE894AD}"/>
              </a:ext>
            </a:extLst>
          </p:cNvPr>
          <p:cNvGraphicFramePr/>
          <p:nvPr>
            <p:extLst>
              <p:ext uri="{D42A27DB-BD31-4B8C-83A1-F6EECF244321}">
                <p14:modId xmlns:p14="http://schemas.microsoft.com/office/powerpoint/2010/main" val="4027141870"/>
              </p:ext>
            </p:extLst>
          </p:nvPr>
        </p:nvGraphicFramePr>
        <p:xfrm>
          <a:off x="797111" y="1224877"/>
          <a:ext cx="11088194" cy="4883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1792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9FA0343-E4F5-A4DF-ECB4-B7FAEAEFDD50}"/>
              </a:ext>
            </a:extLst>
          </p:cNvPr>
          <p:cNvSpPr>
            <a:spLocks noGrp="1"/>
          </p:cNvSpPr>
          <p:nvPr>
            <p:ph type="sldNum" sz="quarter" idx="12"/>
          </p:nvPr>
        </p:nvSpPr>
        <p:spPr/>
        <p:txBody>
          <a:bodyPr/>
          <a:lstStyle/>
          <a:p>
            <a:fld id="{496994E2-0617-9D40-A1AC-288BD8B129DE}" type="slidenum">
              <a:rPr lang="ar-SA" smtClean="0"/>
              <a:pPr/>
              <a:t>56</a:t>
            </a:fld>
            <a:endParaRPr lang="ar-SA" dirty="0"/>
          </a:p>
        </p:txBody>
      </p:sp>
      <p:sp>
        <p:nvSpPr>
          <p:cNvPr id="3" name="TextBox 2">
            <a:extLst>
              <a:ext uri="{FF2B5EF4-FFF2-40B4-BE49-F238E27FC236}">
                <a16:creationId xmlns:a16="http://schemas.microsoft.com/office/drawing/2014/main" id="{CD221EDF-FF31-0D9A-1FFB-AB0158FEFCB2}"/>
              </a:ext>
            </a:extLst>
          </p:cNvPr>
          <p:cNvSpPr txBox="1"/>
          <p:nvPr/>
        </p:nvSpPr>
        <p:spPr>
          <a:xfrm>
            <a:off x="1201266" y="72867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15491A7F-7804-D3E1-403E-8A00DC64105F}"/>
              </a:ext>
            </a:extLst>
          </p:cNvPr>
          <p:cNvGraphicFramePr/>
          <p:nvPr>
            <p:extLst>
              <p:ext uri="{D42A27DB-BD31-4B8C-83A1-F6EECF244321}">
                <p14:modId xmlns:p14="http://schemas.microsoft.com/office/powerpoint/2010/main" val="2626805110"/>
              </p:ext>
            </p:extLst>
          </p:nvPr>
        </p:nvGraphicFramePr>
        <p:xfrm>
          <a:off x="783240" y="1694687"/>
          <a:ext cx="11088194" cy="3304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0855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6C91755-308B-46A5-8D8F-8F97646D1069}"/>
              </a:ext>
            </a:extLst>
          </p:cNvPr>
          <p:cNvSpPr>
            <a:spLocks noGrp="1"/>
          </p:cNvSpPr>
          <p:nvPr>
            <p:ph type="sldNum" sz="quarter" idx="12"/>
          </p:nvPr>
        </p:nvSpPr>
        <p:spPr/>
        <p:txBody>
          <a:bodyPr/>
          <a:lstStyle/>
          <a:p>
            <a:fld id="{496994E2-0617-9D40-A1AC-288BD8B129DE}" type="slidenum">
              <a:rPr lang="ar-SA" smtClean="0"/>
              <a:pPr/>
              <a:t>57</a:t>
            </a:fld>
            <a:endParaRPr lang="ar-SA" dirty="0"/>
          </a:p>
        </p:txBody>
      </p:sp>
      <p:sp>
        <p:nvSpPr>
          <p:cNvPr id="3" name="TextBox 2">
            <a:extLst>
              <a:ext uri="{FF2B5EF4-FFF2-40B4-BE49-F238E27FC236}">
                <a16:creationId xmlns:a16="http://schemas.microsoft.com/office/drawing/2014/main" id="{313BE84C-E741-449A-A1D8-A992F38D49AD}"/>
              </a:ext>
            </a:extLst>
          </p:cNvPr>
          <p:cNvSpPr txBox="1"/>
          <p:nvPr/>
        </p:nvSpPr>
        <p:spPr>
          <a:xfrm>
            <a:off x="950481" y="695500"/>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0FE7D447-4E61-434B-A69E-80A7D89A9BD1}"/>
              </a:ext>
            </a:extLst>
          </p:cNvPr>
          <p:cNvGraphicFramePr/>
          <p:nvPr>
            <p:extLst>
              <p:ext uri="{D42A27DB-BD31-4B8C-83A1-F6EECF244321}">
                <p14:modId xmlns:p14="http://schemas.microsoft.com/office/powerpoint/2010/main" val="1802560703"/>
              </p:ext>
            </p:extLst>
          </p:nvPr>
        </p:nvGraphicFramePr>
        <p:xfrm>
          <a:off x="836315" y="1662545"/>
          <a:ext cx="10508215" cy="449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0790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5C45AE8-6DAF-8A04-80CA-1D1EA503CEF7}"/>
              </a:ext>
            </a:extLst>
          </p:cNvPr>
          <p:cNvSpPr>
            <a:spLocks noGrp="1"/>
          </p:cNvSpPr>
          <p:nvPr>
            <p:ph type="sldNum" sz="quarter" idx="12"/>
          </p:nvPr>
        </p:nvSpPr>
        <p:spPr/>
        <p:txBody>
          <a:bodyPr/>
          <a:lstStyle/>
          <a:p>
            <a:fld id="{496994E2-0617-9D40-A1AC-288BD8B129DE}" type="slidenum">
              <a:rPr lang="ar-SA" smtClean="0"/>
              <a:pPr/>
              <a:t>58</a:t>
            </a:fld>
            <a:endParaRPr lang="ar-SA" dirty="0"/>
          </a:p>
        </p:txBody>
      </p:sp>
      <p:pic>
        <p:nvPicPr>
          <p:cNvPr id="3" name="Εικόνα 2">
            <a:extLst>
              <a:ext uri="{FF2B5EF4-FFF2-40B4-BE49-F238E27FC236}">
                <a16:creationId xmlns:a16="http://schemas.microsoft.com/office/drawing/2014/main" id="{178B5F6D-CBFB-E543-E169-8D3AF2FA1F0F}"/>
              </a:ext>
            </a:extLst>
          </p:cNvPr>
          <p:cNvPicPr>
            <a:picLocks noChangeAspect="1"/>
          </p:cNvPicPr>
          <p:nvPr/>
        </p:nvPicPr>
        <p:blipFill>
          <a:blip r:embed="rId2"/>
          <a:stretch>
            <a:fillRect/>
          </a:stretch>
        </p:blipFill>
        <p:spPr>
          <a:xfrm>
            <a:off x="377951" y="2401887"/>
            <a:ext cx="6081377" cy="3572941"/>
          </a:xfrm>
          <a:prstGeom prst="rect">
            <a:avLst/>
          </a:prstGeom>
        </p:spPr>
      </p:pic>
      <p:pic>
        <p:nvPicPr>
          <p:cNvPr id="4" name="Εικόνα 3">
            <a:extLst>
              <a:ext uri="{FF2B5EF4-FFF2-40B4-BE49-F238E27FC236}">
                <a16:creationId xmlns:a16="http://schemas.microsoft.com/office/drawing/2014/main" id="{815D2B59-1612-B64B-3C7C-D9253AF74E74}"/>
              </a:ext>
            </a:extLst>
          </p:cNvPr>
          <p:cNvPicPr>
            <a:picLocks noChangeAspect="1"/>
          </p:cNvPicPr>
          <p:nvPr/>
        </p:nvPicPr>
        <p:blipFill>
          <a:blip r:embed="rId3"/>
          <a:stretch>
            <a:fillRect/>
          </a:stretch>
        </p:blipFill>
        <p:spPr>
          <a:xfrm>
            <a:off x="6813424" y="1802878"/>
            <a:ext cx="5000625" cy="4171950"/>
          </a:xfrm>
          <a:prstGeom prst="rect">
            <a:avLst/>
          </a:prstGeom>
        </p:spPr>
      </p:pic>
      <p:sp>
        <p:nvSpPr>
          <p:cNvPr id="5" name="TextBox 4">
            <a:extLst>
              <a:ext uri="{FF2B5EF4-FFF2-40B4-BE49-F238E27FC236}">
                <a16:creationId xmlns:a16="http://schemas.microsoft.com/office/drawing/2014/main" id="{48C74C0F-5763-5A05-84CF-58A22C750B2A}"/>
              </a:ext>
            </a:extLst>
          </p:cNvPr>
          <p:cNvSpPr txBox="1"/>
          <p:nvPr/>
        </p:nvSpPr>
        <p:spPr>
          <a:xfrm>
            <a:off x="1201266" y="533877"/>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82F36662-B4AE-DA38-80B9-9B94647A14B4}"/>
              </a:ext>
            </a:extLst>
          </p:cNvPr>
          <p:cNvSpPr txBox="1"/>
          <p:nvPr/>
        </p:nvSpPr>
        <p:spPr>
          <a:xfrm>
            <a:off x="377951" y="1341213"/>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3683620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D8DABFD-1A6C-B239-7876-81DD3AE70F3A}"/>
              </a:ext>
            </a:extLst>
          </p:cNvPr>
          <p:cNvSpPr>
            <a:spLocks noGrp="1"/>
          </p:cNvSpPr>
          <p:nvPr>
            <p:ph type="sldNum" sz="quarter" idx="12"/>
          </p:nvPr>
        </p:nvSpPr>
        <p:spPr/>
        <p:txBody>
          <a:bodyPr/>
          <a:lstStyle/>
          <a:p>
            <a:fld id="{496994E2-0617-9D40-A1AC-288BD8B129DE}" type="slidenum">
              <a:rPr lang="ar-SA" smtClean="0"/>
              <a:pPr/>
              <a:t>59</a:t>
            </a:fld>
            <a:endParaRPr lang="ar-SA" dirty="0"/>
          </a:p>
        </p:txBody>
      </p:sp>
      <p:pic>
        <p:nvPicPr>
          <p:cNvPr id="3" name="Εικόνα 2">
            <a:extLst>
              <a:ext uri="{FF2B5EF4-FFF2-40B4-BE49-F238E27FC236}">
                <a16:creationId xmlns:a16="http://schemas.microsoft.com/office/drawing/2014/main" id="{359F1AC5-DBF4-83CF-0318-F7E975E15DA3}"/>
              </a:ext>
            </a:extLst>
          </p:cNvPr>
          <p:cNvPicPr>
            <a:picLocks noChangeAspect="1"/>
          </p:cNvPicPr>
          <p:nvPr/>
        </p:nvPicPr>
        <p:blipFill>
          <a:blip r:embed="rId2"/>
          <a:stretch>
            <a:fillRect/>
          </a:stretch>
        </p:blipFill>
        <p:spPr>
          <a:xfrm>
            <a:off x="198663" y="2392680"/>
            <a:ext cx="5640975" cy="2609850"/>
          </a:xfrm>
          <a:prstGeom prst="rect">
            <a:avLst/>
          </a:prstGeom>
        </p:spPr>
      </p:pic>
      <p:pic>
        <p:nvPicPr>
          <p:cNvPr id="4" name="Εικόνα 3">
            <a:extLst>
              <a:ext uri="{FF2B5EF4-FFF2-40B4-BE49-F238E27FC236}">
                <a16:creationId xmlns:a16="http://schemas.microsoft.com/office/drawing/2014/main" id="{73294BC4-BD67-1BFA-40D9-6C4D907D7E89}"/>
              </a:ext>
            </a:extLst>
          </p:cNvPr>
          <p:cNvPicPr>
            <a:picLocks noChangeAspect="1"/>
          </p:cNvPicPr>
          <p:nvPr/>
        </p:nvPicPr>
        <p:blipFill>
          <a:blip r:embed="rId3"/>
          <a:stretch>
            <a:fillRect/>
          </a:stretch>
        </p:blipFill>
        <p:spPr>
          <a:xfrm>
            <a:off x="6090423" y="2392680"/>
            <a:ext cx="5638800" cy="2609850"/>
          </a:xfrm>
          <a:prstGeom prst="rect">
            <a:avLst/>
          </a:prstGeom>
        </p:spPr>
      </p:pic>
      <p:sp>
        <p:nvSpPr>
          <p:cNvPr id="5" name="TextBox 4">
            <a:extLst>
              <a:ext uri="{FF2B5EF4-FFF2-40B4-BE49-F238E27FC236}">
                <a16:creationId xmlns:a16="http://schemas.microsoft.com/office/drawing/2014/main" id="{EEC60951-05A7-58E8-7F72-68C5F32A7695}"/>
              </a:ext>
            </a:extLst>
          </p:cNvPr>
          <p:cNvSpPr txBox="1"/>
          <p:nvPr/>
        </p:nvSpPr>
        <p:spPr>
          <a:xfrm>
            <a:off x="1201266" y="719433"/>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C3FC4821-804C-85A6-1DA0-97776E38D9EC}"/>
              </a:ext>
            </a:extLst>
          </p:cNvPr>
          <p:cNvSpPr txBox="1"/>
          <p:nvPr/>
        </p:nvSpPr>
        <p:spPr>
          <a:xfrm>
            <a:off x="341375" y="1417556"/>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1120932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D061D7E-25F8-4609-8CB3-41A2BFB87FB0}"/>
              </a:ext>
            </a:extLst>
          </p:cNvPr>
          <p:cNvSpPr>
            <a:spLocks noGrp="1"/>
          </p:cNvSpPr>
          <p:nvPr>
            <p:ph type="sldNum" sz="quarter" idx="12"/>
          </p:nvPr>
        </p:nvSpPr>
        <p:spPr/>
        <p:txBody>
          <a:bodyPr/>
          <a:lstStyle/>
          <a:p>
            <a:fld id="{496994E2-0617-9D40-A1AC-288BD8B129DE}" type="slidenum">
              <a:rPr lang="ar-SA" smtClean="0"/>
              <a:pPr/>
              <a:t>6</a:t>
            </a:fld>
            <a:endParaRPr lang="ar-SA" dirty="0"/>
          </a:p>
        </p:txBody>
      </p:sp>
      <p:sp>
        <p:nvSpPr>
          <p:cNvPr id="3" name="TextBox 2">
            <a:extLst>
              <a:ext uri="{FF2B5EF4-FFF2-40B4-BE49-F238E27FC236}">
                <a16:creationId xmlns:a16="http://schemas.microsoft.com/office/drawing/2014/main" id="{4F529057-CB93-4FE5-AC8A-AB95EFEA0F05}"/>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                                    </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6CBF21D5-1560-43C4-93D4-25638CCB3EE3}"/>
              </a:ext>
            </a:extLst>
          </p:cNvPr>
          <p:cNvGraphicFramePr/>
          <p:nvPr>
            <p:extLst>
              <p:ext uri="{D42A27DB-BD31-4B8C-83A1-F6EECF244321}">
                <p14:modId xmlns:p14="http://schemas.microsoft.com/office/powerpoint/2010/main" val="473374719"/>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7979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7D06B1F-A382-1A5B-E4FB-4C319736FDE2}"/>
              </a:ext>
            </a:extLst>
          </p:cNvPr>
          <p:cNvSpPr>
            <a:spLocks noGrp="1"/>
          </p:cNvSpPr>
          <p:nvPr>
            <p:ph type="sldNum" sz="quarter" idx="12"/>
          </p:nvPr>
        </p:nvSpPr>
        <p:spPr/>
        <p:txBody>
          <a:bodyPr/>
          <a:lstStyle/>
          <a:p>
            <a:fld id="{496994E2-0617-9D40-A1AC-288BD8B129DE}" type="slidenum">
              <a:rPr lang="ar-SA" smtClean="0"/>
              <a:pPr/>
              <a:t>60</a:t>
            </a:fld>
            <a:endParaRPr lang="ar-SA" dirty="0"/>
          </a:p>
        </p:txBody>
      </p:sp>
      <p:sp>
        <p:nvSpPr>
          <p:cNvPr id="4" name="TextBox 3">
            <a:extLst>
              <a:ext uri="{FF2B5EF4-FFF2-40B4-BE49-F238E27FC236}">
                <a16:creationId xmlns:a16="http://schemas.microsoft.com/office/drawing/2014/main" id="{A32366BE-4F3E-D428-8E1C-0A629E1E2864}"/>
              </a:ext>
            </a:extLst>
          </p:cNvPr>
          <p:cNvSpPr txBox="1"/>
          <p:nvPr/>
        </p:nvSpPr>
        <p:spPr>
          <a:xfrm>
            <a:off x="950481" y="617919"/>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8" name="Εικόνα 7">
            <a:extLst>
              <a:ext uri="{FF2B5EF4-FFF2-40B4-BE49-F238E27FC236}">
                <a16:creationId xmlns:a16="http://schemas.microsoft.com/office/drawing/2014/main" id="{228C62AA-B854-70C5-9DA4-D172D3DF3F47}"/>
              </a:ext>
            </a:extLst>
          </p:cNvPr>
          <p:cNvPicPr>
            <a:picLocks noChangeAspect="1"/>
          </p:cNvPicPr>
          <p:nvPr/>
        </p:nvPicPr>
        <p:blipFill>
          <a:blip r:embed="rId2"/>
          <a:stretch>
            <a:fillRect/>
          </a:stretch>
        </p:blipFill>
        <p:spPr>
          <a:xfrm>
            <a:off x="2623617" y="1879221"/>
            <a:ext cx="6432042" cy="4245550"/>
          </a:xfrm>
          <a:prstGeom prst="rect">
            <a:avLst/>
          </a:prstGeom>
        </p:spPr>
      </p:pic>
      <p:sp>
        <p:nvSpPr>
          <p:cNvPr id="9" name="TextBox 8">
            <a:extLst>
              <a:ext uri="{FF2B5EF4-FFF2-40B4-BE49-F238E27FC236}">
                <a16:creationId xmlns:a16="http://schemas.microsoft.com/office/drawing/2014/main" id="{0D6DE2D1-23EF-F713-ABD7-4D00FFBA16B5}"/>
              </a:ext>
            </a:extLst>
          </p:cNvPr>
          <p:cNvSpPr txBox="1"/>
          <p:nvPr/>
        </p:nvSpPr>
        <p:spPr>
          <a:xfrm>
            <a:off x="341375" y="1417556"/>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335785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4DF6324-7D22-DD14-C77E-C0119B6ABF18}"/>
              </a:ext>
            </a:extLst>
          </p:cNvPr>
          <p:cNvSpPr>
            <a:spLocks noGrp="1"/>
          </p:cNvSpPr>
          <p:nvPr>
            <p:ph type="sldNum" sz="quarter" idx="12"/>
          </p:nvPr>
        </p:nvSpPr>
        <p:spPr/>
        <p:txBody>
          <a:bodyPr/>
          <a:lstStyle/>
          <a:p>
            <a:fld id="{496994E2-0617-9D40-A1AC-288BD8B129DE}" type="slidenum">
              <a:rPr lang="ar-SA" smtClean="0"/>
              <a:pPr/>
              <a:t>61</a:t>
            </a:fld>
            <a:endParaRPr lang="ar-SA" dirty="0"/>
          </a:p>
        </p:txBody>
      </p:sp>
      <p:pic>
        <p:nvPicPr>
          <p:cNvPr id="4" name="Εικόνα 3">
            <a:extLst>
              <a:ext uri="{FF2B5EF4-FFF2-40B4-BE49-F238E27FC236}">
                <a16:creationId xmlns:a16="http://schemas.microsoft.com/office/drawing/2014/main" id="{506FED93-9D9D-8360-4BFE-DFA929EE2CD4}"/>
              </a:ext>
            </a:extLst>
          </p:cNvPr>
          <p:cNvPicPr>
            <a:picLocks noChangeAspect="1"/>
          </p:cNvPicPr>
          <p:nvPr/>
        </p:nvPicPr>
        <p:blipFill>
          <a:blip r:embed="rId2"/>
          <a:stretch>
            <a:fillRect/>
          </a:stretch>
        </p:blipFill>
        <p:spPr>
          <a:xfrm>
            <a:off x="2511552" y="1710276"/>
            <a:ext cx="8151114" cy="4428291"/>
          </a:xfrm>
          <a:prstGeom prst="rect">
            <a:avLst/>
          </a:prstGeom>
        </p:spPr>
      </p:pic>
      <p:sp>
        <p:nvSpPr>
          <p:cNvPr id="5" name="TextBox 4">
            <a:extLst>
              <a:ext uri="{FF2B5EF4-FFF2-40B4-BE49-F238E27FC236}">
                <a16:creationId xmlns:a16="http://schemas.microsoft.com/office/drawing/2014/main" id="{9031FF70-8078-CEDC-8150-15F5798DEA5D}"/>
              </a:ext>
            </a:extLst>
          </p:cNvPr>
          <p:cNvSpPr txBox="1"/>
          <p:nvPr/>
        </p:nvSpPr>
        <p:spPr>
          <a:xfrm>
            <a:off x="1201266" y="719433"/>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CFDF3B3F-2AED-DB86-E657-E4950FFE5BE8}"/>
              </a:ext>
            </a:extLst>
          </p:cNvPr>
          <p:cNvSpPr txBox="1"/>
          <p:nvPr/>
        </p:nvSpPr>
        <p:spPr>
          <a:xfrm>
            <a:off x="341375" y="1417556"/>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1559547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3DC2070-DE6C-3FD8-EEC4-828BDC5839BE}"/>
              </a:ext>
            </a:extLst>
          </p:cNvPr>
          <p:cNvSpPr>
            <a:spLocks noGrp="1"/>
          </p:cNvSpPr>
          <p:nvPr>
            <p:ph type="sldNum" sz="quarter" idx="12"/>
          </p:nvPr>
        </p:nvSpPr>
        <p:spPr/>
        <p:txBody>
          <a:bodyPr/>
          <a:lstStyle/>
          <a:p>
            <a:fld id="{496994E2-0617-9D40-A1AC-288BD8B129DE}" type="slidenum">
              <a:rPr lang="ar-SA" smtClean="0"/>
              <a:pPr/>
              <a:t>62</a:t>
            </a:fld>
            <a:endParaRPr lang="ar-SA" dirty="0"/>
          </a:p>
        </p:txBody>
      </p:sp>
      <p:pic>
        <p:nvPicPr>
          <p:cNvPr id="4" name="Εικόνα 3">
            <a:extLst>
              <a:ext uri="{FF2B5EF4-FFF2-40B4-BE49-F238E27FC236}">
                <a16:creationId xmlns:a16="http://schemas.microsoft.com/office/drawing/2014/main" id="{D1A399AE-5BE8-018F-1AB5-16684BD0B95F}"/>
              </a:ext>
            </a:extLst>
          </p:cNvPr>
          <p:cNvPicPr>
            <a:picLocks noChangeAspect="1"/>
          </p:cNvPicPr>
          <p:nvPr/>
        </p:nvPicPr>
        <p:blipFill>
          <a:blip r:embed="rId2"/>
          <a:stretch>
            <a:fillRect/>
          </a:stretch>
        </p:blipFill>
        <p:spPr>
          <a:xfrm>
            <a:off x="2468550" y="1643783"/>
            <a:ext cx="6742176" cy="4494784"/>
          </a:xfrm>
          <a:prstGeom prst="rect">
            <a:avLst/>
          </a:prstGeom>
        </p:spPr>
      </p:pic>
      <p:sp>
        <p:nvSpPr>
          <p:cNvPr id="5" name="TextBox 4">
            <a:extLst>
              <a:ext uri="{FF2B5EF4-FFF2-40B4-BE49-F238E27FC236}">
                <a16:creationId xmlns:a16="http://schemas.microsoft.com/office/drawing/2014/main" id="{83250AA5-B022-90BF-D983-B11BFBA3FC0A}"/>
              </a:ext>
            </a:extLst>
          </p:cNvPr>
          <p:cNvSpPr txBox="1"/>
          <p:nvPr/>
        </p:nvSpPr>
        <p:spPr>
          <a:xfrm>
            <a:off x="1201266" y="719433"/>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738CFE49-51DE-754A-7CD7-01A399E580D3}"/>
              </a:ext>
            </a:extLst>
          </p:cNvPr>
          <p:cNvSpPr txBox="1"/>
          <p:nvPr/>
        </p:nvSpPr>
        <p:spPr>
          <a:xfrm>
            <a:off x="341375" y="1417556"/>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497915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704B577-DE75-740C-5BEF-55B94905D6EE}"/>
              </a:ext>
            </a:extLst>
          </p:cNvPr>
          <p:cNvSpPr>
            <a:spLocks noGrp="1"/>
          </p:cNvSpPr>
          <p:nvPr>
            <p:ph type="sldNum" sz="quarter" idx="12"/>
          </p:nvPr>
        </p:nvSpPr>
        <p:spPr/>
        <p:txBody>
          <a:bodyPr/>
          <a:lstStyle/>
          <a:p>
            <a:fld id="{496994E2-0617-9D40-A1AC-288BD8B129DE}" type="slidenum">
              <a:rPr lang="ar-SA" smtClean="0"/>
              <a:pPr/>
              <a:t>63</a:t>
            </a:fld>
            <a:endParaRPr lang="ar-SA" dirty="0"/>
          </a:p>
        </p:txBody>
      </p:sp>
      <p:pic>
        <p:nvPicPr>
          <p:cNvPr id="4" name="Εικόνα 3">
            <a:extLst>
              <a:ext uri="{FF2B5EF4-FFF2-40B4-BE49-F238E27FC236}">
                <a16:creationId xmlns:a16="http://schemas.microsoft.com/office/drawing/2014/main" id="{42D9ACDE-693F-3AB2-0B5D-9D9264985E58}"/>
              </a:ext>
            </a:extLst>
          </p:cNvPr>
          <p:cNvPicPr>
            <a:picLocks noChangeAspect="1"/>
          </p:cNvPicPr>
          <p:nvPr/>
        </p:nvPicPr>
        <p:blipFill>
          <a:blip r:embed="rId2"/>
          <a:stretch>
            <a:fillRect/>
          </a:stretch>
        </p:blipFill>
        <p:spPr>
          <a:xfrm>
            <a:off x="451931" y="2024702"/>
            <a:ext cx="5266117" cy="2808596"/>
          </a:xfrm>
          <a:prstGeom prst="rect">
            <a:avLst/>
          </a:prstGeom>
        </p:spPr>
      </p:pic>
      <p:pic>
        <p:nvPicPr>
          <p:cNvPr id="6" name="Εικόνα 5">
            <a:extLst>
              <a:ext uri="{FF2B5EF4-FFF2-40B4-BE49-F238E27FC236}">
                <a16:creationId xmlns:a16="http://schemas.microsoft.com/office/drawing/2014/main" id="{24535D28-9EBC-48D3-1476-6ADBD3808F30}"/>
              </a:ext>
            </a:extLst>
          </p:cNvPr>
          <p:cNvPicPr>
            <a:picLocks noChangeAspect="1"/>
          </p:cNvPicPr>
          <p:nvPr/>
        </p:nvPicPr>
        <p:blipFill>
          <a:blip r:embed="rId3"/>
          <a:stretch>
            <a:fillRect/>
          </a:stretch>
        </p:blipFill>
        <p:spPr>
          <a:xfrm>
            <a:off x="5839638" y="3158847"/>
            <a:ext cx="5809341" cy="2686819"/>
          </a:xfrm>
          <a:prstGeom prst="rect">
            <a:avLst/>
          </a:prstGeom>
        </p:spPr>
      </p:pic>
      <p:sp>
        <p:nvSpPr>
          <p:cNvPr id="7" name="TextBox 6">
            <a:extLst>
              <a:ext uri="{FF2B5EF4-FFF2-40B4-BE49-F238E27FC236}">
                <a16:creationId xmlns:a16="http://schemas.microsoft.com/office/drawing/2014/main" id="{6CA240CE-FB10-1815-37A4-09DF2AAF365A}"/>
              </a:ext>
            </a:extLst>
          </p:cNvPr>
          <p:cNvSpPr txBox="1"/>
          <p:nvPr/>
        </p:nvSpPr>
        <p:spPr>
          <a:xfrm>
            <a:off x="1201266" y="719433"/>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BCA40656-5915-8CAC-D9C3-6A67BF431F15}"/>
              </a:ext>
            </a:extLst>
          </p:cNvPr>
          <p:cNvSpPr txBox="1"/>
          <p:nvPr/>
        </p:nvSpPr>
        <p:spPr>
          <a:xfrm>
            <a:off x="341375" y="1417556"/>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Glamping</a:t>
            </a:r>
            <a:endParaRPr lang="el-GR" sz="2400" dirty="0"/>
          </a:p>
        </p:txBody>
      </p:sp>
    </p:spTree>
    <p:extLst>
      <p:ext uri="{BB962C8B-B14F-4D97-AF65-F5344CB8AC3E}">
        <p14:creationId xmlns:p14="http://schemas.microsoft.com/office/powerpoint/2010/main" val="1791314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0C13927-44AE-A3B5-63B0-35E8578B5E5B}"/>
              </a:ext>
            </a:extLst>
          </p:cNvPr>
          <p:cNvSpPr>
            <a:spLocks noGrp="1"/>
          </p:cNvSpPr>
          <p:nvPr>
            <p:ph type="sldNum" sz="quarter" idx="12"/>
          </p:nvPr>
        </p:nvSpPr>
        <p:spPr/>
        <p:txBody>
          <a:bodyPr/>
          <a:lstStyle/>
          <a:p>
            <a:fld id="{496994E2-0617-9D40-A1AC-288BD8B129DE}" type="slidenum">
              <a:rPr lang="ar-SA" smtClean="0"/>
              <a:pPr/>
              <a:t>64</a:t>
            </a:fld>
            <a:endParaRPr lang="ar-SA" dirty="0"/>
          </a:p>
        </p:txBody>
      </p:sp>
      <p:pic>
        <p:nvPicPr>
          <p:cNvPr id="4" name="Εικόνα 3">
            <a:extLst>
              <a:ext uri="{FF2B5EF4-FFF2-40B4-BE49-F238E27FC236}">
                <a16:creationId xmlns:a16="http://schemas.microsoft.com/office/drawing/2014/main" id="{4E9734E5-06C8-2452-03FB-5E7912F15A58}"/>
              </a:ext>
            </a:extLst>
          </p:cNvPr>
          <p:cNvPicPr>
            <a:picLocks noChangeAspect="1"/>
          </p:cNvPicPr>
          <p:nvPr/>
        </p:nvPicPr>
        <p:blipFill>
          <a:blip r:embed="rId2"/>
          <a:stretch>
            <a:fillRect/>
          </a:stretch>
        </p:blipFill>
        <p:spPr>
          <a:xfrm>
            <a:off x="2179748" y="1414272"/>
            <a:ext cx="8482103" cy="4771183"/>
          </a:xfrm>
          <a:prstGeom prst="rect">
            <a:avLst/>
          </a:prstGeom>
        </p:spPr>
      </p:pic>
      <p:sp>
        <p:nvSpPr>
          <p:cNvPr id="5" name="TextBox 4">
            <a:extLst>
              <a:ext uri="{FF2B5EF4-FFF2-40B4-BE49-F238E27FC236}">
                <a16:creationId xmlns:a16="http://schemas.microsoft.com/office/drawing/2014/main" id="{6D175000-1931-79EC-6F7D-3AD44F2C4D1F}"/>
              </a:ext>
            </a:extLst>
          </p:cNvPr>
          <p:cNvSpPr txBox="1"/>
          <p:nvPr/>
        </p:nvSpPr>
        <p:spPr>
          <a:xfrm>
            <a:off x="1201265" y="396267"/>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163F2564-E4C7-C9E4-C9F1-002A8982CF19}"/>
              </a:ext>
            </a:extLst>
          </p:cNvPr>
          <p:cNvSpPr txBox="1"/>
          <p:nvPr/>
        </p:nvSpPr>
        <p:spPr>
          <a:xfrm>
            <a:off x="341375" y="1227264"/>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Resort</a:t>
            </a:r>
            <a:endParaRPr lang="el-GR" sz="2400" dirty="0"/>
          </a:p>
        </p:txBody>
      </p:sp>
    </p:spTree>
    <p:extLst>
      <p:ext uri="{BB962C8B-B14F-4D97-AF65-F5344CB8AC3E}">
        <p14:creationId xmlns:p14="http://schemas.microsoft.com/office/powerpoint/2010/main" val="1462568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C049FFC-F992-4613-AD97-E97177ADD5D1}"/>
              </a:ext>
            </a:extLst>
          </p:cNvPr>
          <p:cNvSpPr>
            <a:spLocks noGrp="1"/>
          </p:cNvSpPr>
          <p:nvPr>
            <p:ph type="sldNum" sz="quarter" idx="12"/>
          </p:nvPr>
        </p:nvSpPr>
        <p:spPr/>
        <p:txBody>
          <a:bodyPr/>
          <a:lstStyle/>
          <a:p>
            <a:fld id="{496994E2-0617-9D40-A1AC-288BD8B129DE}" type="slidenum">
              <a:rPr lang="ar-SA" smtClean="0"/>
              <a:pPr/>
              <a:t>65</a:t>
            </a:fld>
            <a:endParaRPr lang="ar-SA" dirty="0"/>
          </a:p>
        </p:txBody>
      </p:sp>
      <p:pic>
        <p:nvPicPr>
          <p:cNvPr id="4" name="Εικόνα 3">
            <a:extLst>
              <a:ext uri="{FF2B5EF4-FFF2-40B4-BE49-F238E27FC236}">
                <a16:creationId xmlns:a16="http://schemas.microsoft.com/office/drawing/2014/main" id="{F7795C11-ADF3-E192-EA95-D06F7EC396AD}"/>
              </a:ext>
            </a:extLst>
          </p:cNvPr>
          <p:cNvPicPr>
            <a:picLocks noChangeAspect="1"/>
          </p:cNvPicPr>
          <p:nvPr/>
        </p:nvPicPr>
        <p:blipFill>
          <a:blip r:embed="rId2"/>
          <a:stretch>
            <a:fillRect/>
          </a:stretch>
        </p:blipFill>
        <p:spPr>
          <a:xfrm>
            <a:off x="2072311" y="1351483"/>
            <a:ext cx="8584777" cy="4833972"/>
          </a:xfrm>
          <a:prstGeom prst="rect">
            <a:avLst/>
          </a:prstGeom>
        </p:spPr>
      </p:pic>
      <p:sp>
        <p:nvSpPr>
          <p:cNvPr id="5" name="TextBox 4">
            <a:extLst>
              <a:ext uri="{FF2B5EF4-FFF2-40B4-BE49-F238E27FC236}">
                <a16:creationId xmlns:a16="http://schemas.microsoft.com/office/drawing/2014/main" id="{848E94EF-59C8-A266-EC4B-E20B69175A54}"/>
              </a:ext>
            </a:extLst>
          </p:cNvPr>
          <p:cNvSpPr txBox="1"/>
          <p:nvPr/>
        </p:nvSpPr>
        <p:spPr>
          <a:xfrm>
            <a:off x="1201265" y="396267"/>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E7F7646-8880-104A-6972-0D3F81BB6316}"/>
              </a:ext>
            </a:extLst>
          </p:cNvPr>
          <p:cNvSpPr txBox="1"/>
          <p:nvPr/>
        </p:nvSpPr>
        <p:spPr>
          <a:xfrm>
            <a:off x="341375" y="1227264"/>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Resort</a:t>
            </a:r>
            <a:endParaRPr lang="el-GR" sz="2400" dirty="0"/>
          </a:p>
        </p:txBody>
      </p:sp>
    </p:spTree>
    <p:extLst>
      <p:ext uri="{BB962C8B-B14F-4D97-AF65-F5344CB8AC3E}">
        <p14:creationId xmlns:p14="http://schemas.microsoft.com/office/powerpoint/2010/main" val="2859635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49AD73F-DFFB-210E-7E50-062C86497C9E}"/>
              </a:ext>
            </a:extLst>
          </p:cNvPr>
          <p:cNvSpPr>
            <a:spLocks noGrp="1"/>
          </p:cNvSpPr>
          <p:nvPr>
            <p:ph type="sldNum" sz="quarter" idx="12"/>
          </p:nvPr>
        </p:nvSpPr>
        <p:spPr/>
        <p:txBody>
          <a:bodyPr/>
          <a:lstStyle/>
          <a:p>
            <a:fld id="{496994E2-0617-9D40-A1AC-288BD8B129DE}" type="slidenum">
              <a:rPr lang="ar-SA" smtClean="0"/>
              <a:pPr/>
              <a:t>66</a:t>
            </a:fld>
            <a:endParaRPr lang="ar-SA" dirty="0"/>
          </a:p>
        </p:txBody>
      </p:sp>
      <p:pic>
        <p:nvPicPr>
          <p:cNvPr id="3" name="Εικόνα 2">
            <a:extLst>
              <a:ext uri="{FF2B5EF4-FFF2-40B4-BE49-F238E27FC236}">
                <a16:creationId xmlns:a16="http://schemas.microsoft.com/office/drawing/2014/main" id="{11391594-D833-F3C4-7533-54BA8A453A9C}"/>
              </a:ext>
            </a:extLst>
          </p:cNvPr>
          <p:cNvPicPr>
            <a:picLocks noChangeAspect="1"/>
          </p:cNvPicPr>
          <p:nvPr/>
        </p:nvPicPr>
        <p:blipFill>
          <a:blip r:embed="rId2"/>
          <a:stretch>
            <a:fillRect/>
          </a:stretch>
        </p:blipFill>
        <p:spPr>
          <a:xfrm>
            <a:off x="3018038" y="1588008"/>
            <a:ext cx="6144768" cy="4608576"/>
          </a:xfrm>
          <a:prstGeom prst="rect">
            <a:avLst/>
          </a:prstGeom>
        </p:spPr>
      </p:pic>
      <p:sp>
        <p:nvSpPr>
          <p:cNvPr id="4" name="TextBox 3">
            <a:extLst>
              <a:ext uri="{FF2B5EF4-FFF2-40B4-BE49-F238E27FC236}">
                <a16:creationId xmlns:a16="http://schemas.microsoft.com/office/drawing/2014/main" id="{33501AAF-77D3-79CC-072B-AC1049BCCEBB}"/>
              </a:ext>
            </a:extLst>
          </p:cNvPr>
          <p:cNvSpPr txBox="1"/>
          <p:nvPr/>
        </p:nvSpPr>
        <p:spPr>
          <a:xfrm>
            <a:off x="1201265" y="396267"/>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A1B37D73-25C9-0555-535A-25643DA7F20B}"/>
              </a:ext>
            </a:extLst>
          </p:cNvPr>
          <p:cNvSpPr txBox="1"/>
          <p:nvPr/>
        </p:nvSpPr>
        <p:spPr>
          <a:xfrm>
            <a:off x="341375" y="1227264"/>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Resort</a:t>
            </a:r>
            <a:endParaRPr lang="el-GR" sz="2400" dirty="0"/>
          </a:p>
        </p:txBody>
      </p:sp>
    </p:spTree>
    <p:extLst>
      <p:ext uri="{BB962C8B-B14F-4D97-AF65-F5344CB8AC3E}">
        <p14:creationId xmlns:p14="http://schemas.microsoft.com/office/powerpoint/2010/main" val="4038075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60EFB76-40D5-AF36-7665-248A43E72613}"/>
              </a:ext>
            </a:extLst>
          </p:cNvPr>
          <p:cNvSpPr>
            <a:spLocks noGrp="1"/>
          </p:cNvSpPr>
          <p:nvPr>
            <p:ph type="sldNum" sz="quarter" idx="12"/>
          </p:nvPr>
        </p:nvSpPr>
        <p:spPr/>
        <p:txBody>
          <a:bodyPr/>
          <a:lstStyle/>
          <a:p>
            <a:fld id="{496994E2-0617-9D40-A1AC-288BD8B129DE}" type="slidenum">
              <a:rPr lang="ar-SA" smtClean="0"/>
              <a:pPr/>
              <a:t>67</a:t>
            </a:fld>
            <a:endParaRPr lang="ar-SA" dirty="0"/>
          </a:p>
        </p:txBody>
      </p:sp>
      <p:pic>
        <p:nvPicPr>
          <p:cNvPr id="4" name="Εικόνα 3">
            <a:extLst>
              <a:ext uri="{FF2B5EF4-FFF2-40B4-BE49-F238E27FC236}">
                <a16:creationId xmlns:a16="http://schemas.microsoft.com/office/drawing/2014/main" id="{752F2816-A66A-5DFA-F123-8A444776E5AD}"/>
              </a:ext>
            </a:extLst>
          </p:cNvPr>
          <p:cNvPicPr>
            <a:picLocks noChangeAspect="1"/>
          </p:cNvPicPr>
          <p:nvPr/>
        </p:nvPicPr>
        <p:blipFill>
          <a:blip r:embed="rId2"/>
          <a:stretch>
            <a:fillRect/>
          </a:stretch>
        </p:blipFill>
        <p:spPr>
          <a:xfrm>
            <a:off x="2706624" y="1688929"/>
            <a:ext cx="7960804" cy="4477952"/>
          </a:xfrm>
          <a:prstGeom prst="rect">
            <a:avLst/>
          </a:prstGeom>
        </p:spPr>
      </p:pic>
      <p:sp>
        <p:nvSpPr>
          <p:cNvPr id="5" name="TextBox 4">
            <a:extLst>
              <a:ext uri="{FF2B5EF4-FFF2-40B4-BE49-F238E27FC236}">
                <a16:creationId xmlns:a16="http://schemas.microsoft.com/office/drawing/2014/main" id="{40BC468D-C92B-6BBC-90CB-AAF749C63E3F}"/>
              </a:ext>
            </a:extLst>
          </p:cNvPr>
          <p:cNvSpPr txBox="1"/>
          <p:nvPr/>
        </p:nvSpPr>
        <p:spPr>
          <a:xfrm>
            <a:off x="1201265" y="396267"/>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43962230-62DC-CBFB-E850-466B5ED0B9E9}"/>
              </a:ext>
            </a:extLst>
          </p:cNvPr>
          <p:cNvSpPr txBox="1"/>
          <p:nvPr/>
        </p:nvSpPr>
        <p:spPr>
          <a:xfrm>
            <a:off x="341375" y="1227264"/>
            <a:ext cx="9778314" cy="461665"/>
          </a:xfrm>
          <a:prstGeom prst="rect">
            <a:avLst/>
          </a:prstGeom>
          <a:noFill/>
        </p:spPr>
        <p:txBody>
          <a:bodyPr wrap="square" rtlCol="0">
            <a:spAutoFit/>
          </a:bodyPr>
          <a:lstStyle/>
          <a:p>
            <a:pPr lvl="0"/>
            <a:r>
              <a:rPr lang="en-GB" sz="2400" b="1" dirty="0">
                <a:latin typeface="Segoe UI" panose="020B0502040204020203" pitchFamily="34" charset="0"/>
                <a:cs typeface="Segoe UI" panose="020B0502040204020203" pitchFamily="34" charset="0"/>
              </a:rPr>
              <a:t>Resort</a:t>
            </a:r>
            <a:endParaRPr lang="el-GR" sz="2400" dirty="0"/>
          </a:p>
        </p:txBody>
      </p:sp>
    </p:spTree>
    <p:extLst>
      <p:ext uri="{BB962C8B-B14F-4D97-AF65-F5344CB8AC3E}">
        <p14:creationId xmlns:p14="http://schemas.microsoft.com/office/powerpoint/2010/main" val="3611171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DD4BC7D-FB2A-47CC-A182-442886267A22}"/>
              </a:ext>
            </a:extLst>
          </p:cNvPr>
          <p:cNvSpPr>
            <a:spLocks noGrp="1"/>
          </p:cNvSpPr>
          <p:nvPr>
            <p:ph type="sldNum" sz="quarter" idx="12"/>
          </p:nvPr>
        </p:nvSpPr>
        <p:spPr/>
        <p:txBody>
          <a:bodyPr/>
          <a:lstStyle/>
          <a:p>
            <a:fld id="{496994E2-0617-9D40-A1AC-288BD8B129DE}" type="slidenum">
              <a:rPr lang="ar-SA" smtClean="0"/>
              <a:pPr/>
              <a:t>68</a:t>
            </a:fld>
            <a:endParaRPr lang="ar-SA" dirty="0"/>
          </a:p>
        </p:txBody>
      </p:sp>
      <p:sp>
        <p:nvSpPr>
          <p:cNvPr id="3" name="TextBox 2">
            <a:extLst>
              <a:ext uri="{FF2B5EF4-FFF2-40B4-BE49-F238E27FC236}">
                <a16:creationId xmlns:a16="http://schemas.microsoft.com/office/drawing/2014/main" id="{DF0A5E4B-CCAA-476C-9E6E-A62ED72A99BF}"/>
              </a:ext>
            </a:extLst>
          </p:cNvPr>
          <p:cNvSpPr txBox="1"/>
          <p:nvPr/>
        </p:nvSpPr>
        <p:spPr>
          <a:xfrm>
            <a:off x="950481" y="89611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52F6815D-D3D2-490C-83F9-694FBD26354C}"/>
              </a:ext>
            </a:extLst>
          </p:cNvPr>
          <p:cNvGraphicFramePr/>
          <p:nvPr>
            <p:extLst>
              <p:ext uri="{D42A27DB-BD31-4B8C-83A1-F6EECF244321}">
                <p14:modId xmlns:p14="http://schemas.microsoft.com/office/powerpoint/2010/main" val="1360870558"/>
              </p:ext>
            </p:extLst>
          </p:nvPr>
        </p:nvGraphicFramePr>
        <p:xfrm>
          <a:off x="783240" y="1731263"/>
          <a:ext cx="10112796" cy="4450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443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F69D6A0-4B72-7A6D-8C7A-A3CE00FB6992}"/>
              </a:ext>
            </a:extLst>
          </p:cNvPr>
          <p:cNvSpPr>
            <a:spLocks noGrp="1"/>
          </p:cNvSpPr>
          <p:nvPr>
            <p:ph type="sldNum" sz="quarter" idx="12"/>
          </p:nvPr>
        </p:nvSpPr>
        <p:spPr/>
        <p:txBody>
          <a:bodyPr/>
          <a:lstStyle/>
          <a:p>
            <a:fld id="{496994E2-0617-9D40-A1AC-288BD8B129DE}" type="slidenum">
              <a:rPr lang="ar-SA" smtClean="0"/>
              <a:pPr/>
              <a:t>69</a:t>
            </a:fld>
            <a:endParaRPr lang="ar-SA" dirty="0"/>
          </a:p>
        </p:txBody>
      </p:sp>
      <p:pic>
        <p:nvPicPr>
          <p:cNvPr id="4" name="Εικόνα 3">
            <a:extLst>
              <a:ext uri="{FF2B5EF4-FFF2-40B4-BE49-F238E27FC236}">
                <a16:creationId xmlns:a16="http://schemas.microsoft.com/office/drawing/2014/main" id="{ADA81903-DA6F-334C-BF40-1B32385ED79B}"/>
              </a:ext>
            </a:extLst>
          </p:cNvPr>
          <p:cNvPicPr>
            <a:picLocks noChangeAspect="1"/>
          </p:cNvPicPr>
          <p:nvPr/>
        </p:nvPicPr>
        <p:blipFill>
          <a:blip r:embed="rId2"/>
          <a:stretch>
            <a:fillRect/>
          </a:stretch>
        </p:blipFill>
        <p:spPr>
          <a:xfrm>
            <a:off x="377951" y="1958864"/>
            <a:ext cx="5329961" cy="3551919"/>
          </a:xfrm>
          <a:prstGeom prst="rect">
            <a:avLst/>
          </a:prstGeom>
        </p:spPr>
      </p:pic>
      <p:pic>
        <p:nvPicPr>
          <p:cNvPr id="5" name="Εικόνα 4">
            <a:extLst>
              <a:ext uri="{FF2B5EF4-FFF2-40B4-BE49-F238E27FC236}">
                <a16:creationId xmlns:a16="http://schemas.microsoft.com/office/drawing/2014/main" id="{525B851A-43B0-22E5-F26B-7748355A1CE4}"/>
              </a:ext>
            </a:extLst>
          </p:cNvPr>
          <p:cNvPicPr>
            <a:picLocks noChangeAspect="1"/>
          </p:cNvPicPr>
          <p:nvPr/>
        </p:nvPicPr>
        <p:blipFill>
          <a:blip r:embed="rId3"/>
          <a:stretch>
            <a:fillRect/>
          </a:stretch>
        </p:blipFill>
        <p:spPr>
          <a:xfrm>
            <a:off x="5762896" y="1958865"/>
            <a:ext cx="6051152" cy="3551918"/>
          </a:xfrm>
          <a:prstGeom prst="rect">
            <a:avLst/>
          </a:prstGeom>
        </p:spPr>
      </p:pic>
      <p:sp>
        <p:nvSpPr>
          <p:cNvPr id="6" name="TextBox 5">
            <a:extLst>
              <a:ext uri="{FF2B5EF4-FFF2-40B4-BE49-F238E27FC236}">
                <a16:creationId xmlns:a16="http://schemas.microsoft.com/office/drawing/2014/main" id="{41335403-E2E5-B432-090A-C4ECB55C526E}"/>
              </a:ext>
            </a:extLst>
          </p:cNvPr>
          <p:cNvSpPr txBox="1"/>
          <p:nvPr/>
        </p:nvSpPr>
        <p:spPr>
          <a:xfrm>
            <a:off x="1201266" y="538896"/>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233B7F9-D5BD-A572-A637-893790BA1DA2}"/>
              </a:ext>
            </a:extLst>
          </p:cNvPr>
          <p:cNvSpPr txBox="1"/>
          <p:nvPr/>
        </p:nvSpPr>
        <p:spPr>
          <a:xfrm>
            <a:off x="377951" y="1341213"/>
            <a:ext cx="9778314" cy="461665"/>
          </a:xfrm>
          <a:prstGeom prst="rect">
            <a:avLst/>
          </a:prstGeom>
          <a:noFill/>
        </p:spPr>
        <p:txBody>
          <a:bodyPr wrap="square" rtlCol="0">
            <a:spAutoFit/>
          </a:bodyPr>
          <a:lstStyle/>
          <a:p>
            <a:pPr lvl="0" defTabSz="412750" hangingPunct="0">
              <a:spcBef>
                <a:spcPts val="1700"/>
              </a:spcBef>
              <a:defRPr/>
            </a:pPr>
            <a:r>
              <a:rPr kumimoji="0" lang="el-GR" sz="2400" b="1" i="0" u="none" strike="noStrike" kern="0" cap="none" spc="0" normalizeH="0" baseline="0" noProof="0" dirty="0">
                <a:ln>
                  <a:noFill/>
                </a:ln>
                <a:effectLst/>
                <a:uLnTx/>
                <a:uFillTx/>
                <a:latin typeface="Segoe UI" panose="020B0502040204020203" pitchFamily="34" charset="0"/>
                <a:ea typeface="+mn-ea"/>
                <a:cs typeface="Segoe UI" panose="020B0502040204020203" pitchFamily="34" charset="0"/>
              </a:rPr>
              <a:t>Μουσεία</a:t>
            </a:r>
            <a:endParaRPr kumimoji="0" lang="en-GB" sz="2400" b="1" i="0" u="none" strike="noStrike" kern="0" cap="none" spc="0" normalizeH="0" baseline="0" noProof="0" dirty="0">
              <a:ln>
                <a:noFill/>
              </a:ln>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8607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441651B-1F77-4F15-AA5A-C6FF23E7DB1D}"/>
              </a:ext>
            </a:extLst>
          </p:cNvPr>
          <p:cNvSpPr>
            <a:spLocks noGrp="1"/>
          </p:cNvSpPr>
          <p:nvPr>
            <p:ph type="sldNum" sz="quarter" idx="12"/>
          </p:nvPr>
        </p:nvSpPr>
        <p:spPr/>
        <p:txBody>
          <a:bodyPr/>
          <a:lstStyle/>
          <a:p>
            <a:fld id="{496994E2-0617-9D40-A1AC-288BD8B129DE}" type="slidenum">
              <a:rPr lang="ar-SA" smtClean="0"/>
              <a:pPr/>
              <a:t>7</a:t>
            </a:fld>
            <a:endParaRPr lang="ar-SA" dirty="0"/>
          </a:p>
        </p:txBody>
      </p:sp>
      <p:sp>
        <p:nvSpPr>
          <p:cNvPr id="3" name="TextBox 2">
            <a:extLst>
              <a:ext uri="{FF2B5EF4-FFF2-40B4-BE49-F238E27FC236}">
                <a16:creationId xmlns:a16="http://schemas.microsoft.com/office/drawing/2014/main" id="{5D4ED8E8-6955-4B49-9002-3EBE2FBC2EA8}"/>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                                    </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51A358FC-46D2-40DA-BD4D-631561F2D3B9}"/>
              </a:ext>
            </a:extLst>
          </p:cNvPr>
          <p:cNvGraphicFramePr/>
          <p:nvPr>
            <p:extLst>
              <p:ext uri="{D42A27DB-BD31-4B8C-83A1-F6EECF244321}">
                <p14:modId xmlns:p14="http://schemas.microsoft.com/office/powerpoint/2010/main" val="2828091525"/>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807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3B7F8F3-7CA7-60BF-33A2-D610D421C926}"/>
              </a:ext>
            </a:extLst>
          </p:cNvPr>
          <p:cNvSpPr>
            <a:spLocks noGrp="1"/>
          </p:cNvSpPr>
          <p:nvPr>
            <p:ph type="sldNum" sz="quarter" idx="12"/>
          </p:nvPr>
        </p:nvSpPr>
        <p:spPr/>
        <p:txBody>
          <a:bodyPr/>
          <a:lstStyle/>
          <a:p>
            <a:fld id="{496994E2-0617-9D40-A1AC-288BD8B129DE}" type="slidenum">
              <a:rPr lang="ar-SA" smtClean="0"/>
              <a:pPr/>
              <a:t>70</a:t>
            </a:fld>
            <a:endParaRPr lang="ar-SA" dirty="0"/>
          </a:p>
        </p:txBody>
      </p:sp>
      <p:pic>
        <p:nvPicPr>
          <p:cNvPr id="3" name="Εικόνα 2">
            <a:extLst>
              <a:ext uri="{FF2B5EF4-FFF2-40B4-BE49-F238E27FC236}">
                <a16:creationId xmlns:a16="http://schemas.microsoft.com/office/drawing/2014/main" id="{CC00C9B9-7F16-61D4-C6A4-B971ABDFB6F2}"/>
              </a:ext>
            </a:extLst>
          </p:cNvPr>
          <p:cNvPicPr>
            <a:picLocks noChangeAspect="1"/>
          </p:cNvPicPr>
          <p:nvPr/>
        </p:nvPicPr>
        <p:blipFill>
          <a:blip r:embed="rId2"/>
          <a:stretch>
            <a:fillRect/>
          </a:stretch>
        </p:blipFill>
        <p:spPr>
          <a:xfrm>
            <a:off x="316827" y="1953491"/>
            <a:ext cx="5668337" cy="3778891"/>
          </a:xfrm>
          <a:prstGeom prst="rect">
            <a:avLst/>
          </a:prstGeom>
        </p:spPr>
      </p:pic>
      <p:sp>
        <p:nvSpPr>
          <p:cNvPr id="4" name="TextBox 3">
            <a:extLst>
              <a:ext uri="{FF2B5EF4-FFF2-40B4-BE49-F238E27FC236}">
                <a16:creationId xmlns:a16="http://schemas.microsoft.com/office/drawing/2014/main" id="{E17247AF-F036-FEE5-C089-4C22038FF027}"/>
              </a:ext>
            </a:extLst>
          </p:cNvPr>
          <p:cNvSpPr txBox="1"/>
          <p:nvPr/>
        </p:nvSpPr>
        <p:spPr>
          <a:xfrm>
            <a:off x="1596657"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Ορθογώνιο: Στρογγύλεμα γωνιών 4">
            <a:extLst>
              <a:ext uri="{FF2B5EF4-FFF2-40B4-BE49-F238E27FC236}">
                <a16:creationId xmlns:a16="http://schemas.microsoft.com/office/drawing/2014/main" id="{0DE74225-7391-A448-21C5-3B66199A5230}"/>
              </a:ext>
            </a:extLst>
          </p:cNvPr>
          <p:cNvSpPr/>
          <p:nvPr/>
        </p:nvSpPr>
        <p:spPr>
          <a:xfrm>
            <a:off x="6090423" y="1288473"/>
            <a:ext cx="5949696" cy="48346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effectLst/>
                <a:latin typeface="Segoe UI" panose="020B0502040204020203" pitchFamily="34" charset="0"/>
                <a:ea typeface="Calibri" panose="020F0502020204030204" pitchFamily="34" charset="0"/>
                <a:cs typeface="Segoe UI" panose="020B0502040204020203" pitchFamily="34" charset="0"/>
              </a:rPr>
              <a:t>The </a:t>
            </a:r>
            <a:r>
              <a:rPr lang="en-US" b="1" dirty="0" err="1">
                <a:effectLst/>
                <a:latin typeface="Segoe UI" panose="020B0502040204020203" pitchFamily="34" charset="0"/>
                <a:ea typeface="Calibri" panose="020F0502020204030204" pitchFamily="34" charset="0"/>
                <a:cs typeface="Segoe UI" panose="020B0502040204020203" pitchFamily="34" charset="0"/>
              </a:rPr>
              <a:t>Lautaret</a:t>
            </a:r>
            <a:r>
              <a:rPr lang="en-US" b="1" dirty="0">
                <a:effectLst/>
                <a:latin typeface="Segoe UI" panose="020B0502040204020203" pitchFamily="34" charset="0"/>
                <a:ea typeface="Calibri" panose="020F0502020204030204" pitchFamily="34" charset="0"/>
                <a:cs typeface="Segoe UI" panose="020B0502040204020203" pitchFamily="34" charset="0"/>
              </a:rPr>
              <a:t> Garden</a:t>
            </a:r>
            <a:endParaRPr lang="el-GR" b="1" dirty="0">
              <a:effectLst/>
              <a:latin typeface="Segoe UI" panose="020B0502040204020203" pitchFamily="34" charset="0"/>
              <a:ea typeface="Calibri" panose="020F0502020204030204" pitchFamily="34" charset="0"/>
              <a:cs typeface="Segoe UI" panose="020B0502040204020203" pitchFamily="34" charset="0"/>
            </a:endParaRPr>
          </a:p>
          <a:p>
            <a:pPr algn="just"/>
            <a:r>
              <a:rPr lang="el-GR" dirty="0">
                <a:effectLst/>
                <a:latin typeface="Segoe UI" panose="020B0502040204020203" pitchFamily="34" charset="0"/>
                <a:ea typeface="Calibri" panose="020F0502020204030204" pitchFamily="34" charset="0"/>
                <a:cs typeface="Segoe UI" panose="020B0502040204020203" pitchFamily="34" charset="0"/>
              </a:rPr>
              <a:t>Χρηματοδοτείται από το Πανεπιστήμιο της </a:t>
            </a:r>
            <a:r>
              <a:rPr lang="el-GR" dirty="0" err="1">
                <a:effectLst/>
                <a:latin typeface="Segoe UI" panose="020B0502040204020203" pitchFamily="34" charset="0"/>
                <a:ea typeface="Calibri" panose="020F0502020204030204" pitchFamily="34" charset="0"/>
                <a:cs typeface="Segoe UI" panose="020B0502040204020203" pitchFamily="34" charset="0"/>
              </a:rPr>
              <a:t>Γκρενόμπλ</a:t>
            </a:r>
            <a:r>
              <a:rPr lang="el-GR" dirty="0">
                <a:effectLst/>
                <a:latin typeface="Segoe UI" panose="020B0502040204020203" pitchFamily="34" charset="0"/>
                <a:ea typeface="Calibri" panose="020F0502020204030204" pitchFamily="34" charset="0"/>
                <a:cs typeface="Segoe UI" panose="020B0502040204020203" pitchFamily="34" charset="0"/>
              </a:rPr>
              <a:t> των </a:t>
            </a:r>
            <a:r>
              <a:rPr lang="el-GR" dirty="0" err="1">
                <a:effectLst/>
                <a:latin typeface="Segoe UI" panose="020B0502040204020203" pitchFamily="34" charset="0"/>
                <a:ea typeface="Calibri" panose="020F0502020204030204" pitchFamily="34" charset="0"/>
                <a:cs typeface="Segoe UI" panose="020B0502040204020203" pitchFamily="34" charset="0"/>
              </a:rPr>
              <a:t>Άλπεων</a:t>
            </a:r>
            <a:r>
              <a:rPr lang="el-GR" dirty="0">
                <a:effectLst/>
                <a:latin typeface="Segoe UI" panose="020B0502040204020203" pitchFamily="34" charset="0"/>
                <a:ea typeface="Calibri" panose="020F0502020204030204" pitchFamily="34" charset="0"/>
                <a:cs typeface="Segoe UI" panose="020B0502040204020203" pitchFamily="34" charset="0"/>
              </a:rPr>
              <a:t> και το Εθνικό Κέντρο Επιστημονικής Έρευνας της Γαλλίας. Είναι διακεκριμένο μέλος πολλών εθνικών και διεθνών επιστημονικών δικτύων. </a:t>
            </a:r>
          </a:p>
          <a:p>
            <a:pPr algn="just"/>
            <a:r>
              <a:rPr lang="el-GR" dirty="0">
                <a:effectLst/>
                <a:latin typeface="Segoe UI" panose="020B0502040204020203" pitchFamily="34" charset="0"/>
                <a:ea typeface="Calibri" panose="020F0502020204030204" pitchFamily="34" charset="0"/>
                <a:cs typeface="Segoe UI" panose="020B0502040204020203" pitchFamily="34" charset="0"/>
              </a:rPr>
              <a:t>- Επισκέψεις Ερευνητών από όλο τον κόσμο στην πλατφόρμα έρευνας κήπου για να μελετήσουν τη βιοποικιλότητα, την </a:t>
            </a:r>
            <a:r>
              <a:rPr lang="el-GR" dirty="0" err="1">
                <a:effectLst/>
                <a:latin typeface="Segoe UI" panose="020B0502040204020203" pitchFamily="34" charset="0"/>
                <a:ea typeface="Calibri" panose="020F0502020204030204" pitchFamily="34" charset="0"/>
                <a:cs typeface="Segoe UI" panose="020B0502040204020203" pitchFamily="34" charset="0"/>
              </a:rPr>
              <a:t>παγετολογία</a:t>
            </a:r>
            <a:r>
              <a:rPr lang="el-GR" dirty="0">
                <a:effectLst/>
                <a:latin typeface="Segoe UI" panose="020B0502040204020203" pitchFamily="34" charset="0"/>
                <a:ea typeface="Calibri" panose="020F0502020204030204" pitchFamily="34" charset="0"/>
                <a:cs typeface="Segoe UI" panose="020B0502040204020203" pitchFamily="34" charset="0"/>
              </a:rPr>
              <a:t>, την κλιματική αλλαγή και τον αντίκτυπο της ανθρώπινης δραστηριότητας στα ορεινά οικοσυστήματα. Πάνω από 2000 είδη φυτών αλπικής χλωρίδας που προέρχονται από βουνά όλου του κόσμου! κατά γεωγραφική προέλευση, περιβάλλον διαβίωσης, βοτανικές και φαρμακευτικές ιδιότητες. </a:t>
            </a:r>
          </a:p>
          <a:p>
            <a:pPr algn="just"/>
            <a:r>
              <a:rPr lang="el-GR" dirty="0">
                <a:latin typeface="Segoe UI" panose="020B0502040204020203" pitchFamily="34" charset="0"/>
                <a:cs typeface="Segoe UI" panose="020B0502040204020203" pitchFamily="34" charset="0"/>
              </a:rPr>
              <a:t>Ξεναγήσεις.</a:t>
            </a:r>
          </a:p>
          <a:p>
            <a:pPr algn="just"/>
            <a:r>
              <a:rPr lang="el-GR" dirty="0">
                <a:effectLst/>
                <a:latin typeface="Segoe UI" panose="020B0502040204020203" pitchFamily="34" charset="0"/>
                <a:ea typeface="Calibri" panose="020F0502020204030204" pitchFamily="34" charset="0"/>
                <a:cs typeface="Segoe UI" panose="020B0502040204020203" pitchFamily="34" charset="0"/>
              </a:rPr>
              <a:t>- Εποχιακά γεγονότα και συνομιλίες</a:t>
            </a:r>
            <a:endParaRPr lang="el-GR" sz="12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132337EC-7463-44A4-F338-6DFA4A6DFAE9}"/>
              </a:ext>
            </a:extLst>
          </p:cNvPr>
          <p:cNvSpPr txBox="1"/>
          <p:nvPr/>
        </p:nvSpPr>
        <p:spPr>
          <a:xfrm>
            <a:off x="377951" y="1185227"/>
            <a:ext cx="9778314" cy="461665"/>
          </a:xfrm>
          <a:prstGeom prst="rect">
            <a:avLst/>
          </a:prstGeom>
          <a:noFill/>
        </p:spPr>
        <p:txBody>
          <a:bodyPr wrap="square" rtlCol="0">
            <a:spAutoFit/>
          </a:bodyPr>
          <a:lstStyle/>
          <a:p>
            <a:pPr lvl="0" defTabSz="412750" hangingPunct="0">
              <a:spcBef>
                <a:spcPts val="1700"/>
              </a:spcBef>
              <a:defRPr/>
            </a:pPr>
            <a:r>
              <a:rPr kumimoji="0" lang="el-GR" sz="2400" b="1" i="0" u="none" strike="noStrike" kern="0" cap="none" spc="0" normalizeH="0" baseline="0" noProof="0" dirty="0">
                <a:ln>
                  <a:noFill/>
                </a:ln>
                <a:effectLst/>
                <a:uLnTx/>
                <a:uFillTx/>
                <a:latin typeface="Segoe UI" panose="020B0502040204020203" pitchFamily="34" charset="0"/>
                <a:ea typeface="+mn-ea"/>
                <a:cs typeface="Segoe UI" panose="020B0502040204020203" pitchFamily="34" charset="0"/>
              </a:rPr>
              <a:t>Πάρκα</a:t>
            </a:r>
            <a:endParaRPr kumimoji="0" lang="en-GB" sz="2400" b="1" i="0" u="none" strike="noStrike" kern="0" cap="none" spc="0" normalizeH="0" baseline="0" noProof="0" dirty="0">
              <a:ln>
                <a:noFill/>
              </a:ln>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31459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B83FEC2-3D81-4835-A7BC-AD21B0B9ED06}"/>
              </a:ext>
            </a:extLst>
          </p:cNvPr>
          <p:cNvSpPr>
            <a:spLocks noGrp="1"/>
          </p:cNvSpPr>
          <p:nvPr>
            <p:ph type="sldNum" sz="quarter" idx="12"/>
          </p:nvPr>
        </p:nvSpPr>
        <p:spPr/>
        <p:txBody>
          <a:bodyPr/>
          <a:lstStyle/>
          <a:p>
            <a:fld id="{496994E2-0617-9D40-A1AC-288BD8B129DE}" type="slidenum">
              <a:rPr lang="ar-SA" smtClean="0"/>
              <a:pPr/>
              <a:t>71</a:t>
            </a:fld>
            <a:endParaRPr lang="ar-SA" dirty="0"/>
          </a:p>
        </p:txBody>
      </p:sp>
      <p:sp>
        <p:nvSpPr>
          <p:cNvPr id="3" name="TextBox 2">
            <a:extLst>
              <a:ext uri="{FF2B5EF4-FFF2-40B4-BE49-F238E27FC236}">
                <a16:creationId xmlns:a16="http://schemas.microsoft.com/office/drawing/2014/main" id="{958BA3B2-BEF0-46FF-80BE-E7333737FDF9}"/>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0074696E-031C-4916-8009-790D98EF261E}"/>
              </a:ext>
            </a:extLst>
          </p:cNvPr>
          <p:cNvGraphicFramePr/>
          <p:nvPr>
            <p:extLst>
              <p:ext uri="{D42A27DB-BD31-4B8C-83A1-F6EECF244321}">
                <p14:modId xmlns:p14="http://schemas.microsoft.com/office/powerpoint/2010/main" val="1155094643"/>
              </p:ext>
            </p:extLst>
          </p:nvPr>
        </p:nvGraphicFramePr>
        <p:xfrm>
          <a:off x="783240" y="1316736"/>
          <a:ext cx="10112796" cy="5059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4184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328F00F-4629-B648-C528-D419F6C0AF0F}"/>
              </a:ext>
            </a:extLst>
          </p:cNvPr>
          <p:cNvSpPr>
            <a:spLocks noGrp="1"/>
          </p:cNvSpPr>
          <p:nvPr>
            <p:ph type="sldNum" sz="quarter" idx="12"/>
          </p:nvPr>
        </p:nvSpPr>
        <p:spPr/>
        <p:txBody>
          <a:bodyPr/>
          <a:lstStyle/>
          <a:p>
            <a:fld id="{496994E2-0617-9D40-A1AC-288BD8B129DE}" type="slidenum">
              <a:rPr lang="ar-SA" smtClean="0"/>
              <a:pPr/>
              <a:t>72</a:t>
            </a:fld>
            <a:endParaRPr lang="ar-SA" dirty="0"/>
          </a:p>
        </p:txBody>
      </p:sp>
      <p:pic>
        <p:nvPicPr>
          <p:cNvPr id="4" name="Εικόνα 3">
            <a:extLst>
              <a:ext uri="{FF2B5EF4-FFF2-40B4-BE49-F238E27FC236}">
                <a16:creationId xmlns:a16="http://schemas.microsoft.com/office/drawing/2014/main" id="{99DD1725-9862-AD71-72B3-72AAEA4897BB}"/>
              </a:ext>
            </a:extLst>
          </p:cNvPr>
          <p:cNvPicPr>
            <a:picLocks noChangeAspect="1"/>
          </p:cNvPicPr>
          <p:nvPr/>
        </p:nvPicPr>
        <p:blipFill>
          <a:blip r:embed="rId2"/>
          <a:stretch>
            <a:fillRect/>
          </a:stretch>
        </p:blipFill>
        <p:spPr>
          <a:xfrm>
            <a:off x="194391" y="1910695"/>
            <a:ext cx="5643116" cy="3762077"/>
          </a:xfrm>
          <a:prstGeom prst="rect">
            <a:avLst/>
          </a:prstGeom>
        </p:spPr>
      </p:pic>
      <p:pic>
        <p:nvPicPr>
          <p:cNvPr id="6" name="Εικόνα 5">
            <a:extLst>
              <a:ext uri="{FF2B5EF4-FFF2-40B4-BE49-F238E27FC236}">
                <a16:creationId xmlns:a16="http://schemas.microsoft.com/office/drawing/2014/main" id="{40002F4C-FFF5-775E-5286-B2179844F5E1}"/>
              </a:ext>
            </a:extLst>
          </p:cNvPr>
          <p:cNvPicPr>
            <a:picLocks noChangeAspect="1"/>
          </p:cNvPicPr>
          <p:nvPr/>
        </p:nvPicPr>
        <p:blipFill>
          <a:blip r:embed="rId3"/>
          <a:stretch>
            <a:fillRect/>
          </a:stretch>
        </p:blipFill>
        <p:spPr>
          <a:xfrm>
            <a:off x="6195315" y="1910696"/>
            <a:ext cx="5643117" cy="3762078"/>
          </a:xfrm>
          <a:prstGeom prst="rect">
            <a:avLst/>
          </a:prstGeom>
        </p:spPr>
      </p:pic>
      <p:sp>
        <p:nvSpPr>
          <p:cNvPr id="7" name="TextBox 6">
            <a:extLst>
              <a:ext uri="{FF2B5EF4-FFF2-40B4-BE49-F238E27FC236}">
                <a16:creationId xmlns:a16="http://schemas.microsoft.com/office/drawing/2014/main" id="{C1717621-0241-3FC3-B3AF-AE559FBCF999}"/>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CCD02ED4-F964-4478-2624-3E219706E5FC}"/>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kumimoji="0" lang="el-GR" sz="2400" b="1" i="0" u="none" strike="noStrike" kern="0" cap="none" spc="0" normalizeH="0" baseline="0" noProof="0" dirty="0" err="1">
                <a:ln>
                  <a:noFill/>
                </a:ln>
                <a:effectLst/>
                <a:uLnTx/>
                <a:uFillTx/>
                <a:latin typeface="Segoe UI" panose="020B0502040204020203" pitchFamily="34" charset="0"/>
                <a:ea typeface="+mn-ea"/>
                <a:cs typeface="Segoe UI" panose="020B0502040204020203" pitchFamily="34" charset="0"/>
              </a:rPr>
              <a:t>Ποδηλατόδρομοι</a:t>
            </a:r>
            <a:r>
              <a:rPr kumimoji="0" lang="el-GR" sz="2400" b="1" i="0" u="none" strike="noStrike" kern="0" cap="none" spc="0" normalizeH="0" baseline="0" noProof="0" dirty="0">
                <a:ln>
                  <a:noFill/>
                </a:ln>
                <a:effectLst/>
                <a:uLnTx/>
                <a:uFillTx/>
                <a:latin typeface="Segoe UI" panose="020B0502040204020203" pitchFamily="34" charset="0"/>
                <a:ea typeface="+mn-ea"/>
                <a:cs typeface="Segoe UI" panose="020B0502040204020203" pitchFamily="34" charset="0"/>
              </a:rPr>
              <a:t> – Πεζοπορία </a:t>
            </a:r>
            <a:r>
              <a:rPr lang="el-GR" sz="2400" b="1" dirty="0" err="1">
                <a:latin typeface="Segoe UI" panose="020B0502040204020203" pitchFamily="34" charset="0"/>
                <a:ea typeface="Segoe UI" panose="020B0502040204020203" pitchFamily="34" charset="0"/>
                <a:cs typeface="Segoe UI" panose="020B0502040204020203" pitchFamily="34" charset="0"/>
              </a:rPr>
              <a:t>bike</a:t>
            </a:r>
            <a:r>
              <a:rPr lang="el-GR" sz="2400" b="1" dirty="0">
                <a:latin typeface="Segoe UI" panose="020B0502040204020203" pitchFamily="34" charset="0"/>
                <a:ea typeface="Segoe UI" panose="020B0502040204020203" pitchFamily="34" charset="0"/>
                <a:cs typeface="Segoe UI" panose="020B0502040204020203" pitchFamily="34" charset="0"/>
              </a:rPr>
              <a:t> and </a:t>
            </a:r>
            <a:r>
              <a:rPr lang="el-GR" sz="2400" b="1" dirty="0" err="1">
                <a:latin typeface="Segoe UI" panose="020B0502040204020203" pitchFamily="34" charset="0"/>
                <a:ea typeface="Segoe UI" panose="020B0502040204020203" pitchFamily="34" charset="0"/>
                <a:cs typeface="Segoe UI" panose="020B0502040204020203" pitchFamily="34" charset="0"/>
              </a:rPr>
              <a:t>hike</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3340837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CC04884-09B4-BA99-D873-2772F70870D2}"/>
              </a:ext>
            </a:extLst>
          </p:cNvPr>
          <p:cNvSpPr>
            <a:spLocks noGrp="1"/>
          </p:cNvSpPr>
          <p:nvPr>
            <p:ph type="sldNum" sz="quarter" idx="12"/>
          </p:nvPr>
        </p:nvSpPr>
        <p:spPr/>
        <p:txBody>
          <a:bodyPr/>
          <a:lstStyle/>
          <a:p>
            <a:fld id="{496994E2-0617-9D40-A1AC-288BD8B129DE}" type="slidenum">
              <a:rPr lang="ar-SA" smtClean="0"/>
              <a:pPr/>
              <a:t>73</a:t>
            </a:fld>
            <a:endParaRPr lang="ar-SA" dirty="0"/>
          </a:p>
        </p:txBody>
      </p:sp>
      <p:pic>
        <p:nvPicPr>
          <p:cNvPr id="4" name="Εικόνα 3">
            <a:extLst>
              <a:ext uri="{FF2B5EF4-FFF2-40B4-BE49-F238E27FC236}">
                <a16:creationId xmlns:a16="http://schemas.microsoft.com/office/drawing/2014/main" id="{05A065BA-070C-E94C-9573-6AE4A0D00F4F}"/>
              </a:ext>
            </a:extLst>
          </p:cNvPr>
          <p:cNvPicPr>
            <a:picLocks noChangeAspect="1"/>
          </p:cNvPicPr>
          <p:nvPr/>
        </p:nvPicPr>
        <p:blipFill>
          <a:blip r:embed="rId2"/>
          <a:stretch>
            <a:fillRect/>
          </a:stretch>
        </p:blipFill>
        <p:spPr>
          <a:xfrm>
            <a:off x="585216" y="1704204"/>
            <a:ext cx="4058938" cy="2283153"/>
          </a:xfrm>
          <a:prstGeom prst="rect">
            <a:avLst/>
          </a:prstGeom>
        </p:spPr>
      </p:pic>
      <p:pic>
        <p:nvPicPr>
          <p:cNvPr id="6" name="Εικόνα 5">
            <a:extLst>
              <a:ext uri="{FF2B5EF4-FFF2-40B4-BE49-F238E27FC236}">
                <a16:creationId xmlns:a16="http://schemas.microsoft.com/office/drawing/2014/main" id="{DF8C91E8-1C55-43B1-7163-8E1D6C7A1CAA}"/>
              </a:ext>
            </a:extLst>
          </p:cNvPr>
          <p:cNvPicPr>
            <a:picLocks noChangeAspect="1"/>
          </p:cNvPicPr>
          <p:nvPr/>
        </p:nvPicPr>
        <p:blipFill>
          <a:blip r:embed="rId3"/>
          <a:stretch>
            <a:fillRect/>
          </a:stretch>
        </p:blipFill>
        <p:spPr>
          <a:xfrm>
            <a:off x="4964398" y="1802591"/>
            <a:ext cx="6474359" cy="4313067"/>
          </a:xfrm>
          <a:prstGeom prst="rect">
            <a:avLst/>
          </a:prstGeom>
        </p:spPr>
      </p:pic>
      <p:pic>
        <p:nvPicPr>
          <p:cNvPr id="8" name="Εικόνα 7">
            <a:extLst>
              <a:ext uri="{FF2B5EF4-FFF2-40B4-BE49-F238E27FC236}">
                <a16:creationId xmlns:a16="http://schemas.microsoft.com/office/drawing/2014/main" id="{8DB7B3AB-7186-4C5E-2127-79D63D3322C1}"/>
              </a:ext>
            </a:extLst>
          </p:cNvPr>
          <p:cNvPicPr>
            <a:picLocks noChangeAspect="1"/>
          </p:cNvPicPr>
          <p:nvPr/>
        </p:nvPicPr>
        <p:blipFill>
          <a:blip r:embed="rId4"/>
          <a:stretch>
            <a:fillRect/>
          </a:stretch>
        </p:blipFill>
        <p:spPr>
          <a:xfrm>
            <a:off x="585216" y="4091986"/>
            <a:ext cx="3597639" cy="2023672"/>
          </a:xfrm>
          <a:prstGeom prst="rect">
            <a:avLst/>
          </a:prstGeom>
        </p:spPr>
      </p:pic>
      <p:sp>
        <p:nvSpPr>
          <p:cNvPr id="9" name="TextBox 8">
            <a:extLst>
              <a:ext uri="{FF2B5EF4-FFF2-40B4-BE49-F238E27FC236}">
                <a16:creationId xmlns:a16="http://schemas.microsoft.com/office/drawing/2014/main" id="{ADA3CF11-4482-FA06-91A3-A22350B12CD5}"/>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9EFA0E30-C65B-71D7-34E5-EB7E49051B3C}"/>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kumimoji="0" lang="el-GR" sz="2400" b="1" i="0" u="none" strike="noStrike" kern="0" cap="none" spc="0" normalizeH="0" baseline="0" noProof="0" dirty="0" err="1">
                <a:ln>
                  <a:noFill/>
                </a:ln>
                <a:effectLst/>
                <a:uLnTx/>
                <a:uFillTx/>
                <a:latin typeface="Segoe UI" panose="020B0502040204020203" pitchFamily="34" charset="0"/>
                <a:ea typeface="+mn-ea"/>
                <a:cs typeface="Segoe UI" panose="020B0502040204020203" pitchFamily="34" charset="0"/>
              </a:rPr>
              <a:t>Ποδηλατόδρομοι</a:t>
            </a:r>
            <a:r>
              <a:rPr kumimoji="0" lang="el-GR" sz="2400" b="1" i="0" u="none" strike="noStrike" kern="0" cap="none" spc="0" normalizeH="0" baseline="0" noProof="0" dirty="0">
                <a:ln>
                  <a:noFill/>
                </a:ln>
                <a:effectLst/>
                <a:uLnTx/>
                <a:uFillTx/>
                <a:latin typeface="Segoe UI" panose="020B0502040204020203" pitchFamily="34" charset="0"/>
                <a:ea typeface="+mn-ea"/>
                <a:cs typeface="Segoe UI" panose="020B0502040204020203" pitchFamily="34" charset="0"/>
              </a:rPr>
              <a:t> – Πεζοπορία </a:t>
            </a:r>
            <a:r>
              <a:rPr lang="el-GR" sz="2400" b="1" dirty="0" err="1">
                <a:latin typeface="Segoe UI" panose="020B0502040204020203" pitchFamily="34" charset="0"/>
                <a:ea typeface="Segoe UI" panose="020B0502040204020203" pitchFamily="34" charset="0"/>
                <a:cs typeface="Segoe UI" panose="020B0502040204020203" pitchFamily="34" charset="0"/>
              </a:rPr>
              <a:t>bike</a:t>
            </a:r>
            <a:r>
              <a:rPr lang="el-GR" sz="2400" b="1" dirty="0">
                <a:latin typeface="Segoe UI" panose="020B0502040204020203" pitchFamily="34" charset="0"/>
                <a:ea typeface="Segoe UI" panose="020B0502040204020203" pitchFamily="34" charset="0"/>
                <a:cs typeface="Segoe UI" panose="020B0502040204020203" pitchFamily="34" charset="0"/>
              </a:rPr>
              <a:t> and </a:t>
            </a:r>
            <a:r>
              <a:rPr lang="el-GR" sz="2400" b="1" dirty="0" err="1">
                <a:latin typeface="Segoe UI" panose="020B0502040204020203" pitchFamily="34" charset="0"/>
                <a:ea typeface="Segoe UI" panose="020B0502040204020203" pitchFamily="34" charset="0"/>
                <a:cs typeface="Segoe UI" panose="020B0502040204020203" pitchFamily="34" charset="0"/>
              </a:rPr>
              <a:t>hike</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2914269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59D5E6F-12B6-2001-B622-3BCC26107B86}"/>
              </a:ext>
            </a:extLst>
          </p:cNvPr>
          <p:cNvSpPr>
            <a:spLocks noGrp="1"/>
          </p:cNvSpPr>
          <p:nvPr>
            <p:ph type="sldNum" sz="quarter" idx="12"/>
          </p:nvPr>
        </p:nvSpPr>
        <p:spPr/>
        <p:txBody>
          <a:bodyPr/>
          <a:lstStyle/>
          <a:p>
            <a:fld id="{496994E2-0617-9D40-A1AC-288BD8B129DE}" type="slidenum">
              <a:rPr lang="ar-SA" smtClean="0"/>
              <a:pPr/>
              <a:t>74</a:t>
            </a:fld>
            <a:endParaRPr lang="ar-SA" dirty="0"/>
          </a:p>
        </p:txBody>
      </p:sp>
      <p:pic>
        <p:nvPicPr>
          <p:cNvPr id="4" name="Εικόνα 3">
            <a:extLst>
              <a:ext uri="{FF2B5EF4-FFF2-40B4-BE49-F238E27FC236}">
                <a16:creationId xmlns:a16="http://schemas.microsoft.com/office/drawing/2014/main" id="{9D23A8E9-52D9-1C94-F79B-98795BCC7FB6}"/>
              </a:ext>
            </a:extLst>
          </p:cNvPr>
          <p:cNvPicPr>
            <a:picLocks noChangeAspect="1"/>
          </p:cNvPicPr>
          <p:nvPr/>
        </p:nvPicPr>
        <p:blipFill>
          <a:blip r:embed="rId2"/>
          <a:stretch>
            <a:fillRect/>
          </a:stretch>
        </p:blipFill>
        <p:spPr>
          <a:xfrm>
            <a:off x="590496" y="2534910"/>
            <a:ext cx="5188624" cy="3455624"/>
          </a:xfrm>
          <a:prstGeom prst="rect">
            <a:avLst/>
          </a:prstGeom>
        </p:spPr>
      </p:pic>
      <p:pic>
        <p:nvPicPr>
          <p:cNvPr id="6" name="Εικόνα 5">
            <a:extLst>
              <a:ext uri="{FF2B5EF4-FFF2-40B4-BE49-F238E27FC236}">
                <a16:creationId xmlns:a16="http://schemas.microsoft.com/office/drawing/2014/main" id="{6F969755-646B-3304-A974-0B15F56CDFCF}"/>
              </a:ext>
            </a:extLst>
          </p:cNvPr>
          <p:cNvPicPr>
            <a:picLocks noChangeAspect="1"/>
          </p:cNvPicPr>
          <p:nvPr/>
        </p:nvPicPr>
        <p:blipFill>
          <a:blip r:embed="rId3"/>
          <a:stretch>
            <a:fillRect/>
          </a:stretch>
        </p:blipFill>
        <p:spPr>
          <a:xfrm>
            <a:off x="6090423" y="2316480"/>
            <a:ext cx="5511081" cy="3674054"/>
          </a:xfrm>
          <a:prstGeom prst="rect">
            <a:avLst/>
          </a:prstGeom>
        </p:spPr>
      </p:pic>
      <p:sp>
        <p:nvSpPr>
          <p:cNvPr id="7" name="TextBox 6">
            <a:extLst>
              <a:ext uri="{FF2B5EF4-FFF2-40B4-BE49-F238E27FC236}">
                <a16:creationId xmlns:a16="http://schemas.microsoft.com/office/drawing/2014/main" id="{1070166D-48DB-B386-D6BA-9BA437A8A01D}"/>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90C45D8F-55C7-8D92-DBFE-1CB706140ADC}"/>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Αναψυκτήρια</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263036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745550F2-78F0-6093-CE64-F826FEAE878E}"/>
              </a:ext>
            </a:extLst>
          </p:cNvPr>
          <p:cNvSpPr>
            <a:spLocks noGrp="1"/>
          </p:cNvSpPr>
          <p:nvPr>
            <p:ph type="sldNum" sz="quarter" idx="12"/>
          </p:nvPr>
        </p:nvSpPr>
        <p:spPr/>
        <p:txBody>
          <a:bodyPr/>
          <a:lstStyle/>
          <a:p>
            <a:fld id="{496994E2-0617-9D40-A1AC-288BD8B129DE}" type="slidenum">
              <a:rPr lang="ar-SA" smtClean="0"/>
              <a:pPr/>
              <a:t>75</a:t>
            </a:fld>
            <a:endParaRPr lang="ar-SA" dirty="0"/>
          </a:p>
        </p:txBody>
      </p:sp>
      <p:pic>
        <p:nvPicPr>
          <p:cNvPr id="4" name="Εικόνα 3">
            <a:extLst>
              <a:ext uri="{FF2B5EF4-FFF2-40B4-BE49-F238E27FC236}">
                <a16:creationId xmlns:a16="http://schemas.microsoft.com/office/drawing/2014/main" id="{E86894DD-3793-41DE-4AF1-F4C05C7B88F7}"/>
              </a:ext>
            </a:extLst>
          </p:cNvPr>
          <p:cNvPicPr>
            <a:picLocks noChangeAspect="1"/>
          </p:cNvPicPr>
          <p:nvPr/>
        </p:nvPicPr>
        <p:blipFill>
          <a:blip r:embed="rId2"/>
          <a:stretch>
            <a:fillRect/>
          </a:stretch>
        </p:blipFill>
        <p:spPr>
          <a:xfrm>
            <a:off x="536446" y="1901949"/>
            <a:ext cx="5453889" cy="4090417"/>
          </a:xfrm>
          <a:prstGeom prst="rect">
            <a:avLst/>
          </a:prstGeom>
        </p:spPr>
      </p:pic>
      <p:pic>
        <p:nvPicPr>
          <p:cNvPr id="6" name="Εικόνα 5">
            <a:extLst>
              <a:ext uri="{FF2B5EF4-FFF2-40B4-BE49-F238E27FC236}">
                <a16:creationId xmlns:a16="http://schemas.microsoft.com/office/drawing/2014/main" id="{5A2670A3-FD0B-0C7C-8370-B4266A05DB79}"/>
              </a:ext>
            </a:extLst>
          </p:cNvPr>
          <p:cNvPicPr>
            <a:picLocks noChangeAspect="1"/>
          </p:cNvPicPr>
          <p:nvPr/>
        </p:nvPicPr>
        <p:blipFill>
          <a:blip r:embed="rId3"/>
          <a:stretch>
            <a:fillRect/>
          </a:stretch>
        </p:blipFill>
        <p:spPr>
          <a:xfrm>
            <a:off x="6201666" y="1901950"/>
            <a:ext cx="5568107" cy="4090417"/>
          </a:xfrm>
          <a:prstGeom prst="rect">
            <a:avLst/>
          </a:prstGeom>
        </p:spPr>
      </p:pic>
      <p:sp>
        <p:nvSpPr>
          <p:cNvPr id="7" name="TextBox 6">
            <a:extLst>
              <a:ext uri="{FF2B5EF4-FFF2-40B4-BE49-F238E27FC236}">
                <a16:creationId xmlns:a16="http://schemas.microsoft.com/office/drawing/2014/main" id="{23BE50A6-DD73-A3DD-00D5-72DB70957661}"/>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B15C9FFF-EEA2-CE0C-63BA-8CBF0BA9BFB6}"/>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Αναψυκτήρια</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772809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AB0CD76-9EEA-437C-8F9B-85A36E5AC5B5}"/>
              </a:ext>
            </a:extLst>
          </p:cNvPr>
          <p:cNvSpPr>
            <a:spLocks noGrp="1"/>
          </p:cNvSpPr>
          <p:nvPr>
            <p:ph type="sldNum" sz="quarter" idx="12"/>
          </p:nvPr>
        </p:nvSpPr>
        <p:spPr/>
        <p:txBody>
          <a:bodyPr/>
          <a:lstStyle/>
          <a:p>
            <a:fld id="{496994E2-0617-9D40-A1AC-288BD8B129DE}" type="slidenum">
              <a:rPr lang="ar-SA" smtClean="0"/>
              <a:pPr/>
              <a:t>76</a:t>
            </a:fld>
            <a:endParaRPr lang="ar-SA" dirty="0"/>
          </a:p>
        </p:txBody>
      </p:sp>
      <p:sp>
        <p:nvSpPr>
          <p:cNvPr id="3" name="TextBox 2">
            <a:extLst>
              <a:ext uri="{FF2B5EF4-FFF2-40B4-BE49-F238E27FC236}">
                <a16:creationId xmlns:a16="http://schemas.microsoft.com/office/drawing/2014/main" id="{5D905465-C2FA-4181-91D4-F2B6D5D2D2C4}"/>
              </a:ext>
            </a:extLst>
          </p:cNvPr>
          <p:cNvSpPr txBox="1"/>
          <p:nvPr/>
        </p:nvSpPr>
        <p:spPr>
          <a:xfrm>
            <a:off x="950481" y="89611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EBE70F37-1157-41F8-988C-4736D698F876}"/>
              </a:ext>
            </a:extLst>
          </p:cNvPr>
          <p:cNvGraphicFramePr/>
          <p:nvPr>
            <p:extLst>
              <p:ext uri="{D42A27DB-BD31-4B8C-83A1-F6EECF244321}">
                <p14:modId xmlns:p14="http://schemas.microsoft.com/office/powerpoint/2010/main" val="2216548237"/>
              </p:ext>
            </p:extLst>
          </p:nvPr>
        </p:nvGraphicFramePr>
        <p:xfrm>
          <a:off x="783240" y="1719072"/>
          <a:ext cx="10535924" cy="4474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7497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201B3E5-7075-C2DF-2BB7-F42C192B1E55}"/>
              </a:ext>
            </a:extLst>
          </p:cNvPr>
          <p:cNvSpPr>
            <a:spLocks noGrp="1"/>
          </p:cNvSpPr>
          <p:nvPr>
            <p:ph type="sldNum" sz="quarter" idx="12"/>
          </p:nvPr>
        </p:nvSpPr>
        <p:spPr/>
        <p:txBody>
          <a:bodyPr/>
          <a:lstStyle/>
          <a:p>
            <a:fld id="{496994E2-0617-9D40-A1AC-288BD8B129DE}" type="slidenum">
              <a:rPr lang="ar-SA" smtClean="0"/>
              <a:pPr/>
              <a:t>77</a:t>
            </a:fld>
            <a:endParaRPr lang="ar-SA" dirty="0"/>
          </a:p>
        </p:txBody>
      </p:sp>
      <p:pic>
        <p:nvPicPr>
          <p:cNvPr id="4" name="Εικόνα 3">
            <a:extLst>
              <a:ext uri="{FF2B5EF4-FFF2-40B4-BE49-F238E27FC236}">
                <a16:creationId xmlns:a16="http://schemas.microsoft.com/office/drawing/2014/main" id="{ECB05C3E-74D1-00D1-58ED-094AC865CAF2}"/>
              </a:ext>
            </a:extLst>
          </p:cNvPr>
          <p:cNvPicPr>
            <a:picLocks noChangeAspect="1"/>
          </p:cNvPicPr>
          <p:nvPr/>
        </p:nvPicPr>
        <p:blipFill>
          <a:blip r:embed="rId2"/>
          <a:stretch>
            <a:fillRect/>
          </a:stretch>
        </p:blipFill>
        <p:spPr>
          <a:xfrm>
            <a:off x="377951" y="1602692"/>
            <a:ext cx="5238761" cy="4681728"/>
          </a:xfrm>
          <a:prstGeom prst="rect">
            <a:avLst/>
          </a:prstGeom>
        </p:spPr>
      </p:pic>
      <p:pic>
        <p:nvPicPr>
          <p:cNvPr id="6" name="Εικόνα 5">
            <a:extLst>
              <a:ext uri="{FF2B5EF4-FFF2-40B4-BE49-F238E27FC236}">
                <a16:creationId xmlns:a16="http://schemas.microsoft.com/office/drawing/2014/main" id="{F9EB66E2-39AD-EB00-5358-FF53C11739DA}"/>
              </a:ext>
            </a:extLst>
          </p:cNvPr>
          <p:cNvPicPr>
            <a:picLocks noChangeAspect="1"/>
          </p:cNvPicPr>
          <p:nvPr/>
        </p:nvPicPr>
        <p:blipFill>
          <a:blip r:embed="rId3"/>
          <a:stretch>
            <a:fillRect/>
          </a:stretch>
        </p:blipFill>
        <p:spPr>
          <a:xfrm>
            <a:off x="5898399" y="1719072"/>
            <a:ext cx="6144768" cy="4096512"/>
          </a:xfrm>
          <a:prstGeom prst="rect">
            <a:avLst/>
          </a:prstGeom>
        </p:spPr>
      </p:pic>
      <p:sp>
        <p:nvSpPr>
          <p:cNvPr id="7" name="TextBox 6">
            <a:extLst>
              <a:ext uri="{FF2B5EF4-FFF2-40B4-BE49-F238E27FC236}">
                <a16:creationId xmlns:a16="http://schemas.microsoft.com/office/drawing/2014/main" id="{B5D9ABBF-53B5-3AD9-6CCB-6C2D01460DF3}"/>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7E7BF4B5-33B6-E099-01A9-677F47CE435A}"/>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Τελεφερίκ</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3027521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997E189-1732-D285-D40D-72CC90164F73}"/>
              </a:ext>
            </a:extLst>
          </p:cNvPr>
          <p:cNvSpPr>
            <a:spLocks noGrp="1"/>
          </p:cNvSpPr>
          <p:nvPr>
            <p:ph type="sldNum" sz="quarter" idx="12"/>
          </p:nvPr>
        </p:nvSpPr>
        <p:spPr/>
        <p:txBody>
          <a:bodyPr/>
          <a:lstStyle/>
          <a:p>
            <a:fld id="{496994E2-0617-9D40-A1AC-288BD8B129DE}" type="slidenum">
              <a:rPr lang="ar-SA" smtClean="0"/>
              <a:pPr/>
              <a:t>78</a:t>
            </a:fld>
            <a:endParaRPr lang="ar-SA" dirty="0"/>
          </a:p>
        </p:txBody>
      </p:sp>
      <p:pic>
        <p:nvPicPr>
          <p:cNvPr id="4" name="Εικόνα 3">
            <a:extLst>
              <a:ext uri="{FF2B5EF4-FFF2-40B4-BE49-F238E27FC236}">
                <a16:creationId xmlns:a16="http://schemas.microsoft.com/office/drawing/2014/main" id="{F3A66E8B-8EF4-2EA0-7AEF-710809BDEBE1}"/>
              </a:ext>
            </a:extLst>
          </p:cNvPr>
          <p:cNvPicPr>
            <a:picLocks noChangeAspect="1"/>
          </p:cNvPicPr>
          <p:nvPr/>
        </p:nvPicPr>
        <p:blipFill>
          <a:blip r:embed="rId2"/>
          <a:stretch>
            <a:fillRect/>
          </a:stretch>
        </p:blipFill>
        <p:spPr>
          <a:xfrm>
            <a:off x="945527" y="1646892"/>
            <a:ext cx="2962008" cy="4443012"/>
          </a:xfrm>
          <a:prstGeom prst="rect">
            <a:avLst/>
          </a:prstGeom>
        </p:spPr>
      </p:pic>
      <p:pic>
        <p:nvPicPr>
          <p:cNvPr id="8" name="Εικόνα 7">
            <a:extLst>
              <a:ext uri="{FF2B5EF4-FFF2-40B4-BE49-F238E27FC236}">
                <a16:creationId xmlns:a16="http://schemas.microsoft.com/office/drawing/2014/main" id="{FB109421-382C-A15E-7CB7-32817688267C}"/>
              </a:ext>
            </a:extLst>
          </p:cNvPr>
          <p:cNvPicPr>
            <a:picLocks noChangeAspect="1"/>
          </p:cNvPicPr>
          <p:nvPr/>
        </p:nvPicPr>
        <p:blipFill>
          <a:blip r:embed="rId3"/>
          <a:stretch>
            <a:fillRect/>
          </a:stretch>
        </p:blipFill>
        <p:spPr>
          <a:xfrm>
            <a:off x="4364736" y="1213611"/>
            <a:ext cx="7314439" cy="4876293"/>
          </a:xfrm>
          <a:prstGeom prst="rect">
            <a:avLst/>
          </a:prstGeom>
        </p:spPr>
      </p:pic>
      <p:sp>
        <p:nvSpPr>
          <p:cNvPr id="9" name="TextBox 8">
            <a:extLst>
              <a:ext uri="{FF2B5EF4-FFF2-40B4-BE49-F238E27FC236}">
                <a16:creationId xmlns:a16="http://schemas.microsoft.com/office/drawing/2014/main" id="{382D60CD-E844-77EC-02F0-F53872DD1C8D}"/>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B6563C4A-0AEF-7CD9-CD9A-CCC287A61DD7}"/>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Τελεφερίκ</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29655415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332D644-7EC3-66A6-6EBA-545D8D43823B}"/>
              </a:ext>
            </a:extLst>
          </p:cNvPr>
          <p:cNvSpPr>
            <a:spLocks noGrp="1"/>
          </p:cNvSpPr>
          <p:nvPr>
            <p:ph type="sldNum" sz="quarter" idx="12"/>
          </p:nvPr>
        </p:nvSpPr>
        <p:spPr/>
        <p:txBody>
          <a:bodyPr/>
          <a:lstStyle/>
          <a:p>
            <a:fld id="{496994E2-0617-9D40-A1AC-288BD8B129DE}" type="slidenum">
              <a:rPr lang="ar-SA" smtClean="0"/>
              <a:pPr/>
              <a:t>79</a:t>
            </a:fld>
            <a:endParaRPr lang="ar-SA" dirty="0"/>
          </a:p>
        </p:txBody>
      </p:sp>
      <p:pic>
        <p:nvPicPr>
          <p:cNvPr id="5" name="Εικόνα 4">
            <a:extLst>
              <a:ext uri="{FF2B5EF4-FFF2-40B4-BE49-F238E27FC236}">
                <a16:creationId xmlns:a16="http://schemas.microsoft.com/office/drawing/2014/main" id="{F9854562-91BA-B491-0FD0-9CDB670AC56C}"/>
              </a:ext>
            </a:extLst>
          </p:cNvPr>
          <p:cNvPicPr>
            <a:picLocks noChangeAspect="1"/>
          </p:cNvPicPr>
          <p:nvPr/>
        </p:nvPicPr>
        <p:blipFill>
          <a:blip r:embed="rId2"/>
          <a:stretch>
            <a:fillRect/>
          </a:stretch>
        </p:blipFill>
        <p:spPr>
          <a:xfrm>
            <a:off x="2608354" y="1646892"/>
            <a:ext cx="6964137" cy="4442755"/>
          </a:xfrm>
          <a:prstGeom prst="rect">
            <a:avLst/>
          </a:prstGeom>
        </p:spPr>
      </p:pic>
      <p:sp>
        <p:nvSpPr>
          <p:cNvPr id="6" name="TextBox 5">
            <a:extLst>
              <a:ext uri="{FF2B5EF4-FFF2-40B4-BE49-F238E27FC236}">
                <a16:creationId xmlns:a16="http://schemas.microsoft.com/office/drawing/2014/main" id="{98A62656-1A30-0ACD-C3DF-7CA6617549F8}"/>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243CC5B-660B-23FE-7DF4-E9BE6ECB8A4A}"/>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Τελεφερίκ</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1676748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A0A9279-7714-4B31-96B2-2E075FC1DB05}"/>
              </a:ext>
            </a:extLst>
          </p:cNvPr>
          <p:cNvSpPr>
            <a:spLocks noGrp="1"/>
          </p:cNvSpPr>
          <p:nvPr>
            <p:ph type="sldNum" sz="quarter" idx="12"/>
          </p:nvPr>
        </p:nvSpPr>
        <p:spPr/>
        <p:txBody>
          <a:bodyPr/>
          <a:lstStyle/>
          <a:p>
            <a:fld id="{496994E2-0617-9D40-A1AC-288BD8B129DE}" type="slidenum">
              <a:rPr lang="ar-SA" smtClean="0"/>
              <a:pPr/>
              <a:t>8</a:t>
            </a:fld>
            <a:endParaRPr lang="ar-SA" dirty="0"/>
          </a:p>
        </p:txBody>
      </p:sp>
      <p:sp>
        <p:nvSpPr>
          <p:cNvPr id="3" name="TextBox 2">
            <a:extLst>
              <a:ext uri="{FF2B5EF4-FFF2-40B4-BE49-F238E27FC236}">
                <a16:creationId xmlns:a16="http://schemas.microsoft.com/office/drawing/2014/main" id="{53E9D28C-B4EA-4E60-A7E9-EC7BCC6FEAFF}"/>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1EBD2130-74C6-4F7F-A695-CE20D4445667}"/>
              </a:ext>
            </a:extLst>
          </p:cNvPr>
          <p:cNvGraphicFramePr/>
          <p:nvPr>
            <p:extLst>
              <p:ext uri="{D42A27DB-BD31-4B8C-83A1-F6EECF244321}">
                <p14:modId xmlns:p14="http://schemas.microsoft.com/office/powerpoint/2010/main" val="1213154750"/>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29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CBE0311-03D9-8834-CF9D-DC3D47D32AD8}"/>
              </a:ext>
            </a:extLst>
          </p:cNvPr>
          <p:cNvSpPr>
            <a:spLocks noGrp="1"/>
          </p:cNvSpPr>
          <p:nvPr>
            <p:ph type="sldNum" sz="quarter" idx="12"/>
          </p:nvPr>
        </p:nvSpPr>
        <p:spPr/>
        <p:txBody>
          <a:bodyPr/>
          <a:lstStyle/>
          <a:p>
            <a:fld id="{496994E2-0617-9D40-A1AC-288BD8B129DE}" type="slidenum">
              <a:rPr lang="ar-SA" smtClean="0"/>
              <a:pPr/>
              <a:t>80</a:t>
            </a:fld>
            <a:endParaRPr lang="ar-SA" dirty="0"/>
          </a:p>
        </p:txBody>
      </p:sp>
      <p:pic>
        <p:nvPicPr>
          <p:cNvPr id="4" name="Εικόνα 3">
            <a:extLst>
              <a:ext uri="{FF2B5EF4-FFF2-40B4-BE49-F238E27FC236}">
                <a16:creationId xmlns:a16="http://schemas.microsoft.com/office/drawing/2014/main" id="{C07D14D5-5947-30E1-7BEC-1F4CEEA2B07F}"/>
              </a:ext>
            </a:extLst>
          </p:cNvPr>
          <p:cNvPicPr>
            <a:picLocks noChangeAspect="1"/>
          </p:cNvPicPr>
          <p:nvPr/>
        </p:nvPicPr>
        <p:blipFill>
          <a:blip r:embed="rId2"/>
          <a:stretch>
            <a:fillRect/>
          </a:stretch>
        </p:blipFill>
        <p:spPr>
          <a:xfrm>
            <a:off x="1304544" y="1605754"/>
            <a:ext cx="9928502" cy="4467826"/>
          </a:xfrm>
          <a:prstGeom prst="rect">
            <a:avLst/>
          </a:prstGeom>
        </p:spPr>
      </p:pic>
      <p:sp>
        <p:nvSpPr>
          <p:cNvPr id="5" name="TextBox 4">
            <a:extLst>
              <a:ext uri="{FF2B5EF4-FFF2-40B4-BE49-F238E27FC236}">
                <a16:creationId xmlns:a16="http://schemas.microsoft.com/office/drawing/2014/main" id="{13267099-3278-EC9E-3A01-C799D7E1752A}"/>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28E31E34-C3D3-03A4-76C5-414DEE1BFB7B}"/>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Τελεφερίκ</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2720092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6E7BE39-7B8B-BAC7-AC54-4D34D0FB9599}"/>
              </a:ext>
            </a:extLst>
          </p:cNvPr>
          <p:cNvSpPr>
            <a:spLocks noGrp="1"/>
          </p:cNvSpPr>
          <p:nvPr>
            <p:ph type="sldNum" sz="quarter" idx="12"/>
          </p:nvPr>
        </p:nvSpPr>
        <p:spPr/>
        <p:txBody>
          <a:bodyPr/>
          <a:lstStyle/>
          <a:p>
            <a:fld id="{496994E2-0617-9D40-A1AC-288BD8B129DE}" type="slidenum">
              <a:rPr lang="ar-SA" smtClean="0"/>
              <a:pPr/>
              <a:t>81</a:t>
            </a:fld>
            <a:endParaRPr lang="ar-SA" dirty="0"/>
          </a:p>
        </p:txBody>
      </p:sp>
      <p:pic>
        <p:nvPicPr>
          <p:cNvPr id="4" name="Εικόνα 3">
            <a:extLst>
              <a:ext uri="{FF2B5EF4-FFF2-40B4-BE49-F238E27FC236}">
                <a16:creationId xmlns:a16="http://schemas.microsoft.com/office/drawing/2014/main" id="{32E13BE1-7FBE-863F-59F9-A399ED201473}"/>
              </a:ext>
            </a:extLst>
          </p:cNvPr>
          <p:cNvPicPr>
            <a:picLocks noChangeAspect="1"/>
          </p:cNvPicPr>
          <p:nvPr/>
        </p:nvPicPr>
        <p:blipFill>
          <a:blip r:embed="rId2"/>
          <a:stretch>
            <a:fillRect/>
          </a:stretch>
        </p:blipFill>
        <p:spPr>
          <a:xfrm>
            <a:off x="2105890" y="1190808"/>
            <a:ext cx="8744971" cy="4919045"/>
          </a:xfrm>
          <a:prstGeom prst="rect">
            <a:avLst/>
          </a:prstGeom>
        </p:spPr>
      </p:pic>
      <p:sp>
        <p:nvSpPr>
          <p:cNvPr id="5" name="TextBox 4">
            <a:extLst>
              <a:ext uri="{FF2B5EF4-FFF2-40B4-BE49-F238E27FC236}">
                <a16:creationId xmlns:a16="http://schemas.microsoft.com/office/drawing/2014/main" id="{435D19F2-2C99-E057-7DC9-4E93F0F292B8}"/>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55956320-4166-978A-5CD9-9C085E33C93D}"/>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t>Τελεφερίκ</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dirty="0"/>
          </a:p>
        </p:txBody>
      </p:sp>
    </p:spTree>
    <p:extLst>
      <p:ext uri="{BB962C8B-B14F-4D97-AF65-F5344CB8AC3E}">
        <p14:creationId xmlns:p14="http://schemas.microsoft.com/office/powerpoint/2010/main" val="834413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DF9E886-4C69-4654-A0E2-5925129CDD91}"/>
              </a:ext>
            </a:extLst>
          </p:cNvPr>
          <p:cNvSpPr>
            <a:spLocks noGrp="1"/>
          </p:cNvSpPr>
          <p:nvPr>
            <p:ph type="sldNum" sz="quarter" idx="12"/>
          </p:nvPr>
        </p:nvSpPr>
        <p:spPr/>
        <p:txBody>
          <a:bodyPr/>
          <a:lstStyle/>
          <a:p>
            <a:fld id="{496994E2-0617-9D40-A1AC-288BD8B129DE}" type="slidenum">
              <a:rPr lang="ar-SA" smtClean="0"/>
              <a:pPr/>
              <a:t>82</a:t>
            </a:fld>
            <a:endParaRPr lang="ar-SA" dirty="0"/>
          </a:p>
        </p:txBody>
      </p:sp>
      <p:sp>
        <p:nvSpPr>
          <p:cNvPr id="3" name="TextBox 2">
            <a:extLst>
              <a:ext uri="{FF2B5EF4-FFF2-40B4-BE49-F238E27FC236}">
                <a16:creationId xmlns:a16="http://schemas.microsoft.com/office/drawing/2014/main" id="{1398DD5B-7EE5-4194-B36C-39BAF027BC3E}"/>
              </a:ext>
            </a:extLst>
          </p:cNvPr>
          <p:cNvSpPr txBox="1"/>
          <p:nvPr/>
        </p:nvSpPr>
        <p:spPr>
          <a:xfrm>
            <a:off x="950481" y="89611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E6E6AE96-C97D-471C-821D-BA95D28870F5}"/>
              </a:ext>
            </a:extLst>
          </p:cNvPr>
          <p:cNvGraphicFramePr/>
          <p:nvPr>
            <p:extLst>
              <p:ext uri="{D42A27DB-BD31-4B8C-83A1-F6EECF244321}">
                <p14:modId xmlns:p14="http://schemas.microsoft.com/office/powerpoint/2010/main" val="2046777975"/>
              </p:ext>
            </p:extLst>
          </p:nvPr>
        </p:nvGraphicFramePr>
        <p:xfrm>
          <a:off x="783240" y="2060448"/>
          <a:ext cx="10112796" cy="281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93958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26E2006-A862-0609-31EB-7911A0EB4DB4}"/>
              </a:ext>
            </a:extLst>
          </p:cNvPr>
          <p:cNvSpPr>
            <a:spLocks noGrp="1"/>
          </p:cNvSpPr>
          <p:nvPr>
            <p:ph type="sldNum" sz="quarter" idx="12"/>
          </p:nvPr>
        </p:nvSpPr>
        <p:spPr/>
        <p:txBody>
          <a:bodyPr/>
          <a:lstStyle/>
          <a:p>
            <a:fld id="{496994E2-0617-9D40-A1AC-288BD8B129DE}" type="slidenum">
              <a:rPr lang="ar-SA" smtClean="0"/>
              <a:pPr/>
              <a:t>83</a:t>
            </a:fld>
            <a:endParaRPr lang="ar-SA" dirty="0"/>
          </a:p>
        </p:txBody>
      </p:sp>
      <p:pic>
        <p:nvPicPr>
          <p:cNvPr id="3" name="Εικόνα 2">
            <a:extLst>
              <a:ext uri="{FF2B5EF4-FFF2-40B4-BE49-F238E27FC236}">
                <a16:creationId xmlns:a16="http://schemas.microsoft.com/office/drawing/2014/main" id="{A89311DD-C3DB-C4B3-0432-95BE51EA0DA7}"/>
              </a:ext>
            </a:extLst>
          </p:cNvPr>
          <p:cNvPicPr>
            <a:picLocks noChangeAspect="1"/>
          </p:cNvPicPr>
          <p:nvPr/>
        </p:nvPicPr>
        <p:blipFill>
          <a:blip r:embed="rId2"/>
          <a:stretch>
            <a:fillRect/>
          </a:stretch>
        </p:blipFill>
        <p:spPr>
          <a:xfrm>
            <a:off x="889202" y="1693672"/>
            <a:ext cx="3475533" cy="4344416"/>
          </a:xfrm>
          <a:prstGeom prst="rect">
            <a:avLst/>
          </a:prstGeom>
        </p:spPr>
      </p:pic>
      <p:pic>
        <p:nvPicPr>
          <p:cNvPr id="5" name="Εικόνα 4">
            <a:extLst>
              <a:ext uri="{FF2B5EF4-FFF2-40B4-BE49-F238E27FC236}">
                <a16:creationId xmlns:a16="http://schemas.microsoft.com/office/drawing/2014/main" id="{C8D8CFCA-6DA7-82E5-F318-896120A50F4A}"/>
              </a:ext>
            </a:extLst>
          </p:cNvPr>
          <p:cNvPicPr>
            <a:picLocks noChangeAspect="1"/>
          </p:cNvPicPr>
          <p:nvPr/>
        </p:nvPicPr>
        <p:blipFill>
          <a:blip r:embed="rId3"/>
          <a:stretch>
            <a:fillRect/>
          </a:stretch>
        </p:blipFill>
        <p:spPr>
          <a:xfrm>
            <a:off x="5303520" y="1693672"/>
            <a:ext cx="6484620" cy="4323080"/>
          </a:xfrm>
          <a:prstGeom prst="rect">
            <a:avLst/>
          </a:prstGeom>
        </p:spPr>
      </p:pic>
      <p:sp>
        <p:nvSpPr>
          <p:cNvPr id="6" name="TextBox 5">
            <a:extLst>
              <a:ext uri="{FF2B5EF4-FFF2-40B4-BE49-F238E27FC236}">
                <a16:creationId xmlns:a16="http://schemas.microsoft.com/office/drawing/2014/main" id="{20CC3F26-3BBB-41A1-4B51-B13E4F950331}"/>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962BA37-C87D-E597-EBC9-454EE1E811D2}"/>
              </a:ext>
            </a:extLst>
          </p:cNvPr>
          <p:cNvSpPr txBox="1"/>
          <p:nvPr/>
        </p:nvSpPr>
        <p:spPr>
          <a:xfrm>
            <a:off x="377951" y="1185227"/>
            <a:ext cx="9778314"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Αερολέσχη –</a:t>
            </a:r>
            <a:r>
              <a:rPr lang="el-GR" sz="2400" dirty="0">
                <a:latin typeface="Segoe UI" panose="020B0502040204020203" pitchFamily="34" charset="0"/>
                <a:ea typeface="Segoe UI" panose="020B0502040204020203" pitchFamily="34" charset="0"/>
                <a:cs typeface="Segoe UI" panose="020B0502040204020203" pitchFamily="34" charset="0"/>
              </a:rPr>
              <a:t> </a:t>
            </a:r>
            <a:r>
              <a:rPr lang="el-GR" sz="2400" b="1" dirty="0">
                <a:latin typeface="Segoe UI" panose="020B0502040204020203" pitchFamily="34" charset="0"/>
                <a:ea typeface="Segoe UI" panose="020B0502040204020203" pitchFamily="34" charset="0"/>
                <a:cs typeface="Segoe UI" panose="020B0502040204020203" pitchFamily="34" charset="0"/>
              </a:rPr>
              <a:t>Ελικοδρόμιο, Πίστα </a:t>
            </a:r>
            <a:r>
              <a:rPr lang="en-US" sz="2400" b="1" dirty="0">
                <a:latin typeface="Segoe UI" panose="020B0502040204020203" pitchFamily="34" charset="0"/>
                <a:ea typeface="Segoe UI" panose="020B0502040204020203" pitchFamily="34" charset="0"/>
                <a:cs typeface="Segoe UI" panose="020B0502040204020203" pitchFamily="34" charset="0"/>
              </a:rPr>
              <a:t>moto cross</a:t>
            </a:r>
            <a:r>
              <a:rPr lang="el-GR" sz="2400" b="1" dirty="0">
                <a:latin typeface="Segoe UI" panose="020B0502040204020203" pitchFamily="34" charset="0"/>
                <a:ea typeface="Segoe UI" panose="020B0502040204020203" pitchFamily="34" charset="0"/>
                <a:cs typeface="Segoe UI" panose="020B0502040204020203" pitchFamily="34" charset="0"/>
              </a:rPr>
              <a:t> </a:t>
            </a:r>
            <a:endParaRPr lang="el-GR" sz="2400" b="1" dirty="0"/>
          </a:p>
        </p:txBody>
      </p:sp>
    </p:spTree>
    <p:extLst>
      <p:ext uri="{BB962C8B-B14F-4D97-AF65-F5344CB8AC3E}">
        <p14:creationId xmlns:p14="http://schemas.microsoft.com/office/powerpoint/2010/main" val="977429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6019579-307A-A6B5-B513-B4B8F5EBB9D3}"/>
              </a:ext>
            </a:extLst>
          </p:cNvPr>
          <p:cNvSpPr>
            <a:spLocks noGrp="1"/>
          </p:cNvSpPr>
          <p:nvPr>
            <p:ph type="sldNum" sz="quarter" idx="12"/>
          </p:nvPr>
        </p:nvSpPr>
        <p:spPr/>
        <p:txBody>
          <a:bodyPr/>
          <a:lstStyle/>
          <a:p>
            <a:fld id="{496994E2-0617-9D40-A1AC-288BD8B129DE}" type="slidenum">
              <a:rPr lang="ar-SA" smtClean="0"/>
              <a:pPr/>
              <a:t>84</a:t>
            </a:fld>
            <a:endParaRPr lang="ar-SA" dirty="0"/>
          </a:p>
        </p:txBody>
      </p:sp>
      <p:pic>
        <p:nvPicPr>
          <p:cNvPr id="4" name="Εικόνα 3">
            <a:extLst>
              <a:ext uri="{FF2B5EF4-FFF2-40B4-BE49-F238E27FC236}">
                <a16:creationId xmlns:a16="http://schemas.microsoft.com/office/drawing/2014/main" id="{41A44AC7-B6D2-5B16-F33A-5F3A8DC56AD7}"/>
              </a:ext>
            </a:extLst>
          </p:cNvPr>
          <p:cNvPicPr>
            <a:picLocks noChangeAspect="1"/>
          </p:cNvPicPr>
          <p:nvPr/>
        </p:nvPicPr>
        <p:blipFill>
          <a:blip r:embed="rId2"/>
          <a:stretch>
            <a:fillRect/>
          </a:stretch>
        </p:blipFill>
        <p:spPr>
          <a:xfrm>
            <a:off x="377951" y="1920240"/>
            <a:ext cx="5178275" cy="4005072"/>
          </a:xfrm>
          <a:prstGeom prst="rect">
            <a:avLst/>
          </a:prstGeom>
        </p:spPr>
      </p:pic>
      <p:pic>
        <p:nvPicPr>
          <p:cNvPr id="6" name="Εικόνα 5">
            <a:extLst>
              <a:ext uri="{FF2B5EF4-FFF2-40B4-BE49-F238E27FC236}">
                <a16:creationId xmlns:a16="http://schemas.microsoft.com/office/drawing/2014/main" id="{5DD855CC-73E6-CE8C-FA9D-F54CFD33CEF2}"/>
              </a:ext>
            </a:extLst>
          </p:cNvPr>
          <p:cNvPicPr>
            <a:picLocks noChangeAspect="1"/>
          </p:cNvPicPr>
          <p:nvPr/>
        </p:nvPicPr>
        <p:blipFill>
          <a:blip r:embed="rId3"/>
          <a:stretch>
            <a:fillRect/>
          </a:stretch>
        </p:blipFill>
        <p:spPr>
          <a:xfrm>
            <a:off x="5687724" y="1853184"/>
            <a:ext cx="6216746" cy="4139184"/>
          </a:xfrm>
          <a:prstGeom prst="rect">
            <a:avLst/>
          </a:prstGeom>
        </p:spPr>
      </p:pic>
      <p:sp>
        <p:nvSpPr>
          <p:cNvPr id="11" name="TextBox 10">
            <a:extLst>
              <a:ext uri="{FF2B5EF4-FFF2-40B4-BE49-F238E27FC236}">
                <a16:creationId xmlns:a16="http://schemas.microsoft.com/office/drawing/2014/main" id="{09056FCD-0F9E-0FFE-79A2-4C40FCBC16F5}"/>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5A50EF40-8502-9A54-B214-981A1CA8D4BB}"/>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Πίστα </a:t>
            </a:r>
            <a:r>
              <a:rPr lang="en-US" sz="2400" b="1" dirty="0">
                <a:latin typeface="Segoe UI" panose="020B0502040204020203" pitchFamily="34" charset="0"/>
                <a:ea typeface="Segoe UI" panose="020B0502040204020203" pitchFamily="34" charset="0"/>
                <a:cs typeface="Segoe UI" panose="020B0502040204020203" pitchFamily="34" charset="0"/>
              </a:rPr>
              <a:t>moto cross</a:t>
            </a:r>
            <a:r>
              <a:rPr lang="el-GR" sz="2400" b="1" dirty="0">
                <a:latin typeface="Segoe UI" panose="020B0502040204020203" pitchFamily="34" charset="0"/>
                <a:ea typeface="Segoe UI" panose="020B0502040204020203" pitchFamily="34" charset="0"/>
                <a:cs typeface="Segoe UI" panose="020B0502040204020203" pitchFamily="34" charset="0"/>
              </a:rPr>
              <a:t>, Πίστα </a:t>
            </a:r>
            <a:r>
              <a:rPr lang="en-US" sz="2400" b="1" dirty="0">
                <a:latin typeface="Segoe UI" panose="020B0502040204020203" pitchFamily="34" charset="0"/>
                <a:ea typeface="Segoe UI" panose="020B0502040204020203" pitchFamily="34" charset="0"/>
                <a:cs typeface="Segoe UI" panose="020B0502040204020203" pitchFamily="34" charset="0"/>
              </a:rPr>
              <a:t>mountain bike</a:t>
            </a:r>
            <a:r>
              <a:rPr lang="el-GR" sz="2400" b="1" dirty="0">
                <a:latin typeface="Segoe UI" panose="020B0502040204020203" pitchFamily="34" charset="0"/>
                <a:ea typeface="Segoe UI" panose="020B0502040204020203" pitchFamily="34" charset="0"/>
                <a:cs typeface="Segoe UI" panose="020B0502040204020203" pitchFamily="34" charset="0"/>
              </a:rPr>
              <a:t> Ολυμπιακών προδιαγραφών </a:t>
            </a:r>
            <a:endParaRPr lang="el-GR" sz="2400" b="1" dirty="0"/>
          </a:p>
        </p:txBody>
      </p:sp>
    </p:spTree>
    <p:extLst>
      <p:ext uri="{BB962C8B-B14F-4D97-AF65-F5344CB8AC3E}">
        <p14:creationId xmlns:p14="http://schemas.microsoft.com/office/powerpoint/2010/main" val="15550550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A3976AC6-468E-0B92-2794-AF9223E82CB4}"/>
              </a:ext>
            </a:extLst>
          </p:cNvPr>
          <p:cNvSpPr>
            <a:spLocks noGrp="1"/>
          </p:cNvSpPr>
          <p:nvPr>
            <p:ph type="sldNum" sz="quarter" idx="12"/>
          </p:nvPr>
        </p:nvSpPr>
        <p:spPr/>
        <p:txBody>
          <a:bodyPr/>
          <a:lstStyle/>
          <a:p>
            <a:fld id="{496994E2-0617-9D40-A1AC-288BD8B129DE}" type="slidenum">
              <a:rPr lang="ar-SA" smtClean="0"/>
              <a:pPr/>
              <a:t>85</a:t>
            </a:fld>
            <a:endParaRPr lang="ar-SA" dirty="0"/>
          </a:p>
        </p:txBody>
      </p:sp>
      <p:pic>
        <p:nvPicPr>
          <p:cNvPr id="9" name="Εικόνα 8">
            <a:extLst>
              <a:ext uri="{FF2B5EF4-FFF2-40B4-BE49-F238E27FC236}">
                <a16:creationId xmlns:a16="http://schemas.microsoft.com/office/drawing/2014/main" id="{FB12DEA0-F559-E417-2F5D-493093C448D3}"/>
              </a:ext>
            </a:extLst>
          </p:cNvPr>
          <p:cNvPicPr>
            <a:picLocks noChangeAspect="1"/>
          </p:cNvPicPr>
          <p:nvPr/>
        </p:nvPicPr>
        <p:blipFill>
          <a:blip r:embed="rId2"/>
          <a:stretch>
            <a:fillRect/>
          </a:stretch>
        </p:blipFill>
        <p:spPr>
          <a:xfrm>
            <a:off x="353568" y="2139242"/>
            <a:ext cx="5851332" cy="3682438"/>
          </a:xfrm>
          <a:prstGeom prst="rect">
            <a:avLst/>
          </a:prstGeom>
        </p:spPr>
      </p:pic>
      <p:pic>
        <p:nvPicPr>
          <p:cNvPr id="10" name="Εικόνα 9">
            <a:extLst>
              <a:ext uri="{FF2B5EF4-FFF2-40B4-BE49-F238E27FC236}">
                <a16:creationId xmlns:a16="http://schemas.microsoft.com/office/drawing/2014/main" id="{E06E80DA-EBAD-C6D0-4746-A77B626AF460}"/>
              </a:ext>
            </a:extLst>
          </p:cNvPr>
          <p:cNvPicPr>
            <a:picLocks noChangeAspect="1"/>
          </p:cNvPicPr>
          <p:nvPr/>
        </p:nvPicPr>
        <p:blipFill>
          <a:blip r:embed="rId3"/>
          <a:stretch>
            <a:fillRect/>
          </a:stretch>
        </p:blipFill>
        <p:spPr>
          <a:xfrm>
            <a:off x="6313413" y="2138334"/>
            <a:ext cx="5525019" cy="3683346"/>
          </a:xfrm>
          <a:prstGeom prst="rect">
            <a:avLst/>
          </a:prstGeom>
        </p:spPr>
      </p:pic>
      <p:sp>
        <p:nvSpPr>
          <p:cNvPr id="11" name="TextBox 10">
            <a:extLst>
              <a:ext uri="{FF2B5EF4-FFF2-40B4-BE49-F238E27FC236}">
                <a16:creationId xmlns:a16="http://schemas.microsoft.com/office/drawing/2014/main" id="{8339B7A6-406C-5E67-104A-523910AB15EF}"/>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022E0F85-1620-1A33-8151-F989DCB8AA11}"/>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Πίστα </a:t>
            </a:r>
            <a:r>
              <a:rPr lang="en-US" sz="2400" b="1" dirty="0">
                <a:latin typeface="Segoe UI" panose="020B0502040204020203" pitchFamily="34" charset="0"/>
                <a:ea typeface="Segoe UI" panose="020B0502040204020203" pitchFamily="34" charset="0"/>
                <a:cs typeface="Segoe UI" panose="020B0502040204020203" pitchFamily="34" charset="0"/>
              </a:rPr>
              <a:t>mountain bike</a:t>
            </a:r>
            <a:r>
              <a:rPr lang="el-GR" sz="2400" b="1" dirty="0">
                <a:latin typeface="Segoe UI" panose="020B0502040204020203" pitchFamily="34" charset="0"/>
                <a:ea typeface="Segoe UI" panose="020B0502040204020203" pitchFamily="34" charset="0"/>
                <a:cs typeface="Segoe UI" panose="020B0502040204020203" pitchFamily="34" charset="0"/>
              </a:rPr>
              <a:t> Ολυμπιακών προδιαγραφών </a:t>
            </a:r>
            <a:endParaRPr lang="el-GR" sz="2400" b="1" dirty="0"/>
          </a:p>
        </p:txBody>
      </p:sp>
    </p:spTree>
    <p:extLst>
      <p:ext uri="{BB962C8B-B14F-4D97-AF65-F5344CB8AC3E}">
        <p14:creationId xmlns:p14="http://schemas.microsoft.com/office/powerpoint/2010/main" val="1691135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8256216-5ED8-C3BB-AE30-DB70E93C1EB1}"/>
              </a:ext>
            </a:extLst>
          </p:cNvPr>
          <p:cNvSpPr>
            <a:spLocks noGrp="1"/>
          </p:cNvSpPr>
          <p:nvPr>
            <p:ph type="sldNum" sz="quarter" idx="12"/>
          </p:nvPr>
        </p:nvSpPr>
        <p:spPr/>
        <p:txBody>
          <a:bodyPr/>
          <a:lstStyle/>
          <a:p>
            <a:fld id="{496994E2-0617-9D40-A1AC-288BD8B129DE}" type="slidenum">
              <a:rPr lang="ar-SA" smtClean="0"/>
              <a:pPr/>
              <a:t>86</a:t>
            </a:fld>
            <a:endParaRPr lang="ar-SA" dirty="0"/>
          </a:p>
        </p:txBody>
      </p:sp>
      <p:pic>
        <p:nvPicPr>
          <p:cNvPr id="4" name="Εικόνα 3">
            <a:extLst>
              <a:ext uri="{FF2B5EF4-FFF2-40B4-BE49-F238E27FC236}">
                <a16:creationId xmlns:a16="http://schemas.microsoft.com/office/drawing/2014/main" id="{4166AB85-4AF6-B6B5-F863-D463AF16F04F}"/>
              </a:ext>
            </a:extLst>
          </p:cNvPr>
          <p:cNvPicPr>
            <a:picLocks noChangeAspect="1"/>
          </p:cNvPicPr>
          <p:nvPr/>
        </p:nvPicPr>
        <p:blipFill>
          <a:blip r:embed="rId2"/>
          <a:stretch>
            <a:fillRect/>
          </a:stretch>
        </p:blipFill>
        <p:spPr>
          <a:xfrm>
            <a:off x="332838" y="2121408"/>
            <a:ext cx="4958490" cy="3305660"/>
          </a:xfrm>
          <a:prstGeom prst="rect">
            <a:avLst/>
          </a:prstGeom>
        </p:spPr>
      </p:pic>
      <p:pic>
        <p:nvPicPr>
          <p:cNvPr id="5" name="Εικόνα 4">
            <a:extLst>
              <a:ext uri="{FF2B5EF4-FFF2-40B4-BE49-F238E27FC236}">
                <a16:creationId xmlns:a16="http://schemas.microsoft.com/office/drawing/2014/main" id="{BDA4C4F6-3DEF-AC9D-8E21-6758F0323908}"/>
              </a:ext>
            </a:extLst>
          </p:cNvPr>
          <p:cNvPicPr>
            <a:picLocks noChangeAspect="1"/>
          </p:cNvPicPr>
          <p:nvPr/>
        </p:nvPicPr>
        <p:blipFill>
          <a:blip r:embed="rId3"/>
          <a:stretch>
            <a:fillRect/>
          </a:stretch>
        </p:blipFill>
        <p:spPr>
          <a:xfrm>
            <a:off x="5504686" y="2121408"/>
            <a:ext cx="6401503" cy="3601593"/>
          </a:xfrm>
          <a:prstGeom prst="rect">
            <a:avLst/>
          </a:prstGeom>
        </p:spPr>
      </p:pic>
      <p:sp>
        <p:nvSpPr>
          <p:cNvPr id="6" name="TextBox 5">
            <a:extLst>
              <a:ext uri="{FF2B5EF4-FFF2-40B4-BE49-F238E27FC236}">
                <a16:creationId xmlns:a16="http://schemas.microsoft.com/office/drawing/2014/main" id="{5B0EC28C-530C-4D62-686E-688B209F21A3}"/>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60C20314-B3CC-D287-8F3A-692F53DBA875}"/>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Πίστα </a:t>
            </a:r>
            <a:r>
              <a:rPr lang="en-US" sz="2400" b="1" dirty="0">
                <a:latin typeface="Segoe UI" panose="020B0502040204020203" pitchFamily="34" charset="0"/>
                <a:ea typeface="Segoe UI" panose="020B0502040204020203" pitchFamily="34" charset="0"/>
                <a:cs typeface="Segoe UI" panose="020B0502040204020203" pitchFamily="34" charset="0"/>
              </a:rPr>
              <a:t>mountain bike</a:t>
            </a:r>
            <a:r>
              <a:rPr lang="el-GR" sz="2400" b="1" dirty="0">
                <a:latin typeface="Segoe UI" panose="020B0502040204020203" pitchFamily="34" charset="0"/>
                <a:ea typeface="Segoe UI" panose="020B0502040204020203" pitchFamily="34" charset="0"/>
                <a:cs typeface="Segoe UI" panose="020B0502040204020203" pitchFamily="34" charset="0"/>
              </a:rPr>
              <a:t> Ολυμπιακών προδιαγραφών </a:t>
            </a:r>
            <a:endParaRPr lang="el-GR" sz="2400" b="1" dirty="0"/>
          </a:p>
        </p:txBody>
      </p:sp>
    </p:spTree>
    <p:extLst>
      <p:ext uri="{BB962C8B-B14F-4D97-AF65-F5344CB8AC3E}">
        <p14:creationId xmlns:p14="http://schemas.microsoft.com/office/powerpoint/2010/main" val="11050791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2B835A4-18AB-4C9E-A9C9-703FF91436A0}"/>
              </a:ext>
            </a:extLst>
          </p:cNvPr>
          <p:cNvSpPr>
            <a:spLocks noGrp="1"/>
          </p:cNvSpPr>
          <p:nvPr>
            <p:ph type="sldNum" sz="quarter" idx="12"/>
          </p:nvPr>
        </p:nvSpPr>
        <p:spPr/>
        <p:txBody>
          <a:bodyPr/>
          <a:lstStyle/>
          <a:p>
            <a:fld id="{496994E2-0617-9D40-A1AC-288BD8B129DE}" type="slidenum">
              <a:rPr lang="ar-SA" smtClean="0"/>
              <a:pPr/>
              <a:t>87</a:t>
            </a:fld>
            <a:endParaRPr lang="ar-SA" dirty="0"/>
          </a:p>
        </p:txBody>
      </p:sp>
      <p:sp>
        <p:nvSpPr>
          <p:cNvPr id="3" name="TextBox 2">
            <a:extLst>
              <a:ext uri="{FF2B5EF4-FFF2-40B4-BE49-F238E27FC236}">
                <a16:creationId xmlns:a16="http://schemas.microsoft.com/office/drawing/2014/main" id="{17E48E57-FF06-4AE0-9982-6DB2D03DEED3}"/>
              </a:ext>
            </a:extLst>
          </p:cNvPr>
          <p:cNvSpPr txBox="1"/>
          <p:nvPr/>
        </p:nvSpPr>
        <p:spPr>
          <a:xfrm>
            <a:off x="950481" y="89611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815510B0-9E06-4EE8-AC56-12704E3DEBB4}"/>
              </a:ext>
            </a:extLst>
          </p:cNvPr>
          <p:cNvGraphicFramePr/>
          <p:nvPr>
            <p:extLst>
              <p:ext uri="{D42A27DB-BD31-4B8C-83A1-F6EECF244321}">
                <p14:modId xmlns:p14="http://schemas.microsoft.com/office/powerpoint/2010/main" val="3838847933"/>
              </p:ext>
            </p:extLst>
          </p:nvPr>
        </p:nvGraphicFramePr>
        <p:xfrm>
          <a:off x="783240" y="2060448"/>
          <a:ext cx="10112796" cy="1024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Διάγραμμα 4">
            <a:extLst>
              <a:ext uri="{FF2B5EF4-FFF2-40B4-BE49-F238E27FC236}">
                <a16:creationId xmlns:a16="http://schemas.microsoft.com/office/drawing/2014/main" id="{DFF6F467-4D8F-4416-A631-73C298E4B9F3}"/>
              </a:ext>
            </a:extLst>
          </p:cNvPr>
          <p:cNvGraphicFramePr/>
          <p:nvPr>
            <p:extLst>
              <p:ext uri="{D42A27DB-BD31-4B8C-83A1-F6EECF244321}">
                <p14:modId xmlns:p14="http://schemas.microsoft.com/office/powerpoint/2010/main" val="3150024232"/>
              </p:ext>
            </p:extLst>
          </p:nvPr>
        </p:nvGraphicFramePr>
        <p:xfrm>
          <a:off x="783240" y="3429000"/>
          <a:ext cx="10112796" cy="25328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727014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98F5D09-1585-953D-4C72-F407F5595364}"/>
              </a:ext>
            </a:extLst>
          </p:cNvPr>
          <p:cNvSpPr>
            <a:spLocks noGrp="1"/>
          </p:cNvSpPr>
          <p:nvPr>
            <p:ph type="sldNum" sz="quarter" idx="12"/>
          </p:nvPr>
        </p:nvSpPr>
        <p:spPr/>
        <p:txBody>
          <a:bodyPr/>
          <a:lstStyle/>
          <a:p>
            <a:fld id="{496994E2-0617-9D40-A1AC-288BD8B129DE}" type="slidenum">
              <a:rPr lang="ar-SA" smtClean="0"/>
              <a:pPr/>
              <a:t>88</a:t>
            </a:fld>
            <a:endParaRPr lang="ar-SA" dirty="0"/>
          </a:p>
        </p:txBody>
      </p:sp>
      <p:pic>
        <p:nvPicPr>
          <p:cNvPr id="4" name="Εικόνα 3">
            <a:extLst>
              <a:ext uri="{FF2B5EF4-FFF2-40B4-BE49-F238E27FC236}">
                <a16:creationId xmlns:a16="http://schemas.microsoft.com/office/drawing/2014/main" id="{889974C7-26D4-658F-615E-00035F30DD7C}"/>
              </a:ext>
            </a:extLst>
          </p:cNvPr>
          <p:cNvPicPr>
            <a:picLocks noChangeAspect="1"/>
          </p:cNvPicPr>
          <p:nvPr/>
        </p:nvPicPr>
        <p:blipFill>
          <a:blip r:embed="rId2"/>
          <a:stretch>
            <a:fillRect/>
          </a:stretch>
        </p:blipFill>
        <p:spPr>
          <a:xfrm>
            <a:off x="463295" y="1879984"/>
            <a:ext cx="5461821" cy="3642992"/>
          </a:xfrm>
          <a:prstGeom prst="rect">
            <a:avLst/>
          </a:prstGeom>
        </p:spPr>
      </p:pic>
      <p:pic>
        <p:nvPicPr>
          <p:cNvPr id="8" name="Εικόνα 7">
            <a:extLst>
              <a:ext uri="{FF2B5EF4-FFF2-40B4-BE49-F238E27FC236}">
                <a16:creationId xmlns:a16="http://schemas.microsoft.com/office/drawing/2014/main" id="{79284B69-60D4-BE3A-B5EA-53C844531F2F}"/>
              </a:ext>
            </a:extLst>
          </p:cNvPr>
          <p:cNvPicPr>
            <a:picLocks noChangeAspect="1"/>
          </p:cNvPicPr>
          <p:nvPr/>
        </p:nvPicPr>
        <p:blipFill>
          <a:blip r:embed="rId3"/>
          <a:stretch>
            <a:fillRect/>
          </a:stretch>
        </p:blipFill>
        <p:spPr>
          <a:xfrm>
            <a:off x="6096000" y="1879984"/>
            <a:ext cx="5776073" cy="3850716"/>
          </a:xfrm>
          <a:prstGeom prst="rect">
            <a:avLst/>
          </a:prstGeom>
        </p:spPr>
      </p:pic>
      <p:sp>
        <p:nvSpPr>
          <p:cNvPr id="9" name="TextBox 8">
            <a:extLst>
              <a:ext uri="{FF2B5EF4-FFF2-40B4-BE49-F238E27FC236}">
                <a16:creationId xmlns:a16="http://schemas.microsoft.com/office/drawing/2014/main" id="{A4614295-F68E-B803-ED98-1ACDA10182D8}"/>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987A295A-2815-49DF-56AD-39AF74708B37}"/>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Κέντρο Περίθαλψης Αγρίων Ζώων  </a:t>
            </a:r>
            <a:endParaRPr lang="el-GR" sz="2400" b="1" dirty="0"/>
          </a:p>
        </p:txBody>
      </p:sp>
    </p:spTree>
    <p:extLst>
      <p:ext uri="{BB962C8B-B14F-4D97-AF65-F5344CB8AC3E}">
        <p14:creationId xmlns:p14="http://schemas.microsoft.com/office/powerpoint/2010/main" val="2889535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E87C481-259A-91B6-DFFD-F2775EE3F524}"/>
              </a:ext>
            </a:extLst>
          </p:cNvPr>
          <p:cNvSpPr>
            <a:spLocks noGrp="1"/>
          </p:cNvSpPr>
          <p:nvPr>
            <p:ph type="sldNum" sz="quarter" idx="12"/>
          </p:nvPr>
        </p:nvSpPr>
        <p:spPr/>
        <p:txBody>
          <a:bodyPr/>
          <a:lstStyle/>
          <a:p>
            <a:fld id="{496994E2-0617-9D40-A1AC-288BD8B129DE}" type="slidenum">
              <a:rPr lang="ar-SA" smtClean="0"/>
              <a:pPr/>
              <a:t>89</a:t>
            </a:fld>
            <a:endParaRPr lang="ar-SA" dirty="0"/>
          </a:p>
        </p:txBody>
      </p:sp>
      <p:pic>
        <p:nvPicPr>
          <p:cNvPr id="3" name="Εικόνα 2">
            <a:extLst>
              <a:ext uri="{FF2B5EF4-FFF2-40B4-BE49-F238E27FC236}">
                <a16:creationId xmlns:a16="http://schemas.microsoft.com/office/drawing/2014/main" id="{8982EF19-FAB8-BEAC-04D9-074430AED088}"/>
              </a:ext>
            </a:extLst>
          </p:cNvPr>
          <p:cNvPicPr>
            <a:picLocks noChangeAspect="1"/>
          </p:cNvPicPr>
          <p:nvPr/>
        </p:nvPicPr>
        <p:blipFill>
          <a:blip r:embed="rId2"/>
          <a:stretch>
            <a:fillRect/>
          </a:stretch>
        </p:blipFill>
        <p:spPr>
          <a:xfrm>
            <a:off x="2694432" y="1644176"/>
            <a:ext cx="7328884" cy="4403055"/>
          </a:xfrm>
          <a:prstGeom prst="rect">
            <a:avLst/>
          </a:prstGeom>
        </p:spPr>
      </p:pic>
      <p:sp>
        <p:nvSpPr>
          <p:cNvPr id="4" name="TextBox 3">
            <a:extLst>
              <a:ext uri="{FF2B5EF4-FFF2-40B4-BE49-F238E27FC236}">
                <a16:creationId xmlns:a16="http://schemas.microsoft.com/office/drawing/2014/main" id="{501606B0-48C5-DA07-B2E4-907D1C4EB8AE}"/>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DCD1BD31-5D5B-2841-656C-AC59796AD08D}"/>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Κέντρο Περίθαλψης Αγρίων Ζώων  </a:t>
            </a:r>
            <a:endParaRPr lang="el-GR" sz="2400" b="1" dirty="0"/>
          </a:p>
        </p:txBody>
      </p:sp>
    </p:spTree>
    <p:extLst>
      <p:ext uri="{BB962C8B-B14F-4D97-AF65-F5344CB8AC3E}">
        <p14:creationId xmlns:p14="http://schemas.microsoft.com/office/powerpoint/2010/main" val="114949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B303CA9-34AA-4673-93DF-EF5EE8CDD02C}"/>
              </a:ext>
            </a:extLst>
          </p:cNvPr>
          <p:cNvSpPr>
            <a:spLocks noGrp="1"/>
          </p:cNvSpPr>
          <p:nvPr>
            <p:ph type="sldNum" sz="quarter" idx="12"/>
          </p:nvPr>
        </p:nvSpPr>
        <p:spPr/>
        <p:txBody>
          <a:bodyPr/>
          <a:lstStyle/>
          <a:p>
            <a:fld id="{496994E2-0617-9D40-A1AC-288BD8B129DE}" type="slidenum">
              <a:rPr lang="ar-SA" smtClean="0"/>
              <a:pPr/>
              <a:t>9</a:t>
            </a:fld>
            <a:endParaRPr lang="ar-SA" dirty="0"/>
          </a:p>
        </p:txBody>
      </p:sp>
      <p:sp>
        <p:nvSpPr>
          <p:cNvPr id="3" name="TextBox 2">
            <a:extLst>
              <a:ext uri="{FF2B5EF4-FFF2-40B4-BE49-F238E27FC236}">
                <a16:creationId xmlns:a16="http://schemas.microsoft.com/office/drawing/2014/main" id="{3DE34BCC-101B-4A7B-ABCF-E3027BA12F9E}"/>
              </a:ext>
            </a:extLst>
          </p:cNvPr>
          <p:cNvSpPr txBox="1"/>
          <p:nvPr/>
        </p:nvSpPr>
        <p:spPr>
          <a:xfrm>
            <a:off x="836591" y="566496"/>
            <a:ext cx="8580459" cy="646331"/>
          </a:xfrm>
          <a:prstGeom prst="rect">
            <a:avLst/>
          </a:prstGeom>
          <a:noFill/>
        </p:spPr>
        <p:txBody>
          <a:bodyPr wrap="square" rtlCol="0">
            <a:spAutoFit/>
          </a:bodyPr>
          <a:lstStyle/>
          <a:p>
            <a:pPr marL="0" marR="0" lvl="0" indent="0" algn="l" defTabSz="412750" rtl="0" eaLnBrk="1" fontAlgn="auto" latinLnBrk="0" hangingPunct="0">
              <a:lnSpc>
                <a:spcPct val="100000"/>
              </a:lnSpc>
              <a:spcBef>
                <a:spcPts val="1700"/>
              </a:spcBef>
              <a:spcAft>
                <a:spcPts val="0"/>
              </a:spcAft>
              <a:buClrTx/>
              <a:buSzTx/>
              <a:buFontTx/>
              <a:buNone/>
              <a:tabLst/>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Κύρια συμπεράσματα Α’ Φάσης</a:t>
            </a:r>
            <a:endParaRPr kumimoji="0" lang="en-GB"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382CC62F-BF4E-4001-BB0A-87DCD92472AD}"/>
              </a:ext>
            </a:extLst>
          </p:cNvPr>
          <p:cNvGraphicFramePr/>
          <p:nvPr>
            <p:extLst>
              <p:ext uri="{D42A27DB-BD31-4B8C-83A1-F6EECF244321}">
                <p14:modId xmlns:p14="http://schemas.microsoft.com/office/powerpoint/2010/main" val="3424592160"/>
              </p:ext>
            </p:extLst>
          </p:nvPr>
        </p:nvGraphicFramePr>
        <p:xfrm>
          <a:off x="1" y="1212827"/>
          <a:ext cx="12192000" cy="4925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1806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9DE78C8-A1DE-8203-3FBC-77D7BA3E4B59}"/>
              </a:ext>
            </a:extLst>
          </p:cNvPr>
          <p:cNvSpPr>
            <a:spLocks noGrp="1"/>
          </p:cNvSpPr>
          <p:nvPr>
            <p:ph type="sldNum" sz="quarter" idx="12"/>
          </p:nvPr>
        </p:nvSpPr>
        <p:spPr/>
        <p:txBody>
          <a:bodyPr/>
          <a:lstStyle/>
          <a:p>
            <a:fld id="{496994E2-0617-9D40-A1AC-288BD8B129DE}" type="slidenum">
              <a:rPr lang="ar-SA" smtClean="0"/>
              <a:pPr/>
              <a:t>90</a:t>
            </a:fld>
            <a:endParaRPr lang="ar-SA" dirty="0"/>
          </a:p>
        </p:txBody>
      </p:sp>
      <p:pic>
        <p:nvPicPr>
          <p:cNvPr id="3" name="Εικόνα 2">
            <a:extLst>
              <a:ext uri="{FF2B5EF4-FFF2-40B4-BE49-F238E27FC236}">
                <a16:creationId xmlns:a16="http://schemas.microsoft.com/office/drawing/2014/main" id="{0F54D4B1-0985-0151-0A59-CFEC4DC09D6A}"/>
              </a:ext>
            </a:extLst>
          </p:cNvPr>
          <p:cNvPicPr>
            <a:picLocks noChangeAspect="1"/>
          </p:cNvPicPr>
          <p:nvPr/>
        </p:nvPicPr>
        <p:blipFill>
          <a:blip r:embed="rId2"/>
          <a:stretch>
            <a:fillRect/>
          </a:stretch>
        </p:blipFill>
        <p:spPr>
          <a:xfrm>
            <a:off x="417956" y="2005857"/>
            <a:ext cx="5923252" cy="3857377"/>
          </a:xfrm>
          <a:prstGeom prst="rect">
            <a:avLst/>
          </a:prstGeom>
        </p:spPr>
      </p:pic>
      <p:pic>
        <p:nvPicPr>
          <p:cNvPr id="4" name="Εικόνα 3">
            <a:extLst>
              <a:ext uri="{FF2B5EF4-FFF2-40B4-BE49-F238E27FC236}">
                <a16:creationId xmlns:a16="http://schemas.microsoft.com/office/drawing/2014/main" id="{6F3CADA8-79B8-F60C-B1F3-8EA256B26486}"/>
              </a:ext>
            </a:extLst>
          </p:cNvPr>
          <p:cNvPicPr>
            <a:picLocks noChangeAspect="1"/>
          </p:cNvPicPr>
          <p:nvPr/>
        </p:nvPicPr>
        <p:blipFill>
          <a:blip r:embed="rId3"/>
          <a:stretch>
            <a:fillRect/>
          </a:stretch>
        </p:blipFill>
        <p:spPr>
          <a:xfrm>
            <a:off x="6533216" y="2005857"/>
            <a:ext cx="5240828" cy="3919911"/>
          </a:xfrm>
          <a:prstGeom prst="rect">
            <a:avLst/>
          </a:prstGeom>
        </p:spPr>
      </p:pic>
      <p:sp>
        <p:nvSpPr>
          <p:cNvPr id="5" name="TextBox 4">
            <a:extLst>
              <a:ext uri="{FF2B5EF4-FFF2-40B4-BE49-F238E27FC236}">
                <a16:creationId xmlns:a16="http://schemas.microsoft.com/office/drawing/2014/main" id="{8E12F62B-C7DF-C257-CC3D-3F2AF228E42D}"/>
              </a:ext>
            </a:extLst>
          </p:cNvPr>
          <p:cNvSpPr txBox="1"/>
          <p:nvPr/>
        </p:nvSpPr>
        <p:spPr>
          <a:xfrm>
            <a:off x="1004712" y="481584"/>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14F6D57-5842-C9E6-8241-4DBC66687AEE}"/>
              </a:ext>
            </a:extLst>
          </p:cNvPr>
          <p:cNvSpPr txBox="1"/>
          <p:nvPr/>
        </p:nvSpPr>
        <p:spPr>
          <a:xfrm>
            <a:off x="377950" y="1185227"/>
            <a:ext cx="10253473" cy="461665"/>
          </a:xfrm>
          <a:prstGeom prst="rect">
            <a:avLst/>
          </a:prstGeom>
          <a:noFill/>
        </p:spPr>
        <p:txBody>
          <a:bodyPr wrap="square" rtlCol="0">
            <a:spAutoFit/>
          </a:bodyPr>
          <a:lstStyle/>
          <a:p>
            <a:pPr defTabSz="412750" hangingPunct="0">
              <a:spcBef>
                <a:spcPts val="1700"/>
              </a:spcBef>
              <a:defRPr/>
            </a:pPr>
            <a:r>
              <a:rPr lang="el-GR" sz="2400" b="1" dirty="0">
                <a:latin typeface="Segoe UI" panose="020B0502040204020203" pitchFamily="34" charset="0"/>
                <a:ea typeface="Segoe UI" panose="020B0502040204020203" pitchFamily="34" charset="0"/>
                <a:cs typeface="Segoe UI" panose="020B0502040204020203" pitchFamily="34" charset="0"/>
              </a:rPr>
              <a:t>Κέντρο Περίθαλψης Αγρίων Ζώων  </a:t>
            </a:r>
            <a:endParaRPr lang="el-GR" sz="2400" b="1" dirty="0"/>
          </a:p>
        </p:txBody>
      </p:sp>
    </p:spTree>
    <p:extLst>
      <p:ext uri="{BB962C8B-B14F-4D97-AF65-F5344CB8AC3E}">
        <p14:creationId xmlns:p14="http://schemas.microsoft.com/office/powerpoint/2010/main" val="2751518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B8AA9F7-9EB9-B2F7-78F6-11027A56EAE7}"/>
              </a:ext>
            </a:extLst>
          </p:cNvPr>
          <p:cNvSpPr>
            <a:spLocks noGrp="1"/>
          </p:cNvSpPr>
          <p:nvPr>
            <p:ph type="sldNum" sz="quarter" idx="12"/>
          </p:nvPr>
        </p:nvSpPr>
        <p:spPr/>
        <p:txBody>
          <a:bodyPr/>
          <a:lstStyle/>
          <a:p>
            <a:fld id="{496994E2-0617-9D40-A1AC-288BD8B129DE}" type="slidenum">
              <a:rPr lang="ar-SA" smtClean="0"/>
              <a:pPr/>
              <a:t>91</a:t>
            </a:fld>
            <a:endParaRPr lang="ar-SA" dirty="0"/>
          </a:p>
        </p:txBody>
      </p:sp>
      <p:sp>
        <p:nvSpPr>
          <p:cNvPr id="3" name="TextBox 2">
            <a:extLst>
              <a:ext uri="{FF2B5EF4-FFF2-40B4-BE49-F238E27FC236}">
                <a16:creationId xmlns:a16="http://schemas.microsoft.com/office/drawing/2014/main" id="{910B4BF0-BCE0-6B36-2190-8C6E5FE08919}"/>
              </a:ext>
            </a:extLst>
          </p:cNvPr>
          <p:cNvSpPr txBox="1"/>
          <p:nvPr/>
        </p:nvSpPr>
        <p:spPr>
          <a:xfrm>
            <a:off x="950481" y="896112"/>
            <a:ext cx="9778314" cy="646331"/>
          </a:xfrm>
          <a:prstGeom prst="rect">
            <a:avLst/>
          </a:prstGeom>
          <a:noFill/>
        </p:spPr>
        <p:txBody>
          <a:bodyPr wrap="square" rtlCol="0">
            <a:spAutoFit/>
          </a:bodyPr>
          <a:lstStyle/>
          <a:p>
            <a:pPr lvl="0" defTabSz="412750" hangingPunct="0">
              <a:spcBef>
                <a:spcPts val="1700"/>
              </a:spcBef>
              <a:defRPr/>
            </a:pP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mn-ea"/>
                <a:cs typeface="Segoe UI" panose="020B0502040204020203" pitchFamily="34" charset="0"/>
              </a:rPr>
              <a:t>Σχέδιο Αξιοποίησης </a:t>
            </a:r>
            <a:r>
              <a:rPr kumimoji="0" lang="el-GR" sz="3600" b="1" i="0" u="none" strike="noStrike" kern="0" cap="none" spc="0" normalizeH="0" baseline="0" noProof="0" dirty="0">
                <a:ln>
                  <a:noFill/>
                </a:ln>
                <a:solidFill>
                  <a:srgbClr val="016960"/>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l-GR"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rPr>
              <a:t>Παρεμβάσεις με Χ.Π.</a:t>
            </a:r>
            <a:endParaRPr kumimoji="0" lang="en-GB" sz="3600" b="1" i="0" u="none" strike="noStrike" kern="0" cap="none" spc="0" normalizeH="0" baseline="0" noProof="0" dirty="0">
              <a:ln>
                <a:noFill/>
              </a:ln>
              <a:solidFill>
                <a:srgbClr val="0B685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Διάγραμμα 3">
            <a:extLst>
              <a:ext uri="{FF2B5EF4-FFF2-40B4-BE49-F238E27FC236}">
                <a16:creationId xmlns:a16="http://schemas.microsoft.com/office/drawing/2014/main" id="{44992D38-FEFF-C037-45EB-02EA57041550}"/>
              </a:ext>
            </a:extLst>
          </p:cNvPr>
          <p:cNvGraphicFramePr/>
          <p:nvPr>
            <p:extLst>
              <p:ext uri="{D42A27DB-BD31-4B8C-83A1-F6EECF244321}">
                <p14:modId xmlns:p14="http://schemas.microsoft.com/office/powerpoint/2010/main" val="3443528"/>
              </p:ext>
            </p:extLst>
          </p:nvPr>
        </p:nvGraphicFramePr>
        <p:xfrm>
          <a:off x="783240" y="2060448"/>
          <a:ext cx="10112796" cy="1024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Εικόνα 5">
            <a:extLst>
              <a:ext uri="{FF2B5EF4-FFF2-40B4-BE49-F238E27FC236}">
                <a16:creationId xmlns:a16="http://schemas.microsoft.com/office/drawing/2014/main" id="{94A0C39C-A881-490D-2F31-BD27CB849F4B}"/>
              </a:ext>
            </a:extLst>
          </p:cNvPr>
          <p:cNvPicPr>
            <a:picLocks noChangeAspect="1"/>
          </p:cNvPicPr>
          <p:nvPr/>
        </p:nvPicPr>
        <p:blipFill>
          <a:blip r:embed="rId7"/>
          <a:stretch>
            <a:fillRect/>
          </a:stretch>
        </p:blipFill>
        <p:spPr>
          <a:xfrm>
            <a:off x="783240" y="3084576"/>
            <a:ext cx="4579312" cy="3040663"/>
          </a:xfrm>
          <a:prstGeom prst="rect">
            <a:avLst/>
          </a:prstGeom>
        </p:spPr>
      </p:pic>
      <p:pic>
        <p:nvPicPr>
          <p:cNvPr id="8" name="Εικόνα 7">
            <a:extLst>
              <a:ext uri="{FF2B5EF4-FFF2-40B4-BE49-F238E27FC236}">
                <a16:creationId xmlns:a16="http://schemas.microsoft.com/office/drawing/2014/main" id="{3A5AA12E-5D94-370B-2887-FAC9D5028C82}"/>
              </a:ext>
            </a:extLst>
          </p:cNvPr>
          <p:cNvPicPr>
            <a:picLocks noChangeAspect="1"/>
          </p:cNvPicPr>
          <p:nvPr/>
        </p:nvPicPr>
        <p:blipFill>
          <a:blip r:embed="rId8"/>
          <a:stretch>
            <a:fillRect/>
          </a:stretch>
        </p:blipFill>
        <p:spPr>
          <a:xfrm>
            <a:off x="6316723" y="3080912"/>
            <a:ext cx="4579313" cy="3047991"/>
          </a:xfrm>
          <a:prstGeom prst="rect">
            <a:avLst/>
          </a:prstGeom>
        </p:spPr>
      </p:pic>
    </p:spTree>
    <p:extLst>
      <p:ext uri="{BB962C8B-B14F-4D97-AF65-F5344CB8AC3E}">
        <p14:creationId xmlns:p14="http://schemas.microsoft.com/office/powerpoint/2010/main" val="3672448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8A17A7-D4B0-669F-F20D-09BA1F682E2A}"/>
              </a:ext>
            </a:extLst>
          </p:cNvPr>
          <p:cNvPicPr>
            <a:picLocks noChangeAspect="1"/>
          </p:cNvPicPr>
          <p:nvPr/>
        </p:nvPicPr>
        <p:blipFill rotWithShape="1">
          <a:blip r:embed="rId2">
            <a:extLst>
              <a:ext uri="{28A0092B-C50C-407E-A947-70E740481C1C}">
                <a14:useLocalDpi xmlns:a14="http://schemas.microsoft.com/office/drawing/2010/main" val="0"/>
              </a:ext>
            </a:extLst>
          </a:blip>
          <a:srcRect t="22261" b="37949"/>
          <a:stretch/>
        </p:blipFill>
        <p:spPr bwMode="auto">
          <a:xfrm>
            <a:off x="20" y="1282"/>
            <a:ext cx="12191980" cy="6856718"/>
          </a:xfrm>
          <a:prstGeom prst="rect">
            <a:avLst/>
          </a:prstGeom>
          <a:noFill/>
        </p:spPr>
      </p:pic>
      <p:sp>
        <p:nvSpPr>
          <p:cNvPr id="4" name="Slide Number Placeholder 3">
            <a:extLst>
              <a:ext uri="{FF2B5EF4-FFF2-40B4-BE49-F238E27FC236}">
                <a16:creationId xmlns:a16="http://schemas.microsoft.com/office/drawing/2014/main" id="{AFC5CDC7-E10E-ADF1-EF74-598A4AB2E56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96994E2-0617-9D40-A1AC-288BD8B129DE}"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مربع نص 5">
            <a:extLst>
              <a:ext uri="{FF2B5EF4-FFF2-40B4-BE49-F238E27FC236}">
                <a16:creationId xmlns:a16="http://schemas.microsoft.com/office/drawing/2014/main" id="{E1A08770-EC47-78DB-8014-0A33BE159C12}"/>
              </a:ext>
            </a:extLst>
          </p:cNvPr>
          <p:cNvSpPr txBox="1"/>
          <p:nvPr/>
        </p:nvSpPr>
        <p:spPr>
          <a:xfrm>
            <a:off x="4266267" y="2670985"/>
            <a:ext cx="5632476" cy="1015663"/>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a:ln>
                  <a:noFill/>
                </a:ln>
                <a:solidFill>
                  <a:srgbClr val="FFC65D"/>
                </a:solidFill>
                <a:effectLst/>
                <a:uLnTx/>
                <a:uFillTx/>
                <a:latin typeface="DIN Next LT Arabic" panose="020B0503020203050203" pitchFamily="34" charset="-78"/>
                <a:ea typeface="+mn-ea"/>
                <a:cs typeface="DIN Next LT Arabic" panose="020B0503020203050203" pitchFamily="34" charset="-78"/>
              </a:rPr>
              <a:t>Σας ευχαριστώ</a:t>
            </a:r>
            <a:endParaRPr kumimoji="0" lang="ar-SA" sz="6000" b="1" i="0" u="none" strike="noStrike" kern="1200" cap="none" spc="0" normalizeH="0" baseline="0" noProof="0" dirty="0">
              <a:ln>
                <a:noFill/>
              </a:ln>
              <a:solidFill>
                <a:srgbClr val="FFC65D"/>
              </a:solidFill>
              <a:effectLst/>
              <a:uLnTx/>
              <a:uFillTx/>
              <a:latin typeface="DIN Next LT Arabic" panose="020B0503020203050203" pitchFamily="34" charset="-78"/>
              <a:ea typeface="+mn-ea"/>
              <a:cs typeface="DIN Next LT Arabic" panose="020B0503020203050203" pitchFamily="34" charset="-78"/>
            </a:endParaRPr>
          </a:p>
        </p:txBody>
      </p:sp>
      <p:pic>
        <p:nvPicPr>
          <p:cNvPr id="10" name="Εικόνα 9" descr="Επιμελητήριο Πιερίας">
            <a:extLst>
              <a:ext uri="{FF2B5EF4-FFF2-40B4-BE49-F238E27FC236}">
                <a16:creationId xmlns:a16="http://schemas.microsoft.com/office/drawing/2014/main" id="{CEF3E8A4-05B9-4ACB-9ACB-9E48E2CE8F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0667" y="553403"/>
            <a:ext cx="3556552" cy="1081668"/>
          </a:xfrm>
          <a:prstGeom prst="rect">
            <a:avLst/>
          </a:prstGeom>
          <a:noFill/>
          <a:ln>
            <a:noFill/>
          </a:ln>
        </p:spPr>
      </p:pic>
      <p:pic>
        <p:nvPicPr>
          <p:cNvPr id="11" name="Picture 7">
            <a:extLst>
              <a:ext uri="{FF2B5EF4-FFF2-40B4-BE49-F238E27FC236}">
                <a16:creationId xmlns:a16="http://schemas.microsoft.com/office/drawing/2014/main" id="{52A935C2-9B80-4E5B-90F8-0ADB83B18F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99362" y="5901117"/>
            <a:ext cx="1618087" cy="495238"/>
          </a:xfrm>
          <a:prstGeom prst="rect">
            <a:avLst/>
          </a:prstGeom>
          <a:noFill/>
        </p:spPr>
      </p:pic>
      <p:sp>
        <p:nvSpPr>
          <p:cNvPr id="13" name="مربع نص 5">
            <a:extLst>
              <a:ext uri="{FF2B5EF4-FFF2-40B4-BE49-F238E27FC236}">
                <a16:creationId xmlns:a16="http://schemas.microsoft.com/office/drawing/2014/main" id="{4EF29BA6-A0DA-465A-871D-73717100795E}"/>
              </a:ext>
            </a:extLst>
          </p:cNvPr>
          <p:cNvSpPr txBox="1"/>
          <p:nvPr/>
        </p:nvSpPr>
        <p:spPr>
          <a:xfrm>
            <a:off x="441318" y="5964070"/>
            <a:ext cx="6643839" cy="369332"/>
          </a:xfrm>
          <a:prstGeom prst="rect">
            <a:avLst/>
          </a:prstGeom>
          <a:noFill/>
        </p:spPr>
        <p:txBody>
          <a:bodyPr wrap="square" rtlCol="1">
            <a:spAutoFit/>
          </a:bodyPr>
          <a:lstStyle/>
          <a:p>
            <a:pPr lvl="0">
              <a:defRPr/>
            </a:pPr>
            <a:r>
              <a:rPr lang="el-GR" b="1" spc="-150" dirty="0">
                <a:solidFill>
                  <a:schemeClr val="bg1"/>
                </a:solidFill>
                <a:latin typeface="Segoe UI" panose="020B0502040204020203" pitchFamily="34" charset="0"/>
                <a:cs typeface="Segoe UI" panose="020B0502040204020203" pitchFamily="34" charset="0"/>
              </a:rPr>
              <a:t>Απρίλιος 2023</a:t>
            </a:r>
            <a:endParaRPr kumimoji="0" lang="en-GB" b="1" i="0" u="none" strike="noStrike" kern="1200" cap="none" spc="-15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86497093"/>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5516</Words>
  <Application>Microsoft Office PowerPoint</Application>
  <PresentationFormat>Ευρεία οθόνη</PresentationFormat>
  <Paragraphs>593</Paragraphs>
  <Slides>92</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92</vt:i4>
      </vt:variant>
    </vt:vector>
  </HeadingPairs>
  <TitlesOfParts>
    <vt:vector size="99" baseType="lpstr">
      <vt:lpstr>Arial</vt:lpstr>
      <vt:lpstr>Calibri</vt:lpstr>
      <vt:lpstr>Calibri Light</vt:lpstr>
      <vt:lpstr>DIN Next LT Arabic</vt:lpstr>
      <vt:lpstr>Segoe UI</vt:lpstr>
      <vt:lpstr>Symbol</vt:lpstr>
      <vt:lpstr>نسق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Giorgos</dc:creator>
  <cp:lastModifiedBy>George Tsivilis</cp:lastModifiedBy>
  <cp:revision>56</cp:revision>
  <dcterms:created xsi:type="dcterms:W3CDTF">2022-09-21T23:21:16Z</dcterms:created>
  <dcterms:modified xsi:type="dcterms:W3CDTF">2023-04-09T08:00:37Z</dcterms:modified>
</cp:coreProperties>
</file>