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3"/>
  </p:notesMasterIdLst>
  <p:sldIdLst>
    <p:sldId id="256" r:id="rId3"/>
    <p:sldId id="320" r:id="rId4"/>
    <p:sldId id="322" r:id="rId5"/>
    <p:sldId id="323" r:id="rId6"/>
    <p:sldId id="324" r:id="rId7"/>
    <p:sldId id="338" r:id="rId8"/>
    <p:sldId id="339" r:id="rId9"/>
    <p:sldId id="336" r:id="rId10"/>
    <p:sldId id="340" r:id="rId11"/>
    <p:sldId id="326" r:id="rId12"/>
    <p:sldId id="325" r:id="rId13"/>
    <p:sldId id="327" r:id="rId14"/>
    <p:sldId id="328" r:id="rId15"/>
    <p:sldId id="329" r:id="rId16"/>
    <p:sldId id="331" r:id="rId17"/>
    <p:sldId id="332" r:id="rId18"/>
    <p:sldId id="333" r:id="rId19"/>
    <p:sldId id="334" r:id="rId20"/>
    <p:sldId id="335" r:id="rId21"/>
    <p:sldId id="319" r:id="rId2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2" autoAdjust="0"/>
    <p:restoredTop sz="94754" autoAdjust="0"/>
  </p:normalViewPr>
  <p:slideViewPr>
    <p:cSldViewPr snapToGrid="0">
      <p:cViewPr varScale="1">
        <p:scale>
          <a:sx n="104" d="100"/>
          <a:sy n="104" d="100"/>
        </p:scale>
        <p:origin x="80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l-GR" sz="4400" b="0" strike="noStrike" spc="-1">
                <a:latin typeface="Arial" panose="020B0604020202020204"/>
              </a:rPr>
              <a:t>Πατήστε για μετακίνηση της διαφάνειας</a:t>
            </a:r>
          </a:p>
        </p:txBody>
      </p:sp>
      <p:sp>
        <p:nvSpPr>
          <p:cNvPr id="289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l-GR" sz="2000" b="0" strike="noStrike" spc="-1">
                <a:latin typeface="Arial" panose="020B0604020202020204"/>
              </a:rPr>
              <a:t>Πατήστε για επεξεργασία της μορφής των σημειώσεων</a:t>
            </a:r>
          </a:p>
        </p:txBody>
      </p:sp>
      <p:sp>
        <p:nvSpPr>
          <p:cNvPr id="29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l-GR" sz="1400" b="0" strike="noStrike" spc="-1">
                <a:latin typeface="Times New Roman" panose="02020603050405020304"/>
              </a:rPr>
              <a:t>&lt;κεφαλίδα&gt;</a:t>
            </a:r>
          </a:p>
        </p:txBody>
      </p:sp>
      <p:sp>
        <p:nvSpPr>
          <p:cNvPr id="291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l-GR" sz="1400" b="0" strike="noStrike" spc="-1">
                <a:latin typeface="Times New Roman" panose="02020603050405020304"/>
              </a:rPr>
              <a:t>&lt;ημερομηνία/ώρα&gt;</a:t>
            </a:r>
          </a:p>
        </p:txBody>
      </p:sp>
      <p:sp>
        <p:nvSpPr>
          <p:cNvPr id="292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l-GR" sz="1400" b="0" strike="noStrike" spc="-1">
                <a:latin typeface="Times New Roman" panose="02020603050405020304"/>
              </a:rPr>
              <a:t>&lt;υποσέλιδο&gt;</a:t>
            </a:r>
          </a:p>
        </p:txBody>
      </p:sp>
      <p:sp>
        <p:nvSpPr>
          <p:cNvPr id="293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D7FE4427-F9AC-47B4-B795-6A9E57C4670D}" type="slidenum">
              <a:rPr lang="el-GR" sz="1400" b="0" strike="noStrike" spc="-1">
                <a:latin typeface="Times New Roman" panose="02020603050405020304"/>
              </a:rPr>
              <a:t>‹#›</a:t>
            </a:fld>
            <a:endParaRPr lang="el-GR" sz="1400" b="0" strike="noStrike" spc="-1"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10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11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12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13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14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15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16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18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19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9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>
              <a:latin typeface="Arial" panose="020B0604020202020204"/>
            </a:endParaRPr>
          </a:p>
        </p:txBody>
      </p:sp>
      <p:sp>
        <p:nvSpPr>
          <p:cNvPr id="700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616FB088-925C-4BCD-90D9-03775013EBBC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20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7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4813" cy="3084513"/>
          </a:xfrm>
          <a:prstGeom prst="rect">
            <a:avLst/>
          </a:prstGeom>
        </p:spPr>
      </p:sp>
      <p:sp>
        <p:nvSpPr>
          <p:cNvPr id="690" name="PlaceHolder 2"/>
          <p:cNvSpPr>
            <a:spLocks noGrp="1"/>
          </p:cNvSpPr>
          <p:nvPr>
            <p:ph type="body"/>
          </p:nvPr>
        </p:nvSpPr>
        <p:spPr>
          <a:xfrm>
            <a:off x="685800" y="4400640"/>
            <a:ext cx="5484960" cy="3598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l-GR" sz="2000" b="0" strike="noStrike" spc="-1" dirty="0">
              <a:latin typeface="Arial" panose="020B0604020202020204"/>
            </a:endParaRPr>
          </a:p>
        </p:txBody>
      </p:sp>
      <p:sp>
        <p:nvSpPr>
          <p:cNvPr id="691" name="CustomShape 3"/>
          <p:cNvSpPr/>
          <p:nvPr/>
        </p:nvSpPr>
        <p:spPr>
          <a:xfrm>
            <a:off x="3884760" y="8685360"/>
            <a:ext cx="297036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A8B88C7A-327E-4ECE-BB72-ED46717717E9}" type="slidenum">
              <a:rPr lang="el-GR" sz="1200" b="0" strike="noStrike" spc="-1">
                <a:solidFill>
                  <a:srgbClr val="000000"/>
                </a:solidFill>
                <a:latin typeface="+mn-lt"/>
                <a:ea typeface="+mn-ea"/>
              </a:rPr>
              <a:t>9</a:t>
            </a:fld>
            <a:endParaRPr lang="el-GR" sz="1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4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41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46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47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48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2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25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5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2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6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6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26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6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6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2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7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7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27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7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27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7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7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8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8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8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8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8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8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l-GR" sz="4400" b="0" strike="noStrike" spc="-1">
              <a:latin typeface="Arial" panose="020B0604020202020204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l-GR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stomShape 1" hidden="1"/>
          <p:cNvSpPr/>
          <p:nvPr/>
        </p:nvSpPr>
        <p:spPr>
          <a:xfrm>
            <a:off x="9780120" y="6371280"/>
            <a:ext cx="1978560" cy="430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2" hidden="1"/>
          <p:cNvSpPr/>
          <p:nvPr/>
        </p:nvSpPr>
        <p:spPr>
          <a:xfrm>
            <a:off x="9780120" y="6803280"/>
            <a:ext cx="1978560" cy="532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" name="CustomShape 3" hidden="1"/>
          <p:cNvSpPr/>
          <p:nvPr/>
        </p:nvSpPr>
        <p:spPr>
          <a:xfrm>
            <a:off x="0" y="6371280"/>
            <a:ext cx="9778680" cy="430560"/>
          </a:xfrm>
          <a:custGeom>
            <a:avLst/>
            <a:gdLst/>
            <a:ahLst/>
            <a:cxnLst/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3" name="CustomShape 4" hidden="1"/>
          <p:cNvSpPr/>
          <p:nvPr/>
        </p:nvSpPr>
        <p:spPr>
          <a:xfrm>
            <a:off x="10243080" y="6431400"/>
            <a:ext cx="1052640" cy="3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108000" rIns="90000" bIns="0" anchor="ctr">
            <a:spAutoFit/>
          </a:bodyPr>
          <a:lstStyle/>
          <a:p>
            <a:pPr algn="r">
              <a:lnSpc>
                <a:spcPts val="1000"/>
              </a:lnSpc>
            </a:pPr>
            <a:r>
              <a:rPr lang="el-GR" sz="2500" b="1" strike="noStrike" spc="-100">
                <a:solidFill>
                  <a:srgbClr val="25C6E3"/>
                </a:solidFill>
                <a:latin typeface="Corbel" panose="020B0503020204020204"/>
                <a:ea typeface="DejaVu Sans" panose="020B0603030804020204"/>
              </a:rPr>
              <a:t>TREY</a:t>
            </a:r>
            <a:r>
              <a:rPr lang="el-GR" sz="1600" b="1" strike="noStrike" spc="-100">
                <a:solidFill>
                  <a:srgbClr val="25C6E3"/>
                </a:solidFill>
                <a:latin typeface="Corbel" panose="020B0503020204020204"/>
                <a:ea typeface="DejaVu Sans" panose="020B0603030804020204"/>
              </a:rPr>
              <a:t> </a:t>
            </a:r>
            <a:br>
              <a:rPr lang="el-GR" sz="1600" b="1" strike="noStrike" spc="-100">
                <a:solidFill>
                  <a:srgbClr val="25C6E3"/>
                </a:solidFill>
                <a:latin typeface="Corbel" panose="020B0503020204020204"/>
                <a:ea typeface="DejaVu Sans" panose="020B0603030804020204"/>
              </a:rPr>
            </a:br>
            <a:r>
              <a:rPr lang="el-GR" sz="1200" b="0" strike="noStrike" spc="128">
                <a:solidFill>
                  <a:srgbClr val="404040"/>
                </a:solidFill>
                <a:latin typeface="Corbel" panose="020B0503020204020204"/>
                <a:ea typeface="DejaVu Sans" panose="020B0603030804020204"/>
              </a:rPr>
              <a:t>research</a:t>
            </a:r>
            <a:endParaRPr lang="el-GR" sz="1200" b="0" strike="noStrike" spc="-1">
              <a:latin typeface="Arial" panose="020B0604020202020204"/>
            </a:endParaRPr>
          </a:p>
        </p:txBody>
      </p:sp>
      <p:sp>
        <p:nvSpPr>
          <p:cNvPr id="4" name="CustomShape 5" hidden="1"/>
          <p:cNvSpPr/>
          <p:nvPr/>
        </p:nvSpPr>
        <p:spPr>
          <a:xfrm>
            <a:off x="0" y="6803280"/>
            <a:ext cx="9778680" cy="532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6" hidden="1"/>
          <p:cNvSpPr/>
          <p:nvPr/>
        </p:nvSpPr>
        <p:spPr>
          <a:xfrm>
            <a:off x="11760120" y="6803280"/>
            <a:ext cx="430560" cy="532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Line 7"/>
          <p:cNvSpPr/>
          <p:nvPr/>
        </p:nvSpPr>
        <p:spPr>
          <a:xfrm flipH="1">
            <a:off x="0" y="6371280"/>
            <a:ext cx="12191760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CustomShape 8"/>
          <p:cNvSpPr/>
          <p:nvPr/>
        </p:nvSpPr>
        <p:spPr>
          <a:xfrm>
            <a:off x="9780120" y="6803280"/>
            <a:ext cx="1978560" cy="532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" name="CustomShape 9"/>
          <p:cNvSpPr/>
          <p:nvPr/>
        </p:nvSpPr>
        <p:spPr>
          <a:xfrm>
            <a:off x="0" y="6803280"/>
            <a:ext cx="9778680" cy="532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" name="CustomShape 10"/>
          <p:cNvSpPr/>
          <p:nvPr/>
        </p:nvSpPr>
        <p:spPr>
          <a:xfrm>
            <a:off x="11760120" y="6803280"/>
            <a:ext cx="430560" cy="532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" name="CustomShape 11"/>
          <p:cNvSpPr/>
          <p:nvPr/>
        </p:nvSpPr>
        <p:spPr>
          <a:xfrm>
            <a:off x="9780480" y="2698560"/>
            <a:ext cx="2409840" cy="113400"/>
          </a:xfrm>
          <a:prstGeom prst="rect">
            <a:avLst/>
          </a:prstGeom>
          <a:solidFill>
            <a:srgbClr val="25C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l-GR" sz="4400" b="0" strike="noStrike" spc="-1">
                <a:latin typeface="Arial" panose="020B0604020202020204"/>
              </a:rPr>
              <a:t>Πατήστε για επεξεργασία της μορφής κειμένου του τίτλου</a:t>
            </a:r>
          </a:p>
        </p:txBody>
      </p:sp>
      <p:sp>
        <p:nvSpPr>
          <p:cNvPr id="12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l-GR" sz="3200" b="0" strike="noStrike" spc="-1">
                <a:latin typeface="Arial" panose="020B0604020202020204"/>
              </a:rPr>
              <a:t>Πατήστε για επεξεργασία της μορφής κειμένου διάρθρωσης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l-GR" sz="2800" b="0" strike="noStrike" spc="-1">
                <a:latin typeface="Arial" panose="020B0604020202020204"/>
              </a:rPr>
              <a:t>Δεύτερο επίπεδο διάρθρωσης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l-GR" sz="2400" b="0" strike="noStrike" spc="-1">
                <a:latin typeface="Arial" panose="020B0604020202020204"/>
              </a:rPr>
              <a:t>Τρίτο επίπεδο διάρθρωσης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l-GR" sz="2000" b="0" strike="noStrike" spc="-1">
                <a:latin typeface="Arial" panose="020B0604020202020204"/>
              </a:rPr>
              <a:t>Τέταρτο επίπεδο διάρθρωσης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l-GR" sz="2000" b="0" strike="noStrike" spc="-1">
                <a:latin typeface="Arial" panose="020B0604020202020204"/>
              </a:rPr>
              <a:t>Πέμπτο επίπεδο διάρθρωσης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l-GR" sz="2000" b="0" strike="noStrike" spc="-1">
                <a:latin typeface="Arial" panose="020B0604020202020204"/>
              </a:rPr>
              <a:t>Έκτο επίπεδο διάρθρωσης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l-GR" sz="2000" b="0" strike="noStrike" spc="-1">
                <a:latin typeface="Arial" panose="020B0604020202020204"/>
              </a:rPr>
              <a:t>Έβδομο επίπεδο διάρθρωσης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CustomShape 1"/>
          <p:cNvSpPr/>
          <p:nvPr/>
        </p:nvSpPr>
        <p:spPr>
          <a:xfrm>
            <a:off x="9780120" y="6371280"/>
            <a:ext cx="1978560" cy="430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0" name="CustomShape 2"/>
          <p:cNvSpPr/>
          <p:nvPr/>
        </p:nvSpPr>
        <p:spPr>
          <a:xfrm>
            <a:off x="9780120" y="6803280"/>
            <a:ext cx="1978560" cy="532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1" name="CustomShape 3"/>
          <p:cNvSpPr/>
          <p:nvPr/>
        </p:nvSpPr>
        <p:spPr>
          <a:xfrm>
            <a:off x="0" y="6371280"/>
            <a:ext cx="9778680" cy="430560"/>
          </a:xfrm>
          <a:custGeom>
            <a:avLst/>
            <a:gdLst/>
            <a:ahLst/>
            <a:cxnLst/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2" name="CustomShape 4"/>
          <p:cNvSpPr/>
          <p:nvPr/>
        </p:nvSpPr>
        <p:spPr>
          <a:xfrm>
            <a:off x="10243080" y="6431400"/>
            <a:ext cx="1052640" cy="36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108000" rIns="90000" bIns="0" anchor="ctr">
            <a:spAutoFit/>
          </a:bodyPr>
          <a:lstStyle/>
          <a:p>
            <a:pPr algn="r">
              <a:lnSpc>
                <a:spcPts val="1000"/>
              </a:lnSpc>
            </a:pPr>
            <a:r>
              <a:rPr lang="el-GR" sz="2500" b="1" strike="noStrike" spc="-100">
                <a:solidFill>
                  <a:srgbClr val="25C6E3"/>
                </a:solidFill>
                <a:latin typeface="Corbel" panose="020B0503020204020204"/>
                <a:ea typeface="DejaVu Sans" panose="020B0603030804020204"/>
              </a:rPr>
              <a:t>TREY</a:t>
            </a:r>
            <a:r>
              <a:rPr lang="el-GR" sz="1600" b="1" strike="noStrike" spc="-100">
                <a:solidFill>
                  <a:srgbClr val="25C6E3"/>
                </a:solidFill>
                <a:latin typeface="Corbel" panose="020B0503020204020204"/>
                <a:ea typeface="DejaVu Sans" panose="020B0603030804020204"/>
              </a:rPr>
              <a:t> </a:t>
            </a:r>
            <a:br>
              <a:rPr lang="el-GR" sz="1600" b="1" strike="noStrike" spc="-100">
                <a:solidFill>
                  <a:srgbClr val="25C6E3"/>
                </a:solidFill>
                <a:latin typeface="Corbel" panose="020B0503020204020204"/>
                <a:ea typeface="DejaVu Sans" panose="020B0603030804020204"/>
              </a:rPr>
            </a:br>
            <a:r>
              <a:rPr lang="el-GR" sz="1200" b="0" strike="noStrike" spc="128">
                <a:solidFill>
                  <a:srgbClr val="404040"/>
                </a:solidFill>
                <a:latin typeface="Corbel" panose="020B0503020204020204"/>
                <a:ea typeface="DejaVu Sans" panose="020B0603030804020204"/>
              </a:rPr>
              <a:t>research</a:t>
            </a:r>
            <a:endParaRPr lang="el-GR" sz="1200" b="0" strike="noStrike" spc="-1">
              <a:latin typeface="Arial" panose="020B0604020202020204"/>
            </a:endParaRPr>
          </a:p>
        </p:txBody>
      </p:sp>
      <p:sp>
        <p:nvSpPr>
          <p:cNvPr id="243" name="CustomShape 5"/>
          <p:cNvSpPr/>
          <p:nvPr/>
        </p:nvSpPr>
        <p:spPr>
          <a:xfrm>
            <a:off x="0" y="6803280"/>
            <a:ext cx="9778680" cy="532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4" name="CustomShape 6"/>
          <p:cNvSpPr/>
          <p:nvPr/>
        </p:nvSpPr>
        <p:spPr>
          <a:xfrm>
            <a:off x="11760120" y="6803280"/>
            <a:ext cx="430560" cy="532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5" name="Line 7"/>
          <p:cNvSpPr/>
          <p:nvPr/>
        </p:nvSpPr>
        <p:spPr>
          <a:xfrm flipH="1">
            <a:off x="0" y="6371280"/>
            <a:ext cx="12191760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6" name="CustomShape 8"/>
          <p:cNvSpPr/>
          <p:nvPr/>
        </p:nvSpPr>
        <p:spPr>
          <a:xfrm>
            <a:off x="11760120" y="6803280"/>
            <a:ext cx="430560" cy="532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7" name="CustomShape 9"/>
          <p:cNvSpPr/>
          <p:nvPr/>
        </p:nvSpPr>
        <p:spPr>
          <a:xfrm>
            <a:off x="0" y="6803280"/>
            <a:ext cx="9778680" cy="532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8" name="CustomShape 10"/>
          <p:cNvSpPr/>
          <p:nvPr/>
        </p:nvSpPr>
        <p:spPr>
          <a:xfrm>
            <a:off x="9780120" y="6803280"/>
            <a:ext cx="1978560" cy="5328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49" name="CustomShape 11"/>
          <p:cNvSpPr/>
          <p:nvPr/>
        </p:nvSpPr>
        <p:spPr>
          <a:xfrm>
            <a:off x="8458200" y="2685960"/>
            <a:ext cx="3732480" cy="113400"/>
          </a:xfrm>
          <a:prstGeom prst="rect">
            <a:avLst/>
          </a:prstGeom>
          <a:solidFill>
            <a:srgbClr val="25C6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250" name="PlaceHolder 12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el-GR" sz="4400" b="0" strike="noStrike" spc="-1">
                <a:latin typeface="Arial" panose="020B0604020202020204"/>
              </a:rPr>
              <a:t>Πατήστε για επεξεργασία της μορφής κειμένου του τίτλου</a:t>
            </a:r>
          </a:p>
        </p:txBody>
      </p:sp>
      <p:sp>
        <p:nvSpPr>
          <p:cNvPr id="251" name="PlaceHolder 13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l-GR" sz="3200" b="0" strike="noStrike" spc="-1">
                <a:latin typeface="Arial" panose="020B0604020202020204"/>
              </a:rPr>
              <a:t>Πατήστε για επεξεργασία της μορφής κειμένου διάρθρωσης</a:t>
            </a: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l-GR" sz="2800" b="0" strike="noStrike" spc="-1">
                <a:latin typeface="Arial" panose="020B0604020202020204"/>
              </a:rPr>
              <a:t>Δεύτερο επίπεδο διάρθρωσης</a:t>
            </a: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l-GR" sz="2400" b="0" strike="noStrike" spc="-1">
                <a:latin typeface="Arial" panose="020B0604020202020204"/>
              </a:rPr>
              <a:t>Τρίτο επίπεδο διάρθρωσης</a:t>
            </a: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l-GR" sz="2000" b="0" strike="noStrike" spc="-1">
                <a:latin typeface="Arial" panose="020B0604020202020204"/>
              </a:rPr>
              <a:t>Τέταρτο επίπεδο διάρθρωσης</a:t>
            </a: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l-GR" sz="2000" b="0" strike="noStrike" spc="-1">
                <a:latin typeface="Arial" panose="020B0604020202020204"/>
              </a:rPr>
              <a:t>Πέμπτο επίπεδο διάρθρωσης</a:t>
            </a: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l-GR" sz="2000" b="0" strike="noStrike" spc="-1">
                <a:latin typeface="Arial" panose="020B0604020202020204"/>
              </a:rPr>
              <a:t>Έκτο επίπεδο διάρθρωσης</a:t>
            </a: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l-GR" sz="2000" b="0" strike="noStrike" spc="-1">
                <a:latin typeface="Arial" panose="020B0604020202020204"/>
              </a:rPr>
              <a:t>Έβδομο επίπεδο διάρθρωσης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254115" cy="3056890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2002170" y="3600177"/>
            <a:ext cx="10101565" cy="1260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r">
              <a:lnSpc>
                <a:spcPct val="80000"/>
              </a:lnSpc>
            </a:pPr>
            <a:r>
              <a:rPr lang="el-GR" sz="3200" spc="-1" dirty="0">
                <a:latin typeface="Arial" panose="020B0604020202020204"/>
              </a:rPr>
              <a:t>ΕΝΑΡΞΗ ΛΕΙΤΟΥΡΓΙΑΣ ΤΟΥ ΝΕΟΥ ΟΛΟΚΛΗΡΩΜΕΝΟΥ ΠΛΗΡΟΦΟΡΙΑΚΟΥ ΣΥΣΤΗΜΑΤΟΣ </a:t>
            </a:r>
            <a:r>
              <a:rPr lang="en-US" sz="3200" spc="-1" dirty="0">
                <a:latin typeface="Arial" panose="020B0604020202020204"/>
              </a:rPr>
              <a:t>OPENBUSINESS</a:t>
            </a:r>
            <a:endParaRPr lang="el-GR" sz="3200" b="0" strike="noStrike" spc="-1" dirty="0">
              <a:latin typeface="Arial" panose="020B0604020202020204"/>
            </a:endParaRPr>
          </a:p>
        </p:txBody>
      </p:sp>
      <p:sp>
        <p:nvSpPr>
          <p:cNvPr id="296" name="CustomShape 2"/>
          <p:cNvSpPr/>
          <p:nvPr/>
        </p:nvSpPr>
        <p:spPr>
          <a:xfrm>
            <a:off x="258945" y="5299242"/>
            <a:ext cx="7129083" cy="1338120"/>
          </a:xfrm>
          <a:prstGeom prst="rect">
            <a:avLst/>
          </a:prstGeom>
          <a:solidFill>
            <a:srgbClr val="000000">
              <a:alpha val="80000"/>
            </a:srgbClr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180000" bIns="180000">
            <a:noAutofit/>
          </a:bodyPr>
          <a:lstStyle/>
          <a:p>
            <a:pPr algn="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l-GR" sz="2400" b="0" strike="noStrike" spc="-52" dirty="0">
                <a:solidFill>
                  <a:srgbClr val="FFFFFF"/>
                </a:solidFill>
                <a:latin typeface="Arial" panose="020B0604020202020204" pitchFamily="34" charset="0"/>
                <a:ea typeface="DejaVu Sans" panose="020B0603030804020204"/>
                <a:cs typeface="Arial" panose="020B0604020202020204" pitchFamily="34" charset="0"/>
              </a:rPr>
              <a:t>Περιφέρεια Κεντρικής Μακεδονίας </a:t>
            </a:r>
            <a:endParaRPr lang="el-GR" sz="24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l-GR" sz="1800" b="0" strike="noStrike" spc="-52" dirty="0">
                <a:solidFill>
                  <a:srgbClr val="FFFFFF"/>
                </a:solidFill>
                <a:latin typeface="Arial" panose="020B0604020202020204" pitchFamily="34" charset="0"/>
                <a:ea typeface="DejaVu Sans" panose="020B0603030804020204"/>
                <a:cs typeface="Arial" panose="020B0604020202020204" pitchFamily="34" charset="0"/>
              </a:rPr>
              <a:t>Γενική Διεύθυνση Ανάπτυξης και Περιβάλλοντος  </a:t>
            </a:r>
            <a:endParaRPr lang="el-GR" sz="18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90000"/>
              </a:lnSpc>
              <a:spcBef>
                <a:spcPts val="1000"/>
              </a:spcBef>
              <a:tabLst>
                <a:tab pos="0" algn="l"/>
              </a:tabLst>
            </a:pPr>
            <a:r>
              <a:rPr lang="el-GR" sz="1800" b="0" strike="noStrike" spc="-52" dirty="0">
                <a:solidFill>
                  <a:srgbClr val="FFFFFF"/>
                </a:solidFill>
                <a:latin typeface="Arial" panose="020B0604020202020204" pitchFamily="34" charset="0"/>
                <a:ea typeface="DejaVu Sans" panose="020B0603030804020204"/>
                <a:cs typeface="Arial" panose="020B0604020202020204" pitchFamily="34" charset="0"/>
              </a:rPr>
              <a:t> Διεύθυνση Ανάπτυξης και Περιβάλλοντος Π. Ε. Πιερίας</a:t>
            </a:r>
            <a:r>
              <a:rPr lang="el-GR" sz="1800" b="0" strike="noStrike" spc="-52" dirty="0">
                <a:solidFill>
                  <a:srgbClr val="FFFFFF"/>
                </a:solidFill>
                <a:latin typeface="Candara" panose="020E0502030303020204"/>
                <a:ea typeface="DejaVu Sans" panose="020B0603030804020204"/>
              </a:rPr>
              <a:t> </a:t>
            </a:r>
            <a:endParaRPr lang="el-GR" sz="1800" b="0" strike="noStrike" spc="-1" dirty="0">
              <a:latin typeface="Arial" panose="020B0604020202020204"/>
            </a:endParaRPr>
          </a:p>
        </p:txBody>
      </p:sp>
      <p:sp>
        <p:nvSpPr>
          <p:cNvPr id="297" name="CustomShape 3"/>
          <p:cNvSpPr/>
          <p:nvPr/>
        </p:nvSpPr>
        <p:spPr>
          <a:xfrm>
            <a:off x="7388028" y="5499037"/>
            <a:ext cx="4151214" cy="93853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108000" rIns="90000" bIns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l-GR" sz="1800" b="0" strike="noStrike" spc="-1" dirty="0">
                <a:solidFill>
                  <a:srgbClr val="0D0D0D"/>
                </a:solidFill>
                <a:latin typeface="Arial" panose="020B0604020202020204" pitchFamily="34" charset="0"/>
                <a:ea typeface="DejaVu Sans" panose="020B0603030804020204"/>
                <a:cs typeface="Arial" panose="020B0604020202020204" pitchFamily="34" charset="0"/>
              </a:rPr>
              <a:t>Τμήμα Χορήγησης Αδειών Βιομηχανίας, Ενέργειας</a:t>
            </a:r>
            <a:r>
              <a:rPr lang="en-US" sz="1800" b="0" strike="noStrike" spc="-1" dirty="0">
                <a:solidFill>
                  <a:srgbClr val="0D0D0D"/>
                </a:solidFill>
                <a:latin typeface="Arial" panose="020B0604020202020204" pitchFamily="34" charset="0"/>
                <a:ea typeface="DejaVu Sans" panose="020B0603030804020204"/>
                <a:cs typeface="Arial" panose="020B0604020202020204" pitchFamily="34" charset="0"/>
              </a:rPr>
              <a:t>,</a:t>
            </a:r>
            <a:r>
              <a:rPr lang="el-GR" sz="1800" b="0" strike="noStrike" spc="-1" dirty="0">
                <a:solidFill>
                  <a:srgbClr val="0D0D0D"/>
                </a:solidFill>
                <a:latin typeface="Arial" panose="020B0604020202020204" pitchFamily="34" charset="0"/>
                <a:ea typeface="DejaVu Sans" panose="020B0603030804020204"/>
                <a:cs typeface="Arial" panose="020B0604020202020204" pitchFamily="34" charset="0"/>
              </a:rPr>
              <a:t> Φυσικών Πόρων και Επαγγελμάτων </a:t>
            </a:r>
            <a:endParaRPr lang="el-GR" sz="18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64010" y="3118104"/>
            <a:ext cx="11725654" cy="2980944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b="1" u="sng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ΥΠΟΧΡΕΩΣΕΙΣ ΤΩΝ ΦΟΡΕΩΝ ΤΩΝ ΔΡΑΣΤΗΡΙΟΤΗΤΩΝ</a:t>
            </a:r>
            <a:endParaRPr lang="el-GR" sz="1800" u="sng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 ΑΠΟΓΡΑΦΗ στο ΟΠΣ-ΑΔΕ</a:t>
            </a:r>
            <a:endParaRPr lang="el-GR" sz="18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ΑΝΑΡΤΗΣΗ ΔΙΚΑΙΟΛΟΓΗΤΙΚΩΝ στο ΟΠΣ-ΑΔΕ</a:t>
            </a:r>
            <a:endParaRPr lang="el-GR" sz="18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466346" y="2907792"/>
            <a:ext cx="11725654" cy="3685032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Η απογραφή αφορά τις οικονομικές δραστηριότητες η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των οποίων υπάγεται σε σχετικό κεφάλαιο στο ειδικό μέρος του Ν.4442/2016.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Αυτό σημαίνει πως υποχρεούνται σε απογραφή 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όλες οι λειτουργούσες δραστηριότητες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είτε διαθέτουν αποδεικτικό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σύμφωνα με τον Ν.4442/2016 (γνωστοποίηση ή έγκριση) είτε διαθέτουν αποδεικτικό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σύμφωνα με προηγούμενο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αδειοδοτικό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καθεστώς (άδεια λειτουργίας, αναγγελία, ειδικό σήμα λειτουργίας, βεβαίωση συνδρομής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νομίμων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προϋποθέσεων κλπ.)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466346" y="2907792"/>
            <a:ext cx="11725654" cy="3685032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Δεν απογράφονται οι δραστηριότητες για τις οποίες έχει υποβληθεί ηλεκτρονικά γνωστοποίηση μέσω του ηλεκτρονικού συστήματος </a:t>
            </a:r>
            <a:r>
              <a:rPr lang="el-GR" sz="1800" b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NotifyBusiness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διότι με την έναρξη του νέου συστήματος έγινε αυτόματη μετάπτωση των στοιχείων των δραστηριοτήτων από το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NotifyBusiness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στο ΟΠΣ-ΑΔΕ.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Η απογραφή συνοδεύεται μόνο από το αποδεικτικό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(άδεια, αναγγελία, βεβαίωση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νομίμων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προϋποθέσεων,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έγχαρτη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γνωστοποίηση κ.λπ. ανάλογα με το θεσμικό πλαίσιο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κάθε δραστηριότητας) και όχι από δικαιολογητικά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466346" y="2907792"/>
            <a:ext cx="11725654" cy="3685032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Στις περιπτώσεις δραστηριοτήτων που λειτουργούν νομίμως χωρίς αποδεικτικό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είτε λόγω νόμιμης απαλλαγής είτε λόγω πρότερου θεσμικού κενού, οι φορείς των δραστηριοτήτων προβαίνουν στην απογραφή της δραστηριότητάς τους και αντί για αποδεικτικό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αναρτούν όποιο σχετικό έγγραφο διαθέτουν, ανάλογα με την περίπτωση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π.χ. απάντηση δημόσιας αρχής ότι απαλλάσσονται από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ή ότι δεν υφίσταται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αδειοδοτικό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πλαίσιο, ή ακόμα και ένα απλό κείμενο στο οποίο εξηγούν οι ίδιοι τεκμηριωμένα την έλλειψη πλαισίου.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466346" y="2907792"/>
            <a:ext cx="11725654" cy="3685032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Κατά την απογραφή των δραστηριοτήτων στο πληροφοριακό σύστημα θα πρέπει ο φορέας να επιλέξει ως ενέργεια είτε 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γνωστοποίηση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είτε 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έγκριση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Η επιλογή γίνεται ανάλογα με το καθεστώς στο οποίο 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υπάγεται σήμερα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η δραστηριότητα σύμφωνα με τον Ν. 4442/2016.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US" kern="100" dirty="0"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Δηλαδή αν μια δραστηριότητα διαθέτει για τη λειτουργία της άδεια που εκδόθηκε σύμφωνα με θεσμικό πλαίσιο πριν τον Ν.4442/2016, αλλά σήμερα σύμφωνα με τον Ν.4442/2016 υπάγεται πλέον σε γνωστοποίηση, κατά την απογραφή ο φορέας θα επιλέξει τον τύπο της 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γνωστοποίησης και όχι της έγκρισης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466346" y="2907792"/>
            <a:ext cx="11725654" cy="3685032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Η απογραφή δεν εξομοιώνεται με </a:t>
            </a:r>
            <a:r>
              <a:rPr lang="el-GR" sz="1800" b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αδειοδοτική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διαδικασία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γι’ αυτό και κατά την απογραφή δηλώνονται τα στοιχεία της δραστηριότητας, 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όπως αυτά αναγράφονται στο αποδεικτικό </a:t>
            </a:r>
            <a:r>
              <a:rPr lang="el-GR" sz="1800" b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lang="en-US" sz="18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kern="100" dirty="0"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Αν μετά από την απογραφή διαπιστωθεί διαφορά μεταξύ των στοιχείων της απογραφής και των στοιχείων που περιλαμβάνονται στο αποδεικτικό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υπερισχύουν τα στοιχεία του αποδεικτικού </a:t>
            </a:r>
            <a:r>
              <a:rPr lang="el-GR" sz="1800" b="1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αδειοδότησης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sz="18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kern="100" dirty="0"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endParaRPr lang="el-GR" sz="18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466346" y="2907792"/>
            <a:ext cx="11725654" cy="3685032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indent="45720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Η προθεσμία απογραφής λήγει στις 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31-12-2025 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(άρθρο 95 του Ν.5172/2025)</a:t>
            </a:r>
          </a:p>
          <a:p>
            <a:pPr indent="45720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Η εμπρόθεσμη απογραφή δεν έχει οικονομικό κόστος, ενώ για την εκπρόθεσμη θα απαιτηθεί παράβολο διακοσίων (200) ευρώ. </a:t>
            </a:r>
          </a:p>
          <a:p>
            <a:pPr indent="45720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i="1" u="sng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Κατατέθηκε τροπολογία στο υπο συζήτηση νομοσχέδιο του υπ. Ανάπτυξης </a:t>
            </a:r>
            <a:r>
              <a:rPr lang="en-US" altLang="en-US" sz="1800" i="1" u="sng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με την οποία παρατείνεται έως τις </a:t>
            </a:r>
            <a:r>
              <a:rPr lang="en-US" altLang="en-US" sz="1800" b="1" i="1" u="sng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31 Δεκεμβρίου 2026</a:t>
            </a:r>
            <a:r>
              <a:rPr lang="en-US" altLang="en-US" sz="1800" i="1" u="sng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η προθεσμία για την υποχρεωτική απογραφή των υφιστάμενων δραστηριοτήτων στο πληροφοριακό σύστημα OpenBusiness.</a:t>
            </a:r>
            <a:endParaRPr lang="el-GR" sz="18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endParaRPr lang="el-GR" sz="18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endParaRPr lang="el-GR" sz="18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0" y="3172968"/>
            <a:ext cx="11725654" cy="3904488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b="1" u="sng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ΑΝΑΡΤΗΣΗ ΔΙΚΑΙΟΛΟΓΗΤΙΚΩΝ στο ΟΠΣ-ΑΔΕ του άρθρου 14 ν. 4442/2016</a:t>
            </a:r>
            <a:endParaRPr lang="el-GR" sz="18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Στο προηγούμενο πληροφοριακό σύστημα </a:t>
            </a:r>
            <a:r>
              <a:rPr lang="en-US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notifybusiness</a:t>
            </a:r>
            <a:r>
              <a:rPr lang="en-US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για την υποβολή γνωστοποίησης δεν ήταν υποχρεωτική η κατάθεση δικαιολογητικών αλλά τα δικαιολογητικά τηρούνταν στο χώρο της εγκατάστασης και ήταν διαθέσιμα για έλεγχο από τις αρμόδιες αρχές. 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Από τη θέση σε λειτουργία του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OpenBusiness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η γνωστοποίηση συνοδεύεται από τα αναγκαία δικαιολογητικά, τα οποία αναρτώνται στο ΟΠΣ-ΑΔΕ. Αν δεν αναρτηθούν, η υποβολή της γνωστοποίησης είναι τεχνικά αδύνατη.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0" y="2881630"/>
            <a:ext cx="11725910" cy="3913505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indent="45720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Για λόγους ισότιμης αντιμετώπισης ως προς τα απαραίτητα δικαιολογητικά των δραστηριοτήτων που υποβάλλουν γνωστοποίηση βάσει του ν. 4442/2016 πριν και μετά το ΟΠΣ-ΑΔΕ, </a:t>
            </a:r>
            <a:r>
              <a:rPr lang="el-GR" sz="1800" b="1" kern="1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προβλέπεται πλέον</a:t>
            </a:r>
            <a:r>
              <a:rPr lang="el-GR" sz="1800" kern="1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l-GR" sz="1800" b="1" kern="1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υποχρέωση ανάρτησης μέσω του ΟΠΣ-ΑΔΕ των αναγκαίων δικαιολογητικών για όλους τους φορείς των δραστηριοτήτων που κατά τη θέση σε λειτουργία του ΟΠΣ-ΑΔΕ είχαν υποβάλει γνωστοποίηση, είτε μέσω του NotifyBusiness είτε έγχαρτη.</a:t>
            </a:r>
            <a:endParaRPr lang="el-GR" sz="1800" kern="10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indent="457200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Η προθεσμία ανάρτησης των δικαιολογητικών λήγει στις</a:t>
            </a:r>
            <a:r>
              <a:rPr lang="el-GR" sz="1800" b="1" kern="1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31-12-2025 </a:t>
            </a:r>
            <a:r>
              <a:rPr lang="el-GR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+mn-ea"/>
              </a:rPr>
              <a:t>(άρθρο 95 του Ν.5172/2025)</a:t>
            </a:r>
            <a:endParaRPr lang="el-GR" sz="1800" b="1" kern="10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i="1" u="sng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+mn-ea"/>
              </a:rPr>
              <a:t>Κατατέθηκε τροπολογία στο υπο συζήτηση νομοσχέδιο του υπ. Ανάπτυξης </a:t>
            </a:r>
            <a:r>
              <a:rPr lang="en-US" altLang="en-US" i="1" u="sng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+mn-ea"/>
              </a:rPr>
              <a:t>με την οποία παρατείνεται έως τις </a:t>
            </a:r>
            <a:r>
              <a:rPr lang="en-US" altLang="en-US" b="1" i="1" u="sng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+mn-ea"/>
              </a:rPr>
              <a:t>31 Δεκεμβρίου 2026</a:t>
            </a:r>
            <a:r>
              <a:rPr lang="en-US" altLang="en-US" i="1" u="sng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sym typeface="+mn-ea"/>
              </a:rPr>
              <a:t> η προθεσμία για την ανάρτηση δικαιολογητικών στο πληροφοριακό σύστημα OpenBusiness.</a:t>
            </a:r>
            <a:endParaRPr lang="el-GR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endParaRPr lang="el-GR" sz="1800" kern="10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0" y="2831915"/>
            <a:ext cx="11725654" cy="3904488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l-GR" sz="1800" kern="1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/>
        </p:nvGraphicFramePr>
        <p:xfrm>
          <a:off x="609599" y="3493850"/>
          <a:ext cx="10972801" cy="30908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97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988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381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383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4806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el-GR" sz="1100" kern="100" dirty="0">
                          <a:effectLst/>
                        </a:rPr>
                        <a:t>Δραστηριότητες Ν.4442/2016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el-GR" sz="1100" kern="100" dirty="0">
                          <a:effectLst/>
                        </a:rPr>
                        <a:t> </a:t>
                      </a:r>
                      <a:endParaRPr lang="el-GR" sz="11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100" kern="100" dirty="0">
                          <a:effectLst/>
                        </a:rPr>
                        <a:t>Απογραφή </a:t>
                      </a:r>
                      <a:endParaRPr lang="el-GR" sz="11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100" kern="100">
                          <a:effectLst/>
                        </a:rPr>
                        <a:t>Ανάρτηση δικαιολογητικών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100" kern="100">
                          <a:effectLst/>
                        </a:rPr>
                        <a:t>Παρατηρήσεις 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186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el-GR" sz="1100" kern="100">
                          <a:effectLst/>
                        </a:rPr>
                        <a:t>Δεν υπάρχει υποχρέωση γνωστοποίησης ν. 4442/2016 λόγω μεταβατικών διατάξεων 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100" kern="100">
                          <a:effectLst/>
                        </a:rPr>
                        <a:t>√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100" kern="100">
                          <a:effectLst/>
                        </a:rPr>
                        <a:t> __ 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el-GR" sz="1100" kern="100">
                          <a:effectLst/>
                        </a:rPr>
                        <a:t>Ανάρτηση μόνο του αποδεικτικού αδειοδότησης κατά την απογραφή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332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el-GR" sz="1100" kern="100">
                          <a:effectLst/>
                        </a:rPr>
                        <a:t> Έχουν υποβάλει γνωστοποίηση μέσω NotifyBusiness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100" kern="100">
                          <a:effectLst/>
                        </a:rPr>
                        <a:t> __ 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100" kern="100">
                          <a:effectLst/>
                        </a:rPr>
                        <a:t>√ 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el-GR" sz="1100" kern="100">
                          <a:effectLst/>
                        </a:rPr>
                        <a:t>Όχι απογραφή από τον φορέα λόγω αυτόματης μετάπτωσης από το NotifyBusiness 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806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el-GR" sz="1100" kern="100">
                          <a:effectLst/>
                        </a:rPr>
                        <a:t>Έχουν υποβάλει έγχαρτη γνωστοποίηση ν. 4442/2016</a:t>
                      </a: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el-GR" sz="1100" kern="100">
                          <a:effectLst/>
                        </a:rPr>
                        <a:t> 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100" kern="100">
                          <a:effectLst/>
                        </a:rPr>
                        <a:t>√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100" kern="100">
                          <a:effectLst/>
                        </a:rPr>
                        <a:t>√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sz="1200" kern="100">
                          <a:effectLst/>
                        </a:rPr>
                        <a:t> </a:t>
                      </a:r>
                      <a:endParaRPr lang="el-GR" sz="12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9529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el-GR" sz="1100" kern="100">
                          <a:effectLst/>
                        </a:rPr>
                        <a:t>Μη λειτουργούσες ακόμα, αλλά σε στάδιο εγκατάστασης</a:t>
                      </a:r>
                    </a:p>
                    <a:p>
                      <a:pPr algn="l">
                        <a:lnSpc>
                          <a:spcPct val="150000"/>
                        </a:lnSpc>
                        <a:spcBef>
                          <a:spcPts val="600"/>
                        </a:spcBef>
                      </a:pPr>
                      <a:r>
                        <a:rPr lang="el-GR" sz="1100" kern="100">
                          <a:effectLst/>
                        </a:rPr>
                        <a:t> 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100" kern="100">
                          <a:effectLst/>
                        </a:rPr>
                        <a:t>__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l-GR" sz="1100" kern="100">
                          <a:effectLst/>
                        </a:rPr>
                        <a:t>_</a:t>
                      </a:r>
                      <a:endParaRPr lang="el-GR" sz="1100" kern="1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l-GR" sz="1200" kern="100" dirty="0">
                          <a:effectLst/>
                        </a:rPr>
                        <a:t> </a:t>
                      </a:r>
                      <a:endParaRPr lang="el-GR" sz="1200" kern="1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621790" y="2911276"/>
            <a:ext cx="1048207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l-GR" altLang="zh-CN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Σχηματικά περί απογραφής και ανάρτησης δικαιολογητικών αναφέρουμε τα εξής: </a:t>
            </a:r>
            <a:endParaRPr kumimoji="0" lang="el-GR" altLang="zh-CN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l-GR" altLang="zh-CN" sz="11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</a:t>
            </a:r>
            <a:endParaRPr kumimoji="0" lang="el-GR" altLang="zh-CN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1" y="-104774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466345" y="2935224"/>
            <a:ext cx="11725654" cy="2980944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285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Ο Ν.4442/2016 όρισε το νέο θεσμικό πλαίσιο για την άσκηση οικονομικής δραστηριότητας σε συγκεκριμένο χώρο.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285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Από τις 03 Φεβρουαρίου 2025 τέθηκε σε λειτουργία το νέο </a:t>
            </a:r>
            <a:r>
              <a:rPr lang="el-GR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Ολοκληρωμένο Πληροφοριακό Σύστημα Άσκησης Δραστηριοτήτων και Ελέγχου (ΟΠΣ-ΑΔΕ)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του άρθρου 14 του Ν.4442/2016 </a:t>
            </a:r>
            <a:r>
              <a:rPr lang="en-US" sz="18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OPENBUSINESS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μέσω του οποίου οι επιχειρήσεις μπορούν να αποκτήσουν άδεια εγκατάστασης και λειτουργίας.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285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" name="CustomShape 1"/>
          <p:cNvSpPr/>
          <p:nvPr/>
        </p:nvSpPr>
        <p:spPr>
          <a:xfrm>
            <a:off x="5110382" y="4811869"/>
            <a:ext cx="5399280" cy="1044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r">
              <a:lnSpc>
                <a:spcPct val="90000"/>
              </a:lnSpc>
            </a:pPr>
            <a:r>
              <a:rPr lang="el-GR" sz="4500" b="1" strike="noStrike" spc="-301" dirty="0">
                <a:solidFill>
                  <a:srgbClr val="404040"/>
                </a:solidFill>
                <a:latin typeface="Corbel" panose="020B0503020204020204"/>
                <a:ea typeface="DejaVu Sans" panose="020B0603030804020204"/>
              </a:rPr>
              <a:t>Σας Ευχαριστώ</a:t>
            </a:r>
            <a:endParaRPr lang="el-GR" sz="4500" b="0" strike="noStrike" spc="-1" dirty="0">
              <a:latin typeface="Arial" panose="020B0604020202020204"/>
            </a:endParaRPr>
          </a:p>
        </p:txBody>
      </p:sp>
      <p:sp>
        <p:nvSpPr>
          <p:cNvPr id="688" name="CustomShape 2"/>
          <p:cNvSpPr/>
          <p:nvPr/>
        </p:nvSpPr>
        <p:spPr>
          <a:xfrm>
            <a:off x="11760120" y="6371280"/>
            <a:ext cx="430560" cy="430560"/>
          </a:xfrm>
          <a:prstGeom prst="rect">
            <a:avLst/>
          </a:prstGeom>
          <a:solidFill>
            <a:srgbClr val="40404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fld id="{9DD46AE1-B017-42D9-8D35-61FD2F089741}" type="slidenum">
              <a:rPr lang="el-GR" sz="1200" b="0" strike="noStrike" spc="-1">
                <a:solidFill>
                  <a:srgbClr val="FFFFFF"/>
                </a:solidFill>
                <a:latin typeface="Corbel" panose="020B0503020204020204"/>
                <a:ea typeface="DejaVu Sans" panose="020B0603030804020204"/>
              </a:rPr>
              <a:t>20</a:t>
            </a:fld>
            <a:endParaRPr lang="el-GR" sz="1200" b="0" strike="noStrike" spc="-1">
              <a:latin typeface="Arial" panose="020B0604020202020204"/>
            </a:endParaRPr>
          </a:p>
        </p:txBody>
      </p:sp>
      <p:pic>
        <p:nvPicPr>
          <p:cNvPr id="2" name="Εικόνα 1" descr="Εικόνα που περιέχει κείμενο, γραμματοσειρά, στιγμιότυπο οθόνης, λογότυπο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642860" cy="39547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466345" y="2935224"/>
            <a:ext cx="11725654" cy="2980944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565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Στο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OpenBusiness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δημιουργείται ψηφιακή θυρίδα για κάθε οικονομικό φορέα, όπου καταχωρούνται όλες οι εγκαταστάσεις του, οι δραστηριότητες που ασκεί σε κάθε εγκατάσταση και το πλήρες ιστορικό της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αδειοδότησης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565"/>
              </a:spcAft>
            </a:pP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	Το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OpenBusiness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εκτός από τη διαδικασία υποβολής της γνωστοποίησης, υποστηρίζει επιπλέον και τη διαδικασία έγκρισης εγκατάστασης ή λειτουργίας μιας δραστηριότητας, από την υποβολή της αίτησης μέχρι την έκδοση της τελικής απόφασης.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466346" y="2907792"/>
            <a:ext cx="11725654" cy="2980944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285"/>
              </a:spcAft>
            </a:pPr>
            <a:r>
              <a:rPr lang="en-US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Μέσω του νέου πληροφοριακού συστήματος υποστηρίζονται ακόμα οι τροποποιήσεις, η ανάρτηση και η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επικαιροποίηση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των δικαιολογητικών, η υποβολή άλλων συναφών με την </a:t>
            </a:r>
            <a:r>
              <a:rPr lang="el-GR" sz="18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αδειοδότηση</a:t>
            </a:r>
            <a:r>
              <a:rPr lang="el-GR" sz="18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αιτημάτων, η μεταβίβαση της δραστηριότητας και η δήλωση παύσης λειτουργίας της.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228600" y="2907792"/>
            <a:ext cx="11963400" cy="3575304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lvl="1">
              <a:spcAft>
                <a:spcPts val="285"/>
              </a:spcAft>
            </a:pPr>
            <a:r>
              <a:rPr lang="el-GR" sz="1100" b="1" u="sng" kern="100" dirty="0">
                <a:effectLst/>
                <a:latin typeface="Arial" panose="020B0604020202020204" pitchFamily="34" charset="0"/>
              </a:rPr>
              <a:t>«</a:t>
            </a:r>
            <a:r>
              <a:rPr lang="el-GR" sz="1100" b="1" u="sng" kern="100" dirty="0" err="1">
                <a:effectLst/>
                <a:latin typeface="Arial" panose="020B0604020202020204" pitchFamily="34" charset="0"/>
              </a:rPr>
              <a:t>OpenBusiness</a:t>
            </a:r>
            <a:r>
              <a:rPr lang="el-GR" sz="1100" b="1" u="sng" kern="100" dirty="0">
                <a:effectLst/>
                <a:latin typeface="Arial" panose="020B0604020202020204" pitchFamily="34" charset="0"/>
              </a:rPr>
              <a:t>» Ποιες επιχειρήσεις αφορά</a:t>
            </a:r>
            <a:endParaRPr lang="el-GR" sz="1000" b="1" u="sng" kern="100" dirty="0">
              <a:effectLst/>
              <a:latin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285"/>
              </a:spcAft>
            </a:pPr>
            <a:r>
              <a:rPr lang="el-GR" sz="11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Σύμφωνα με την απόφαση του υπουργείου Ανάπτυξης με </a:t>
            </a:r>
            <a:r>
              <a:rPr lang="el-GR" sz="11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αριθμ</a:t>
            </a:r>
            <a:r>
              <a:rPr lang="el-GR" sz="11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6763/2025 (ΦΕΚ Β’ 242/29-01-2025) η έναρξη λειτουργίας του «</a:t>
            </a:r>
            <a:r>
              <a:rPr lang="el-GR" sz="1100" kern="100" dirty="0" err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OpenBusiness</a:t>
            </a:r>
            <a:r>
              <a:rPr lang="el-GR" sz="1100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» στις 3 Φεβρουαρίου αφορά:</a:t>
            </a:r>
          </a:p>
          <a:p>
            <a:pPr marL="171450" lvl="0" indent="-171450" algn="just">
              <a:lnSpc>
                <a:spcPct val="150000"/>
              </a:lnSpc>
              <a:spcBef>
                <a:spcPts val="600"/>
              </a:spcBef>
              <a:buSzPts val="1100"/>
              <a:buFont typeface="Wingdings" panose="05000000000000000000" pitchFamily="2" charset="2"/>
              <a:buChar char="Ø"/>
              <a:tabLst>
                <a:tab pos="285750" algn="l"/>
              </a:tabLst>
            </a:pPr>
            <a:r>
              <a:rPr lang="el-GR" sz="11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Μεταποίηση – Εφοδιαστική – Περιβάλλον – Πληροφορική</a:t>
            </a:r>
          </a:p>
          <a:p>
            <a:pPr marL="171450" lvl="0" indent="-171450" algn="just">
              <a:lnSpc>
                <a:spcPct val="150000"/>
              </a:lnSpc>
              <a:spcBef>
                <a:spcPts val="600"/>
              </a:spcBef>
              <a:buSzPts val="1100"/>
              <a:buFont typeface="Wingdings" panose="05000000000000000000" pitchFamily="2" charset="2"/>
              <a:buChar char="Ø"/>
              <a:tabLst>
                <a:tab pos="285750" algn="l"/>
              </a:tabLst>
            </a:pPr>
            <a:r>
              <a:rPr lang="el-GR" sz="11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Εξόρυξη</a:t>
            </a:r>
          </a:p>
          <a:p>
            <a:pPr marL="171450" lvl="0" indent="-171450" algn="just">
              <a:lnSpc>
                <a:spcPct val="150000"/>
              </a:lnSpc>
              <a:spcBef>
                <a:spcPts val="600"/>
              </a:spcBef>
              <a:buSzPts val="1100"/>
              <a:buFont typeface="Wingdings" panose="05000000000000000000" pitchFamily="2" charset="2"/>
              <a:buChar char="Ø"/>
              <a:tabLst>
                <a:tab pos="285750" algn="l"/>
              </a:tabLst>
            </a:pPr>
            <a:r>
              <a:rPr lang="el-GR" sz="11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Καταστήματα Υγειονομικού Ενδιαφέροντος – Ψυχαγωγία – Τουρισμός</a:t>
            </a:r>
          </a:p>
          <a:p>
            <a:pPr marL="171450" lvl="0" indent="-171450" algn="just">
              <a:lnSpc>
                <a:spcPct val="150000"/>
              </a:lnSpc>
              <a:spcBef>
                <a:spcPts val="600"/>
              </a:spcBef>
              <a:buSzPts val="1100"/>
              <a:buFont typeface="Wingdings" panose="05000000000000000000" pitchFamily="2" charset="2"/>
              <a:buChar char="Ø"/>
              <a:tabLst>
                <a:tab pos="285750" algn="l"/>
              </a:tabLst>
            </a:pPr>
            <a:r>
              <a:rPr lang="el-GR" sz="11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Κτηνοτροφία – Υδατοκαλλιέργειες – Κτηνιατρικές Δραστηριότητες</a:t>
            </a:r>
          </a:p>
          <a:p>
            <a:pPr marL="171450" lvl="0" indent="-171450" algn="just">
              <a:lnSpc>
                <a:spcPct val="150000"/>
              </a:lnSpc>
              <a:spcBef>
                <a:spcPts val="600"/>
              </a:spcBef>
              <a:buSzPts val="1100"/>
              <a:buFont typeface="Wingdings" panose="05000000000000000000" pitchFamily="2" charset="2"/>
              <a:buChar char="Ø"/>
              <a:tabLst>
                <a:tab pos="285750" algn="l"/>
              </a:tabLst>
            </a:pPr>
            <a:r>
              <a:rPr lang="el-GR" sz="11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Εγκαταστάσεις Εξυπηρέτησης Οχημάτων</a:t>
            </a:r>
          </a:p>
          <a:p>
            <a:pPr marL="171450" lvl="0" indent="-171450" algn="just">
              <a:lnSpc>
                <a:spcPct val="150000"/>
              </a:lnSpc>
              <a:spcBef>
                <a:spcPts val="600"/>
              </a:spcBef>
              <a:buSzPts val="1100"/>
              <a:buFont typeface="Wingdings" panose="05000000000000000000" pitchFamily="2" charset="2"/>
              <a:buChar char="Ø"/>
              <a:tabLst>
                <a:tab pos="285750" algn="l"/>
              </a:tabLst>
            </a:pPr>
            <a:r>
              <a:rPr lang="el-GR" sz="11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Διατροφή – Ευεξία</a:t>
            </a:r>
          </a:p>
          <a:p>
            <a:pPr marL="171450" lvl="0" indent="-171450" algn="just">
              <a:lnSpc>
                <a:spcPct val="150000"/>
              </a:lnSpc>
              <a:spcBef>
                <a:spcPts val="600"/>
              </a:spcBef>
              <a:buSzPts val="1100"/>
              <a:buFont typeface="Wingdings" panose="05000000000000000000" pitchFamily="2" charset="2"/>
              <a:buChar char="Ø"/>
              <a:tabLst>
                <a:tab pos="285750" algn="l"/>
              </a:tabLst>
            </a:pPr>
            <a:r>
              <a:rPr lang="el-GR" sz="11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Εκπαίδευση – Κατάρτιση</a:t>
            </a:r>
          </a:p>
          <a:p>
            <a:pPr marL="171450" lvl="0" indent="-171450" algn="just">
              <a:lnSpc>
                <a:spcPct val="150000"/>
              </a:lnSpc>
              <a:spcBef>
                <a:spcPts val="600"/>
              </a:spcBef>
              <a:buSzPts val="1100"/>
              <a:buFont typeface="Wingdings" panose="05000000000000000000" pitchFamily="2" charset="2"/>
              <a:buChar char="Ø"/>
              <a:tabLst>
                <a:tab pos="285750" algn="l"/>
              </a:tabLst>
            </a:pPr>
            <a:r>
              <a:rPr lang="el-GR" sz="11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Κοινωνική Μέριμνα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228600" y="2907792"/>
            <a:ext cx="11963400" cy="3575304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marL="800100" lvl="1" indent="-342900">
              <a:spcAft>
                <a:spcPts val="285"/>
              </a:spcAft>
              <a:buFont typeface="+mj-lt"/>
              <a:buAutoNum type="arabicPeriod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Τις μεταποιητικές και τις συναφείς δραστηριότητες </a:t>
            </a:r>
          </a:p>
          <a:p>
            <a:pPr marL="800100" lvl="1" indent="-342900">
              <a:spcAft>
                <a:spcPts val="285"/>
              </a:spcAft>
              <a:buFont typeface="+mj-lt"/>
              <a:buAutoNum type="arabicPeriod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Τα καταστήματα υγειονομικού ενδιαφέροντος, τα θέατρα,  τους κινηματογράφους </a:t>
            </a:r>
          </a:p>
          <a:p>
            <a:pPr marL="800100" lvl="1" indent="-342900">
              <a:spcAft>
                <a:spcPts val="285"/>
              </a:spcAft>
              <a:buFont typeface="+mj-lt"/>
              <a:buAutoNum type="arabicPeriod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Τα τουριστικά καταλύματα και τις κολυμβητικές δεξαμενές εντός τουριστικών καταλυμάτων και εγκαταστάσεων ειδικής τουριστικής υποδομής</a:t>
            </a:r>
          </a:p>
          <a:p>
            <a:pPr marL="800100" lvl="1" indent="-342900">
              <a:spcAft>
                <a:spcPts val="285"/>
              </a:spcAft>
              <a:buFont typeface="+mj-lt"/>
              <a:buAutoNum type="arabicPeriod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Τις δραστηριότητες εντός Κέντρων Αποθήκευσης και Διανομής </a:t>
            </a:r>
          </a:p>
          <a:p>
            <a:pPr marL="800100" lvl="1" indent="-342900">
              <a:spcAft>
                <a:spcPts val="285"/>
              </a:spcAft>
              <a:buFont typeface="+mj-lt"/>
              <a:buAutoNum type="arabicPeriod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Τις δραστηριότητες έρευνας και εκμετάλλευσης λατομείων </a:t>
            </a:r>
          </a:p>
          <a:p>
            <a:pPr marL="800100" lvl="1" indent="-342900">
              <a:spcAft>
                <a:spcPts val="285"/>
              </a:spcAft>
              <a:buFont typeface="+mj-lt"/>
              <a:buAutoNum type="arabicPeriod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Την έρευνα και τις δραστηριότητες εκμετάλλευσης μεταλλείων </a:t>
            </a:r>
          </a:p>
          <a:p>
            <a:pPr marL="800100" lvl="1" indent="-342900">
              <a:spcAft>
                <a:spcPts val="285"/>
              </a:spcAft>
              <a:buFont typeface="+mj-lt"/>
              <a:buAutoNum type="arabicPeriod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Τα συστήματα Περιβαλλοντικών υποδομών </a:t>
            </a:r>
          </a:p>
          <a:p>
            <a:pPr marL="800100" lvl="1" indent="-342900">
              <a:spcAft>
                <a:spcPts val="285"/>
              </a:spcAft>
              <a:buFont typeface="+mj-lt"/>
              <a:buAutoNum type="arabicPeriod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Τους χώρους παιδικής αναψυχής </a:t>
            </a:r>
          </a:p>
          <a:p>
            <a:pPr marL="800100" lvl="1" indent="-342900">
              <a:spcAft>
                <a:spcPts val="285"/>
              </a:spcAft>
              <a:buFont typeface="+mj-lt"/>
              <a:buAutoNum type="arabicPeriod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Τις μονάδες υδατοκαλλιέργειας εντατικής και ημιεντατικής μορφής</a:t>
            </a:r>
          </a:p>
          <a:p>
            <a:pPr marL="800100" lvl="1" indent="-342900">
              <a:spcAft>
                <a:spcPts val="285"/>
              </a:spcAft>
              <a:buFont typeface="+mj-lt"/>
              <a:buAutoNum type="arabicPeriod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Τις κτηνιατρικές δραστηριότητες </a:t>
            </a:r>
            <a:endParaRPr lang="el-GR" sz="11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228600" y="2818892"/>
            <a:ext cx="11963400" cy="3575304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marL="685800" lvl="1" indent="-228600">
              <a:spcAft>
                <a:spcPts val="285"/>
              </a:spcAft>
              <a:buFont typeface="+mj-lt"/>
              <a:buAutoNum type="arabicPeriod" startAt="11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Τις δραστηριότητες εκτροφής, αναπαραγωγής και εμπορίας ζώων συντροφιάς </a:t>
            </a:r>
          </a:p>
          <a:p>
            <a:pPr lvl="1">
              <a:spcAft>
                <a:spcPts val="285"/>
              </a:spcAft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12. Τις κτηνοτροφικές εγκαταστάσεις </a:t>
            </a:r>
          </a:p>
          <a:p>
            <a:pPr lvl="1">
              <a:spcAft>
                <a:spcPts val="285"/>
              </a:spcAft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13. Τις ψυχαγωγικές δραστηριότητες λούνα πάρκ, τσίρκων,  των παγοδρομίων </a:t>
            </a:r>
          </a:p>
          <a:p>
            <a:pPr lvl="1">
              <a:spcAft>
                <a:spcPts val="285"/>
              </a:spcAft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14. Τα κέντρα Ημερήσιας Φροντίδας Ηλικιωμένων (Κ.Η.Φ.Η.) και τα  Κέντρα Διημέρευσης Ημερήσιας Φροντίδας </a:t>
            </a:r>
            <a:r>
              <a:rPr lang="el-GR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 </a:t>
            </a:r>
          </a:p>
          <a:p>
            <a:pPr lvl="1">
              <a:spcAft>
                <a:spcPts val="285"/>
              </a:spcAft>
            </a:pPr>
            <a:r>
              <a:rPr lang="el-GR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       </a:t>
            </a: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για Άτομα με Αναπηρία (Κ.Δ.Η.Φ.) </a:t>
            </a:r>
          </a:p>
          <a:p>
            <a:pPr lvl="1">
              <a:spcAft>
                <a:spcPts val="285"/>
              </a:spcAft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15. Τις σχολές ναυαγοσωστικής εκπαίδευσης </a:t>
            </a:r>
          </a:p>
          <a:p>
            <a:pPr lvl="1">
              <a:spcAft>
                <a:spcPts val="285"/>
              </a:spcAft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16. Τη δραστηριότητα εκμίσθωσης θαλάσσιων μέσων αναψυχής </a:t>
            </a:r>
          </a:p>
          <a:p>
            <a:pPr lvl="1">
              <a:spcAft>
                <a:spcPts val="285"/>
              </a:spcAft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17. Τις σχολές Επαγγελματικής Κατάρτισης Μεταφορέων (Σ.Ε.ΚΑ.Μ.) </a:t>
            </a:r>
          </a:p>
          <a:p>
            <a:pPr lvl="1">
              <a:spcAft>
                <a:spcPts val="285"/>
              </a:spcAft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18. Τις σχολές Επαγγελματικής Κατάρτισης Οδηγών Οχημάτων Μεταφοράς Επικίνδυνων Εμπορευμάτων </a:t>
            </a:r>
          </a:p>
          <a:p>
            <a:pPr lvl="1">
              <a:spcAft>
                <a:spcPts val="285"/>
              </a:spcAft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19. Τα συνεργεία  των οχημάτων</a:t>
            </a:r>
          </a:p>
          <a:p>
            <a:pPr lvl="1">
              <a:spcAft>
                <a:spcPts val="285"/>
              </a:spcAft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20. Τους χώρους στάθμευσης αυτοκινήτων, μοτοσικλετών και μοτοποδηλάτων</a:t>
            </a:r>
            <a:r>
              <a:rPr lang="en-US" altLang="en-US" sz="11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)</a:t>
            </a:r>
            <a:endParaRPr lang="el-GR" sz="11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228600" y="2818892"/>
            <a:ext cx="11963400" cy="3575304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marL="685800" lvl="1" indent="-228600">
              <a:spcAft>
                <a:spcPts val="285"/>
              </a:spcAft>
              <a:buFont typeface="+mj-lt"/>
              <a:buAutoNum type="arabicPeriod" startAt="21"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Τα πλυντήρια – λιπαντήρια οχημάτων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22. Σταθμοί υπεραστικών λεωφορείων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23. Τους χώρους στάθμευσης βαρέων οχημάτων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24. Τις επιχειρήσεις οδικής βοήθειας οχημάτων και συνεργατών οδικής βοήθειας οχημάτων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25. Τις σχολές οδηγών αυτοκινήτων και μοτοσικλετών, τα υποκαταστήματα αυτών και τα Κέντρα Θεωρητικής Εκπαίδευσης Υποψήφιων Οδηγών (ΚΕ.Θ.Ε.Υ.Ο.)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26. Τις σχολές/κέντρα επαγγελματικής κατάρτισης για τη χορήγηση Πιστοποιητικού Επαγγελματικής Ικανότητας (Π.Ε.Ι.) σε οδηγούς οχημάτων μεταφοράς επιβατών και εμπορευμάτων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27. Τα αυτοτελή διαιτολογικά γραφεία και πολυδύναμες διαιτολογικές μονάδες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28. Τα εργαστήρια αισθητικής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29. Τα τουριστικά γραφεία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30. Τις τουριστικές Επιχειρήσεις Οδικών Μεταφορών </a:t>
            </a:r>
            <a:endParaRPr lang="el-GR" sz="1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γραμματοσειρά, στιγμιότυπο οθόνης, λογότυπο&#10;&#10;Το περιεχόμενο που δημιουργείται από τεχνολογία AI ενδέχεται να είναι εσφαλμένο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5074919" cy="2818757"/>
          </a:xfrm>
          <a:prstGeom prst="rect">
            <a:avLst/>
          </a:prstGeom>
        </p:spPr>
      </p:pic>
      <p:sp>
        <p:nvSpPr>
          <p:cNvPr id="295" name="CustomShape 1"/>
          <p:cNvSpPr/>
          <p:nvPr/>
        </p:nvSpPr>
        <p:spPr>
          <a:xfrm>
            <a:off x="228600" y="3282950"/>
            <a:ext cx="11963400" cy="25984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80000" tIns="180000" rIns="252000" bIns="180000">
            <a:noAutofit/>
          </a:bodyPr>
          <a:lstStyle/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31. Τις μονάδες ιαματικής θεραπείας, κέντρα ιαματικού τουρισμού θερμαλισμού, κέντρα θαλασσοθεραπείας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32. Τα Ιδιωτικά Ινστιτούτα Επαγγελματικής Κατάρτισης (Ι.Ι.Ε.Κ.), Φροντιστήρια, Κέντρα ξένων γλωσσών, Κολλέγια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33. Τους Τουριστικούς Λιμένες (Ειδικής τουριστικής υποδομής)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34. Τα χιονοδρομικά κέντρα (Ειδικής τουριστικής υποδομής)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35. Τη  Διαδραστική ψυχαγωγική δραστηριότητα «δωμάτια απόδρασης (escape rooms)» </a:t>
            </a:r>
          </a:p>
          <a:p>
            <a:pPr lvl="1" indent="0">
              <a:spcAft>
                <a:spcPts val="285"/>
              </a:spcAft>
              <a:buFont typeface="+mj-lt"/>
              <a:buNone/>
            </a:pPr>
            <a:r>
              <a:rPr lang="en-US" altLang="en-US" sz="16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ahoma" panose="020B0604030504040204" pitchFamily="34" charset="0"/>
              </a:rPr>
              <a:t>36. Τα Κέντρα δεδομένων (Data Centers)</a:t>
            </a:r>
            <a:endParaRPr lang="el-GR" sz="16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tf16411250_win32</Template>
  <TotalTime>0</TotalTime>
  <Words>1427</Words>
  <Application>Microsoft Office PowerPoint</Application>
  <PresentationFormat>Ευρεία οθόνη</PresentationFormat>
  <Paragraphs>133</Paragraphs>
  <Slides>20</Slides>
  <Notes>20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2</vt:i4>
      </vt:variant>
      <vt:variant>
        <vt:lpstr>Τίτλοι διαφανειών</vt:lpstr>
      </vt:variant>
      <vt:variant>
        <vt:i4>20</vt:i4>
      </vt:variant>
    </vt:vector>
  </HeadingPairs>
  <TitlesOfParts>
    <vt:vector size="28" baseType="lpstr">
      <vt:lpstr>Arial</vt:lpstr>
      <vt:lpstr>Candara</vt:lpstr>
      <vt:lpstr>Corbel</vt:lpstr>
      <vt:lpstr>Symbol</vt:lpstr>
      <vt:lpstr>Times New Roman</vt:lpstr>
      <vt:lpstr>Wingdings</vt:lpstr>
      <vt:lpstr>Office Theme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Επαγγελματικά δικαιώματα αποφοίτων ΕΠΑ.Λ. – ΕΠΑ.Σ. – Ι.Ε.Κ. και διαδικασίες πιστοποίησης αυτών.</dc:title>
  <dc:creator>kall ☾ ‎</dc:creator>
  <cp:lastModifiedBy>ΤΖΕΝΗ ΚΩΤΙΚΑ</cp:lastModifiedBy>
  <cp:revision>171</cp:revision>
  <dcterms:created xsi:type="dcterms:W3CDTF">2022-04-29T13:53:00Z</dcterms:created>
  <dcterms:modified xsi:type="dcterms:W3CDTF">2025-12-01T06:25:06Z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0x010100C6B692A3887FBC418F9053A67090842B</vt:lpwstr>
  </property>
  <property fmtid="{D5CDD505-2E9C-101B-9397-08002B2CF9AE}" pid="3" name="Notes">
    <vt:i4>4</vt:i4>
  </property>
  <property fmtid="{D5CDD505-2E9C-101B-9397-08002B2CF9AE}" pid="4" name="PresentationFormat">
    <vt:lpwstr>Ευρεία οθόνη</vt:lpwstr>
  </property>
  <property fmtid="{D5CDD505-2E9C-101B-9397-08002B2CF9AE}" pid="5" name="Slides">
    <vt:i4>78</vt:i4>
  </property>
  <property fmtid="{D5CDD505-2E9C-101B-9397-08002B2CF9AE}" pid="6" name="ICV">
    <vt:lpwstr>C04C0261FC4F41D6A146C5C3F041D639_13</vt:lpwstr>
  </property>
  <property fmtid="{D5CDD505-2E9C-101B-9397-08002B2CF9AE}" pid="7" name="KSOProductBuildVer">
    <vt:lpwstr>1033-12.2.0.22549</vt:lpwstr>
  </property>
</Properties>
</file>