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61" r:id="rId2"/>
    <p:sldId id="269" r:id="rId3"/>
    <p:sldId id="257" r:id="rId4"/>
    <p:sldId id="258" r:id="rId5"/>
    <p:sldId id="259" r:id="rId6"/>
    <p:sldId id="260" r:id="rId7"/>
    <p:sldId id="270" r:id="rId8"/>
    <p:sldId id="271" r:id="rId9"/>
    <p:sldId id="272" r:id="rId10"/>
    <p:sldId id="273" r:id="rId11"/>
    <p:sldId id="262" r:id="rId12"/>
    <p:sldId id="263" r:id="rId13"/>
    <p:sldId id="264" r:id="rId14"/>
    <p:sldId id="265" r:id="rId15"/>
    <p:sldId id="267" r:id="rId16"/>
    <p:sldId id="268" r:id="rId17"/>
    <p:sldId id="256" r:id="rId18"/>
    <p:sldId id="266" r:id="rId19"/>
    <p:sldId id="274" r:id="rId20"/>
    <p:sldId id="275" r:id="rId21"/>
    <p:sldId id="276" r:id="rId22"/>
    <p:sldId id="277" r:id="rId23"/>
    <p:sldId id="278" r:id="rId24"/>
    <p:sldId id="28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91" r:id="rId36"/>
    <p:sldId id="292" r:id="rId37"/>
    <p:sldId id="290" r:id="rId38"/>
    <p:sldId id="293" r:id="rId3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8BEC6-71A6-4CDB-A6AD-B0CB0FE87212}" type="datetimeFigureOut">
              <a:rPr lang="el-GR" smtClean="0"/>
              <a:pPr/>
              <a:t>11/2/2026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29CFE-7841-4EFC-A909-CB9EFBE919F7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21AC-B6E7-44C7-B43D-0405E4304257}" type="slidenum">
              <a:rPr lang="el-GR" smtClean="0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89275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21AC-B6E7-44C7-B43D-0405E4304257}" type="slidenum">
              <a:rPr lang="el-GR" smtClean="0"/>
              <a:pPr/>
              <a:t>10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118079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21AC-B6E7-44C7-B43D-0405E4304257}" type="slidenum">
              <a:rPr lang="el-GR" smtClean="0"/>
              <a:pPr/>
              <a:t>31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652278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11/2/2026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11/2/2026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11/2/2026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11/2/2026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11/2/2026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11/2/2026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11/2/2026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11/2/2026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11/2/2026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11/2/2026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11/2/2026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11/2/2026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1 - Εικόνα" descr="IMG_20161228_141657.jpg">
            <a:extLst>
              <a:ext uri="{FF2B5EF4-FFF2-40B4-BE49-F238E27FC236}">
                <a16:creationId xmlns="" xmlns:a16="http://schemas.microsoft.com/office/drawing/2014/main" id="{B62A410E-C5CD-49EF-A331-F19141794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10728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2 - Ορθογώνιο">
            <a:extLst>
              <a:ext uri="{FF2B5EF4-FFF2-40B4-BE49-F238E27FC236}">
                <a16:creationId xmlns="" xmlns:a16="http://schemas.microsoft.com/office/drawing/2014/main" id="{76FC678C-D494-453F-9C3D-B625A94B5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44" y="132686"/>
            <a:ext cx="1021563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ΕΠΙΜΕΛΗΤΗΡΙΟ ΠΙΕΡΙΑΣ </a:t>
            </a:r>
          </a:p>
          <a:p>
            <a:pPr eaLnBrk="1" hangingPunct="1"/>
            <a:r>
              <a:rPr lang="el-GR" altLang="en-US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11/2/2026</a:t>
            </a:r>
          </a:p>
          <a:p>
            <a:pPr eaLnBrk="1" hangingPunct="1"/>
            <a:r>
              <a:rPr lang="el-GR" altLang="en-US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			ΜΕΘ ΓΝ ΚΑΤΕΡΙΝΗΣ</a:t>
            </a:r>
            <a:endParaRPr lang="en-GB" altLang="en-US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052" name="3 - Ορθογώνιο">
            <a:extLst>
              <a:ext uri="{FF2B5EF4-FFF2-40B4-BE49-F238E27FC236}">
                <a16:creationId xmlns="" xmlns:a16="http://schemas.microsoft.com/office/drawing/2014/main" id="{BCC13F91-2C3C-455C-BB74-24C1E357D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6197600"/>
            <a:ext cx="8496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2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l-GR" altLang="en-US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ΔΙΕΥΘΥΝΤΗΣ: ΑΝΕΣΤΗΣ ΜΠΕΚΡΙΔΕΛΗΣ</a:t>
            </a:r>
            <a:endParaRPr lang="en-GB" altLang="en-US" sz="2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Τίτλος 24"/>
          <p:cNvSpPr>
            <a:spLocks noGrp="1"/>
          </p:cNvSpPr>
          <p:nvPr>
            <p:ph type="title"/>
          </p:nvPr>
        </p:nvSpPr>
        <p:spPr>
          <a:xfrm>
            <a:off x="-642974" y="214290"/>
            <a:ext cx="8229600" cy="1143000"/>
          </a:xfrm>
        </p:spPr>
        <p:txBody>
          <a:bodyPr>
            <a:normAutofit/>
          </a:bodyPr>
          <a:lstStyle/>
          <a:p>
            <a:r>
              <a:rPr lang="el-GR" sz="3600" dirty="0">
                <a:solidFill>
                  <a:prstClr val="black"/>
                </a:solidFill>
              </a:rPr>
              <a:t>Η ΜΕΘ μας είναι </a:t>
            </a:r>
            <a:r>
              <a:rPr lang="el-GR" sz="3600" b="1" dirty="0">
                <a:solidFill>
                  <a:prstClr val="black"/>
                </a:solidFill>
              </a:rPr>
              <a:t>πολυδύναμη</a:t>
            </a:r>
            <a:r>
              <a:rPr lang="en-US" sz="3600" b="1" dirty="0">
                <a:solidFill>
                  <a:prstClr val="black"/>
                </a:solidFill>
              </a:rPr>
              <a:t>…</a:t>
            </a:r>
            <a:endParaRPr lang="el-GR" sz="3600" dirty="0"/>
          </a:p>
        </p:txBody>
      </p:sp>
      <p:sp>
        <p:nvSpPr>
          <p:cNvPr id="5" name="Θέση περιεχομένου 6">
            <a:extLst>
              <a:ext uri="{FF2B5EF4-FFF2-40B4-BE49-F238E27FC236}">
                <a16:creationId xmlns="" xmlns:a16="http://schemas.microsoft.com/office/drawing/2014/main" id="{752F403F-5BF7-494C-9833-8D7AAEEA6A3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3528" y="1500174"/>
            <a:ext cx="8568952" cy="5000600"/>
          </a:xfrm>
          <a:ln>
            <a:noFill/>
          </a:ln>
        </p:spPr>
        <p:txBody>
          <a:bodyPr>
            <a:normAutofit fontScale="25000" lnSpcReduction="20000"/>
          </a:bodyPr>
          <a:lstStyle/>
          <a:p>
            <a:pPr marL="0" lvl="0" indent="0">
              <a:lnSpc>
                <a:spcPct val="120000"/>
              </a:lnSpc>
              <a:spcBef>
                <a:spcPts val="1000"/>
              </a:spcBef>
              <a:buClrTx/>
              <a:buSzTx/>
              <a:buNone/>
              <a:defRPr/>
            </a:pPr>
            <a:r>
              <a:rPr lang="en-US" sz="11200" dirty="0">
                <a:solidFill>
                  <a:prstClr val="black"/>
                </a:solidFill>
              </a:rPr>
              <a:t>Y</a:t>
            </a:r>
            <a:r>
              <a:rPr lang="el-GR" sz="11200" dirty="0" err="1">
                <a:solidFill>
                  <a:prstClr val="black"/>
                </a:solidFill>
              </a:rPr>
              <a:t>ποδέχεται</a:t>
            </a:r>
            <a:r>
              <a:rPr lang="el-GR" sz="11200" dirty="0">
                <a:solidFill>
                  <a:prstClr val="black"/>
                </a:solidFill>
              </a:rPr>
              <a:t> περιστατικά ποικίλης </a:t>
            </a:r>
            <a:r>
              <a:rPr lang="el-GR" sz="11200" dirty="0" err="1">
                <a:solidFill>
                  <a:prstClr val="black"/>
                </a:solidFill>
              </a:rPr>
              <a:t>αιτιοπαθογένειας</a:t>
            </a:r>
            <a:r>
              <a:rPr lang="el-GR" sz="11200" dirty="0">
                <a:solidFill>
                  <a:prstClr val="black"/>
                </a:solidFill>
              </a:rPr>
              <a:t>, όπως:</a:t>
            </a:r>
            <a:endParaRPr lang="en-US" sz="11200" dirty="0">
              <a:solidFill>
                <a:prstClr val="black"/>
              </a:solidFill>
            </a:endParaRPr>
          </a:p>
          <a:p>
            <a:pPr lvl="0">
              <a:lnSpc>
                <a:spcPct val="120000"/>
              </a:lnSpc>
              <a:spcBef>
                <a:spcPts val="10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l-GR" altLang="el-GR" sz="11200" b="1" dirty="0">
                <a:solidFill>
                  <a:srgbClr val="C00000"/>
                </a:solidFill>
              </a:rPr>
              <a:t> </a:t>
            </a:r>
            <a:r>
              <a:rPr lang="en-US" sz="11200" b="1" i="1" dirty="0">
                <a:latin typeface="Calibri" panose="020F0502020204030204"/>
              </a:rPr>
              <a:t>O</a:t>
            </a:r>
            <a:r>
              <a:rPr lang="el-GR" sz="11200" b="1" i="1" dirty="0" err="1"/>
              <a:t>ξείες</a:t>
            </a:r>
            <a:r>
              <a:rPr lang="el-GR" sz="11200" b="1" i="1" dirty="0"/>
              <a:t> κωματώδεις καταστάσεις 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1200" b="1" i="1" dirty="0">
                <a:latin typeface="Calibri" panose="020F0502020204030204"/>
              </a:rPr>
              <a:t>B</a:t>
            </a:r>
            <a:r>
              <a:rPr lang="el-GR" sz="11200" b="1" i="1" dirty="0" err="1"/>
              <a:t>αριές</a:t>
            </a:r>
            <a:r>
              <a:rPr lang="el-GR" sz="11200" b="1" i="1" dirty="0"/>
              <a:t> λοιμώξεις-σηπτικές καταστάσεις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l-GR" sz="11200" b="1" i="1" dirty="0"/>
              <a:t>Βαριές τραυματικές κακώσεις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l-GR" sz="11200" b="1" i="1" dirty="0"/>
              <a:t>Μετεγχειρητικά περιστατικά 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l-GR" sz="11200" b="1" i="1" dirty="0"/>
              <a:t>Ψυχιατρικά περιστατικά (δηλητηριάσεις – </a:t>
            </a:r>
            <a:r>
              <a:rPr lang="el-GR" sz="11200" b="1" i="1" dirty="0" err="1"/>
              <a:t>υπερδοσολογία</a:t>
            </a:r>
            <a:r>
              <a:rPr lang="el-GR" sz="11200" i="1" dirty="0"/>
              <a:t>) </a:t>
            </a:r>
            <a:endParaRPr lang="en-US" sz="11200" i="1" dirty="0"/>
          </a:p>
          <a:p>
            <a:pPr marL="0" indent="0" algn="just">
              <a:buNone/>
            </a:pPr>
            <a:r>
              <a:rPr lang="el-GR" altLang="el-GR" sz="11200" dirty="0" smtClean="0"/>
              <a:t>Ο </a:t>
            </a:r>
            <a:r>
              <a:rPr lang="el-GR" altLang="el-GR" sz="11200" dirty="0"/>
              <a:t>κύριος όγκος των περιστατικών είναι </a:t>
            </a:r>
            <a:r>
              <a:rPr lang="el-GR" altLang="el-GR" sz="11200" b="1" dirty="0">
                <a:solidFill>
                  <a:schemeClr val="accent2">
                    <a:lumMod val="75000"/>
                  </a:schemeClr>
                </a:solidFill>
              </a:rPr>
              <a:t>ασθενείς που έχουν αναστρέψιμες βλάβες και προσδόκιμο επιβίωσης.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6" name="Θέση περιεχομένου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02" y="138098"/>
            <a:ext cx="2444536" cy="121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121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2 - Εικόνα" descr="Εικόνα2.jpg">
            <a:extLst>
              <a:ext uri="{FF2B5EF4-FFF2-40B4-BE49-F238E27FC236}">
                <a16:creationId xmlns="" xmlns:a16="http://schemas.microsoft.com/office/drawing/2014/main" id="{A301CF33-A025-4F3D-A2E4-E9473ED16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0"/>
            <a:ext cx="5146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2 - Εικόνα" descr="Εικόνα6.jpg">
            <a:extLst>
              <a:ext uri="{FF2B5EF4-FFF2-40B4-BE49-F238E27FC236}">
                <a16:creationId xmlns="" xmlns:a16="http://schemas.microsoft.com/office/drawing/2014/main" id="{6F44AA19-8A75-436C-803B-92393B33D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0"/>
            <a:ext cx="5146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1 - Εικόνα" descr="DSC00256.JPG">
            <a:extLst>
              <a:ext uri="{FF2B5EF4-FFF2-40B4-BE49-F238E27FC236}">
                <a16:creationId xmlns="" xmlns:a16="http://schemas.microsoft.com/office/drawing/2014/main" id="{EB12C35A-AD2A-4655-A77D-EDFA524C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1 - Εικόνα" descr="IMG_20170415_121710_605.jpg">
            <a:extLst>
              <a:ext uri="{FF2B5EF4-FFF2-40B4-BE49-F238E27FC236}">
                <a16:creationId xmlns="" xmlns:a16="http://schemas.microsoft.com/office/drawing/2014/main" id="{2D377C1B-903B-432A-9383-E48976D6A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2 - Εικόνα" descr="Εικόνα4.jpg">
            <a:extLst>
              <a:ext uri="{FF2B5EF4-FFF2-40B4-BE49-F238E27FC236}">
                <a16:creationId xmlns="" xmlns:a16="http://schemas.microsoft.com/office/drawing/2014/main" id="{D687127F-D678-4B09-9368-69DABB3D0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0"/>
            <a:ext cx="5146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1 - Εικόνα" descr="IMG_20180911_151014.jpg">
            <a:extLst>
              <a:ext uri="{FF2B5EF4-FFF2-40B4-BE49-F238E27FC236}">
                <a16:creationId xmlns="" xmlns:a16="http://schemas.microsoft.com/office/drawing/2014/main" id="{11A18784-7E9B-4EFE-8CB4-F662A71B72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00024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l-GR" sz="6000" b="1" dirty="0" smtClean="0">
                <a:solidFill>
                  <a:srgbClr val="FF0000"/>
                </a:solidFill>
              </a:rPr>
              <a:t/>
            </a:r>
            <a:br>
              <a:rPr lang="el-GR" sz="6000" b="1" dirty="0" smtClean="0">
                <a:solidFill>
                  <a:srgbClr val="FF0000"/>
                </a:solidFill>
              </a:rPr>
            </a:br>
            <a:r>
              <a:rPr lang="el-GR" sz="6000" b="1" dirty="0" smtClean="0">
                <a:solidFill>
                  <a:srgbClr val="FF0000"/>
                </a:solidFill>
              </a:rPr>
              <a:t>ΔΕΝ ΕΙΣΑΓΟΝΤΑΙ ΣΤΗ ΜΕΘ</a:t>
            </a:r>
            <a:r>
              <a:rPr lang="el-GR" sz="6000" dirty="0" smtClean="0"/>
              <a:t/>
            </a:r>
            <a:br>
              <a:rPr lang="el-GR" sz="6000" dirty="0" smtClean="0"/>
            </a:br>
            <a:r>
              <a:rPr lang="el-GR" dirty="0" smtClean="0"/>
              <a:t> </a:t>
            </a:r>
            <a:br>
              <a:rPr lang="el-GR" dirty="0" smtClean="0"/>
            </a:br>
            <a:r>
              <a:rPr lang="el-GR" b="1" dirty="0" smtClean="0">
                <a:solidFill>
                  <a:srgbClr val="C00000"/>
                </a:solidFill>
              </a:rPr>
              <a:t>ΑΣΘΕΝΕΙΣ ΜΕ ΤΕΛΙΚΟΥ ΣΤΑΔΙΟΥ ΕΞΕΛΙΚΤΙΚΕΣ ΝΟΣΟΥΣ ( ΙΑΤΡΙΚΗ ΜΑΤΑΙΟΠΟΝΙΑ)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b="1" dirty="0" smtClean="0">
                <a:solidFill>
                  <a:srgbClr val="C00000"/>
                </a:solidFill>
              </a:rPr>
              <a:t>ΑΣΘΕΝΕΙΣ ΜΕ ΜΗ ΑΝΑΣΤΡΕΨΙΜΕΣ ΒΛΑΒΕΣ</a:t>
            </a:r>
            <a:endParaRPr lang="el-G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1 - Εικόνα" descr="καλοκαιρι 2005 019.jpg">
            <a:extLst>
              <a:ext uri="{FF2B5EF4-FFF2-40B4-BE49-F238E27FC236}">
                <a16:creationId xmlns="" xmlns:a16="http://schemas.microsoft.com/office/drawing/2014/main" id="{6D88177A-D61B-4CC8-A4B9-4601CA1E0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Τίτλος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Ποιο το όφελος;</a:t>
            </a:r>
          </a:p>
        </p:txBody>
      </p:sp>
      <p:sp>
        <p:nvSpPr>
          <p:cNvPr id="28" name="Θέση περιεχομένου 27"/>
          <p:cNvSpPr>
            <a:spLocks noGrp="1"/>
          </p:cNvSpPr>
          <p:nvPr>
            <p:ph sz="quarter" idx="1"/>
          </p:nvPr>
        </p:nvSpPr>
        <p:spPr>
          <a:xfrm>
            <a:off x="612648" y="1357298"/>
            <a:ext cx="81534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l-GR" b="1" dirty="0"/>
              <a:t>	</a:t>
            </a:r>
          </a:p>
          <a:p>
            <a:pPr marL="0" indent="0">
              <a:buNone/>
            </a:pPr>
            <a:r>
              <a:rPr lang="el-GR" altLang="el-GR" dirty="0"/>
              <a:t>Με τη λειτουργία της ΜΕΘ ο αριθμός των διακομιδών </a:t>
            </a:r>
            <a:r>
              <a:rPr lang="el-GR" altLang="el-GR" dirty="0" err="1"/>
              <a:t>βαρέως</a:t>
            </a:r>
            <a:r>
              <a:rPr lang="el-GR" altLang="el-GR" dirty="0"/>
              <a:t> πασχόντων ασθενών σε τριτοβάθμια νοσοκομεία μειώθηκε και αφορά κυρίως περιστατικά όπως: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altLang="el-GR" dirty="0"/>
              <a:t>Νευροχειρουργικά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altLang="el-GR" dirty="0" err="1"/>
              <a:t>Θωρακοχειρουργικά</a:t>
            </a:r>
            <a:r>
              <a:rPr lang="el-GR" altLang="el-GR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altLang="el-GR" dirty="0" err="1"/>
              <a:t>Παιδοχειρουργικά</a:t>
            </a:r>
            <a:r>
              <a:rPr lang="el-GR" altLang="el-GR" dirty="0"/>
              <a:t> </a:t>
            </a:r>
          </a:p>
          <a:p>
            <a:endParaRPr lang="el-GR" dirty="0"/>
          </a:p>
        </p:txBody>
      </p:sp>
      <p:pic>
        <p:nvPicPr>
          <p:cNvPr id="5" name="Θέση περιεχομένου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464" y="0"/>
            <a:ext cx="2444536" cy="121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121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Τίτλος 1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100" b="1" dirty="0"/>
              <a:t>Γνωριμία με τη ΜΕΘ</a:t>
            </a:r>
            <a:r>
              <a:rPr lang="en-US" sz="3100" b="1" dirty="0"/>
              <a:t>:</a:t>
            </a:r>
            <a:r>
              <a:rPr lang="el-GR" sz="3100" b="1" dirty="0"/>
              <a:t/>
            </a:r>
            <a:br>
              <a:rPr lang="el-GR" sz="3100" b="1" dirty="0"/>
            </a:br>
            <a:r>
              <a:rPr lang="el-GR" sz="3100" b="1" dirty="0"/>
              <a:t>Ποιοι είμαστε</a:t>
            </a:r>
            <a:r>
              <a:rPr lang="el-GR" sz="3100" b="1" dirty="0" smtClean="0"/>
              <a:t>, αφετηρία-πορεία </a:t>
            </a:r>
            <a:r>
              <a:rPr lang="el-GR" sz="3100" b="1" dirty="0"/>
              <a:t>&amp; προορισμός</a:t>
            </a:r>
            <a:r>
              <a:rPr lang="el-GR" dirty="0"/>
              <a:t>.</a:t>
            </a:r>
          </a:p>
        </p:txBody>
      </p:sp>
      <p:pic>
        <p:nvPicPr>
          <p:cNvPr id="5" name="Θέση περιεχομένου 2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435" b="7435"/>
          <a:stretch>
            <a:fillRect/>
          </a:stretch>
        </p:blipFill>
        <p:spPr>
          <a:xfrm>
            <a:off x="0" y="0"/>
            <a:ext cx="9144000" cy="4568952"/>
          </a:xfrm>
        </p:spPr>
      </p:pic>
      <p:pic>
        <p:nvPicPr>
          <p:cNvPr id="17" name="Picture 2" descr="C:\Users\Huawei\Desktop\ΚΑΝΟΝΙΣΜΟΣ ΜΕΘ\Γενικο-Νοσοκομειο-Κατερινης-Logo-500x180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84" y="188640"/>
            <a:ext cx="4245040" cy="12241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001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ομάδα μας…</a:t>
            </a:r>
          </a:p>
        </p:txBody>
      </p:sp>
      <p:sp>
        <p:nvSpPr>
          <p:cNvPr id="7" name="Θέση περιεχομένου 6"/>
          <p:cNvSpPr>
            <a:spLocks noGrp="1"/>
          </p:cNvSpPr>
          <p:nvPr>
            <p:ph sz="quarter" idx="2"/>
          </p:nvPr>
        </p:nvSpPr>
        <p:spPr/>
        <p:txBody>
          <a:bodyPr>
            <a:noAutofit/>
          </a:bodyPr>
          <a:lstStyle/>
          <a:p>
            <a:pPr marL="491490" indent="-457200">
              <a:buFont typeface="Wingdings" panose="05000000000000000000" pitchFamily="2" charset="2"/>
              <a:buChar char="Ø"/>
              <a:defRPr/>
            </a:pPr>
            <a:r>
              <a:rPr lang="el-GR" sz="2400" dirty="0"/>
              <a:t>Συντονιστής Διευθυντής</a:t>
            </a:r>
          </a:p>
          <a:p>
            <a:pPr marL="491490" indent="-457200">
              <a:buFont typeface="Wingdings" panose="05000000000000000000" pitchFamily="2" charset="2"/>
              <a:buChar char="Ø"/>
              <a:defRPr/>
            </a:pPr>
            <a:r>
              <a:rPr lang="el-GR" sz="2400" dirty="0" err="1"/>
              <a:t>Εντατικολόγοι</a:t>
            </a:r>
            <a:endParaRPr lang="el-GR" sz="2400" dirty="0"/>
          </a:p>
          <a:p>
            <a:pPr marL="491490" indent="-457200">
              <a:buFont typeface="Wingdings" panose="05000000000000000000" pitchFamily="2" charset="2"/>
              <a:buChar char="Ø"/>
              <a:defRPr/>
            </a:pPr>
            <a:r>
              <a:rPr lang="el-GR" sz="2400" dirty="0"/>
              <a:t>Προϊσταμένη</a:t>
            </a:r>
          </a:p>
          <a:p>
            <a:pPr marL="491490" indent="-457200">
              <a:buFont typeface="Wingdings" panose="05000000000000000000" pitchFamily="2" charset="2"/>
              <a:buChar char="Ø"/>
              <a:defRPr/>
            </a:pPr>
            <a:r>
              <a:rPr lang="el-GR" sz="2400" dirty="0"/>
              <a:t>Αναπληρώτρια προϊσταμένη</a:t>
            </a:r>
          </a:p>
          <a:p>
            <a:pPr marL="491490" indent="-457200">
              <a:buFont typeface="Wingdings" panose="05000000000000000000" pitchFamily="2" charset="2"/>
              <a:buChar char="Ø"/>
              <a:defRPr/>
            </a:pPr>
            <a:r>
              <a:rPr lang="el-GR" sz="2400" dirty="0"/>
              <a:t>Νοσηλευτές</a:t>
            </a:r>
          </a:p>
          <a:p>
            <a:pPr marL="491490" indent="-457200">
              <a:buFont typeface="Wingdings" panose="05000000000000000000" pitchFamily="2" charset="2"/>
              <a:buChar char="Ø"/>
              <a:defRPr/>
            </a:pPr>
            <a:r>
              <a:rPr lang="el-GR" sz="2400" dirty="0"/>
              <a:t>Εκπαιδευόμενοι νοσηλευτές</a:t>
            </a:r>
          </a:p>
          <a:p>
            <a:pPr marL="491490" indent="-457200">
              <a:buFont typeface="Wingdings" panose="05000000000000000000" pitchFamily="2" charset="2"/>
              <a:buChar char="Ø"/>
              <a:defRPr/>
            </a:pPr>
            <a:r>
              <a:rPr lang="el-GR" sz="2400" dirty="0"/>
              <a:t>Βοηθός θαλάμου</a:t>
            </a:r>
          </a:p>
          <a:p>
            <a:pPr marL="491490" indent="-457200">
              <a:buFont typeface="Wingdings" panose="05000000000000000000" pitchFamily="2" charset="2"/>
              <a:buChar char="Ø"/>
              <a:defRPr/>
            </a:pPr>
            <a:r>
              <a:rPr lang="el-GR" sz="2400" dirty="0"/>
              <a:t>Υπάλληλος καθαριότητας</a:t>
            </a:r>
          </a:p>
          <a:p>
            <a:endParaRPr lang="el-GR" sz="2400" dirty="0"/>
          </a:p>
        </p:txBody>
      </p:sp>
      <p:sp>
        <p:nvSpPr>
          <p:cNvPr id="9" name="Θέση περιεχομένου 8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947864" cy="41465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Ιατροί διαφόρων ειδικοτήτων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Φυσιοθεραπευτές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Ακτινολογικό τμήμα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Μικροβιολογικό τμήμα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ΕΝΛ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Βϊοιατρική </a:t>
            </a: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Τραυματιοφορείς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 err="1"/>
              <a:t>Β.θαλάμου</a:t>
            </a:r>
            <a:r>
              <a:rPr lang="en-US" sz="2400" dirty="0"/>
              <a:t>….</a:t>
            </a:r>
            <a:endParaRPr lang="el-GR" sz="2400" dirty="0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l-GR" dirty="0"/>
              <a:t>Εμείς….</a:t>
            </a:r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Οι συνεργάτες μας…</a:t>
            </a:r>
          </a:p>
        </p:txBody>
      </p:sp>
      <p:pic>
        <p:nvPicPr>
          <p:cNvPr id="10" name="Θέση περιεχομένου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464" y="0"/>
            <a:ext cx="2444536" cy="121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09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/>
            </a:r>
            <a:br>
              <a:rPr lang="el-GR" dirty="0"/>
            </a:br>
            <a:r>
              <a:rPr lang="el-GR" dirty="0"/>
              <a:t>Οι συνεργάτες μας…</a:t>
            </a:r>
            <a:br>
              <a:rPr lang="el-GR" dirty="0"/>
            </a:br>
            <a:endParaRPr lang="el-GR" dirty="0"/>
          </a:p>
        </p:txBody>
      </p:sp>
      <p:pic>
        <p:nvPicPr>
          <p:cNvPr id="10" name="Θέση περιεχομένου 9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72817"/>
            <a:ext cx="2952328" cy="2792836"/>
          </a:xfrm>
        </p:spPr>
      </p:pic>
      <p:pic>
        <p:nvPicPr>
          <p:cNvPr id="2" name="Θέση περιεχομένου 1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645024"/>
            <a:ext cx="2808312" cy="2376264"/>
          </a:xfrm>
        </p:spPr>
      </p:pic>
      <p:pic>
        <p:nvPicPr>
          <p:cNvPr id="1027" name="Picture 3" descr="C:\Users\STELIOS\Desktop\IMG_44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352" y="-7444208"/>
            <a:ext cx="23436000" cy="17577000"/>
          </a:xfrm>
          <a:prstGeom prst="rect">
            <a:avLst/>
          </a:prstGeom>
          <a:noFill/>
          <a:scene3d>
            <a:camera prst="orthographicFront">
              <a:rot lat="5400000" lon="1800000" rev="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ELIOS\Desktop\IMG_44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12628" y="2408251"/>
            <a:ext cx="4176463" cy="2905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Θέση περιεχομένου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464" y="0"/>
            <a:ext cx="2444536" cy="121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1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79A6F7A8-9261-857E-40C4-1144DBB4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5784" y="274638"/>
            <a:ext cx="8229600" cy="1143000"/>
          </a:xfrm>
        </p:spPr>
        <p:txBody>
          <a:bodyPr>
            <a:normAutofit/>
          </a:bodyPr>
          <a:lstStyle/>
          <a:p>
            <a:pPr marL="0" indent="0">
              <a:defRPr/>
            </a:pPr>
            <a:r>
              <a:rPr lang="el-GR" sz="2800" b="1" dirty="0" smtClean="0"/>
              <a:t>Η νοσηλεία των βαρέως πασχόντων στη ΜΕΘ είναι ιδιαίτερα απαιτητική, λόγω: </a:t>
            </a:r>
            <a:endParaRPr lang="el-GR" sz="2800" b="1" dirty="0"/>
          </a:p>
        </p:txBody>
      </p:sp>
      <p:sp>
        <p:nvSpPr>
          <p:cNvPr id="28" name="Θέση περιεχομένου 27"/>
          <p:cNvSpPr>
            <a:spLocks noGrp="1"/>
          </p:cNvSpPr>
          <p:nvPr>
            <p:ph sz="quarter" idx="4294967295"/>
          </p:nvPr>
        </p:nvSpPr>
        <p:spPr>
          <a:xfrm>
            <a:off x="107504" y="1700808"/>
            <a:ext cx="5150298" cy="5040559"/>
          </a:xfrm>
        </p:spPr>
        <p:txBody>
          <a:bodyPr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5000" dirty="0" smtClean="0">
                <a:solidFill>
                  <a:srgbClr val="8D0536"/>
                </a:solidFill>
              </a:rPr>
              <a:t>των </a:t>
            </a:r>
            <a:r>
              <a:rPr lang="el-GR" sz="5000" dirty="0">
                <a:solidFill>
                  <a:srgbClr val="8D0536"/>
                </a:solidFill>
              </a:rPr>
              <a:t>υποκειμένων νόσων,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5000" dirty="0">
                <a:solidFill>
                  <a:srgbClr val="8D0536"/>
                </a:solidFill>
              </a:rPr>
              <a:t>της έκτασης των τραυμάτων,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sz="5000" dirty="0">
                <a:solidFill>
                  <a:srgbClr val="8D0536"/>
                </a:solidFill>
              </a:rPr>
              <a:t>του σωματότυπου του   ασθενή,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5000" dirty="0">
                <a:solidFill>
                  <a:srgbClr val="8D0536"/>
                </a:solidFill>
              </a:rPr>
              <a:t>της εφαρμογής των ειδικών τεχνικών υποστήριξης των οργάνων καθώς και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5000" dirty="0">
                <a:solidFill>
                  <a:srgbClr val="8D0536"/>
                </a:solidFill>
              </a:rPr>
              <a:t>της διαχείρισης των οξέων ψυχιατρικών καταστάσεων, καθώς το ΓΝ Κατερίνης αποτελεί μέρος ενός ευρύτατου ψυχιατρικού τομέα.</a:t>
            </a:r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</p:txBody>
      </p:sp>
      <p:pic>
        <p:nvPicPr>
          <p:cNvPr id="5" name="1 - Εικόνα" descr="IMG_20180911_151014.jpg">
            <a:extLst>
              <a:ext uri="{FF2B5EF4-FFF2-40B4-BE49-F238E27FC236}">
                <a16:creationId xmlns="" xmlns:a16="http://schemas.microsoft.com/office/drawing/2014/main" id="{01B2E62C-7BE4-48EA-991F-325A219353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2" y="2060848"/>
            <a:ext cx="367240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Θέση περιεχομένου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78" y="209536"/>
            <a:ext cx="2158816" cy="121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121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2844" y="438136"/>
            <a:ext cx="6698704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600" b="1" dirty="0">
                <a:solidFill>
                  <a:srgbClr val="8D0536"/>
                </a:solidFill>
              </a:rPr>
              <a:t>Κανόνες και αρχές λειτουργίας της ΜΕΘ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107503" y="1589566"/>
            <a:ext cx="5040559" cy="5268433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l-GR" sz="2400" dirty="0"/>
              <a:t>Στη ΜΕΘ από την αρχή της λειτουργίας της εφαρμόστηκαν </a:t>
            </a:r>
            <a:r>
              <a:rPr lang="el-GR" sz="2400" b="1" dirty="0">
                <a:solidFill>
                  <a:schemeClr val="accent2">
                    <a:lumMod val="75000"/>
                  </a:schemeClr>
                </a:solidFill>
              </a:rPr>
              <a:t>κανόνες και αρχές λειτουργίας</a:t>
            </a:r>
            <a:r>
              <a:rPr lang="en-US" sz="2400" b="1" dirty="0"/>
              <a:t>,</a:t>
            </a:r>
            <a:r>
              <a:rPr lang="el-GR" sz="2400" b="1" dirty="0"/>
              <a:t> </a:t>
            </a:r>
            <a:r>
              <a:rPr lang="el-GR" sz="2400" dirty="0"/>
              <a:t>που δημιουργήθηκαν και διαμορφώθηκαν με ομοφωνία από το Νοσηλευτικό και Ιατρικό προσωπικό, με την έως σήμερα πιστή τήρησή τους.</a:t>
            </a:r>
          </a:p>
          <a:p>
            <a:pPr marL="0" indent="0" algn="ctr">
              <a:lnSpc>
                <a:spcPct val="150000"/>
              </a:lnSpc>
              <a:buNone/>
              <a:defRPr/>
            </a:pPr>
            <a:r>
              <a:rPr lang="el-GR" sz="2400" b="1" dirty="0">
                <a:solidFill>
                  <a:schemeClr val="accent2">
                    <a:lumMod val="75000"/>
                  </a:schemeClr>
                </a:solidFill>
              </a:rPr>
              <a:t>Η λειτουργία της ΜΕΘ διακατέχεται από ομαδικό πνεύμα συνεργασίας και σεβασμού στο διακριτό ρόλο του κάθε</a:t>
            </a:r>
          </a:p>
          <a:p>
            <a:pPr marL="0" indent="0" algn="ctr">
              <a:lnSpc>
                <a:spcPct val="150000"/>
              </a:lnSpc>
              <a:buNone/>
              <a:defRPr/>
            </a:pPr>
            <a:r>
              <a:rPr lang="el-GR" sz="2400" b="1" dirty="0">
                <a:solidFill>
                  <a:schemeClr val="accent2">
                    <a:lumMod val="75000"/>
                  </a:schemeClr>
                </a:solidFill>
              </a:rPr>
              <a:t> εργαζόμενου.</a:t>
            </a:r>
          </a:p>
          <a:p>
            <a:endParaRPr lang="el-GR" sz="2000" dirty="0"/>
          </a:p>
        </p:txBody>
      </p:sp>
      <p:pic>
        <p:nvPicPr>
          <p:cNvPr id="27" name="Θέση περιεχομένου 2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5462" y="2341442"/>
            <a:ext cx="4549004" cy="3411753"/>
          </a:xfrm>
        </p:spPr>
      </p:pic>
      <p:pic>
        <p:nvPicPr>
          <p:cNvPr id="5" name="Θέση περιεχομένου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620" y="138098"/>
            <a:ext cx="2444536" cy="121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121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1 - Εικόνα" descr="IMG_20180509_110017.jpg">
            <a:extLst>
              <a:ext uri="{FF2B5EF4-FFF2-40B4-BE49-F238E27FC236}">
                <a16:creationId xmlns="" xmlns:a16="http://schemas.microsoft.com/office/drawing/2014/main" id="{9E425AFA-4DC8-4677-BF5B-A6CB5261C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-785850" y="274638"/>
            <a:ext cx="7929618" cy="1082660"/>
          </a:xfrm>
        </p:spPr>
        <p:txBody>
          <a:bodyPr>
            <a:normAutofit/>
          </a:bodyPr>
          <a:lstStyle/>
          <a:p>
            <a:r>
              <a:rPr lang="el-GR" sz="2800" b="1" dirty="0" smtClean="0"/>
              <a:t>ΕΝΔΟΝΟΣΟΚΟΜΕΙΑΚΕΣ ΛΟΙΜΩΞΕΙΣ (ΕΝΛ</a:t>
            </a:r>
            <a:r>
              <a:rPr lang="el-GR" sz="3200" dirty="0" smtClean="0"/>
              <a:t>)</a:t>
            </a:r>
            <a:endParaRPr lang="el-GR" sz="3200" dirty="0"/>
          </a:p>
        </p:txBody>
      </p:sp>
      <p:sp>
        <p:nvSpPr>
          <p:cNvPr id="28" name="Θέση περιεχομένου 27"/>
          <p:cNvSpPr>
            <a:spLocks noGrp="1"/>
          </p:cNvSpPr>
          <p:nvPr>
            <p:ph sz="quarter" idx="4294967295"/>
          </p:nvPr>
        </p:nvSpPr>
        <p:spPr>
          <a:xfrm>
            <a:off x="0" y="1700213"/>
            <a:ext cx="4167114" cy="4537075"/>
          </a:xfrm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el-GR" altLang="el-GR" sz="2800" dirty="0">
                <a:solidFill>
                  <a:prstClr val="black"/>
                </a:solidFill>
              </a:rPr>
              <a:t>Εφαρμόζονται πιστά όλοι οι κανόνες πρόληψης και διαχείρισης που αφορούν τις ΕΝΛ όπως: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l-GR" altLang="el-GR" sz="2600" dirty="0">
                <a:solidFill>
                  <a:prstClr val="black"/>
                </a:solidFill>
              </a:rPr>
              <a:t>Καθαριότητα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l-GR" altLang="el-GR" sz="2600" dirty="0">
                <a:solidFill>
                  <a:prstClr val="black"/>
                </a:solidFill>
              </a:rPr>
              <a:t>Απολύμανση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l-GR" altLang="el-GR" sz="2600" dirty="0">
                <a:solidFill>
                  <a:prstClr val="black"/>
                </a:solidFill>
              </a:rPr>
              <a:t>Αποστείρωση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l-GR" altLang="el-GR" sz="2600" dirty="0">
                <a:solidFill>
                  <a:prstClr val="black"/>
                </a:solidFill>
              </a:rPr>
              <a:t>Απομόνωση μολυσματικών  ασθενών κ.α.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endParaRPr lang="el-GR" altLang="el-GR" sz="3300" b="1" dirty="0">
              <a:solidFill>
                <a:prstClr val="black"/>
              </a:solidFill>
            </a:endParaRP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endParaRPr lang="el-GR" sz="2800" dirty="0">
              <a:solidFill>
                <a:prstClr val="black"/>
              </a:solidFill>
            </a:endParaRPr>
          </a:p>
          <a:p>
            <a:endParaRPr lang="el-GR" dirty="0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4813" y="3703056"/>
            <a:ext cx="3024187" cy="2592388"/>
          </a:xfrm>
        </p:spPr>
      </p:pic>
      <p:sp>
        <p:nvSpPr>
          <p:cNvPr id="6" name="Θέση περιεχομένου 5"/>
          <p:cNvSpPr>
            <a:spLocks noGrp="1"/>
          </p:cNvSpPr>
          <p:nvPr>
            <p:ph sz="quarter" idx="4294967295"/>
          </p:nvPr>
        </p:nvSpPr>
        <p:spPr>
          <a:xfrm>
            <a:off x="5364088" y="1458330"/>
            <a:ext cx="3886200" cy="4572000"/>
          </a:xfrm>
        </p:spPr>
        <p:txBody>
          <a:bodyPr/>
          <a:lstStyle/>
          <a:p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1027" name="Picture 3" descr="C:\Users\STELIOS\Pictures\ΜΕΘ\IMG_43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410" y="1589088"/>
            <a:ext cx="2378124" cy="43104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Θέση περιεχομένου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64" y="138098"/>
            <a:ext cx="2444536" cy="121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121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Τίτλος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ΜΕΘ </a:t>
            </a:r>
            <a:r>
              <a:rPr lang="en-US" dirty="0"/>
              <a:t>Covid-19</a:t>
            </a:r>
            <a:endParaRPr lang="el-GR" dirty="0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40" y="1700808"/>
            <a:ext cx="3633920" cy="4572000"/>
          </a:xfrm>
        </p:spPr>
      </p:pic>
      <p:pic>
        <p:nvPicPr>
          <p:cNvPr id="9" name="Picture 2" descr="C:\Users\Huawei\Downloads\IMG-d790f7f642ae22cfecf8dd0103ca61cb-V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256" y="1694980"/>
            <a:ext cx="3744416" cy="45778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Θέση περιεχομένου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464" y="0"/>
            <a:ext cx="2444536" cy="121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121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Τίτλος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ΜΕΘ </a:t>
            </a:r>
            <a:r>
              <a:rPr lang="en-US" dirty="0"/>
              <a:t>COVID</a:t>
            </a:r>
            <a:endParaRPr lang="el-GR" dirty="0"/>
          </a:p>
        </p:txBody>
      </p:sp>
      <p:pic>
        <p:nvPicPr>
          <p:cNvPr id="2050" name="Picture 2" descr="C:\Users\Huawei\Desktop\ΦΩΤΟΓΡΑΦΙΕΣ\IMG-50d13bfd7f0bef93ca48d95dc4215c5d-V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4322763" cy="4608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/>
            </a:solidFill>
          </a:ln>
        </p:spPr>
      </p:pic>
      <p:sp>
        <p:nvSpPr>
          <p:cNvPr id="2" name="Ορθογώνιο 1"/>
          <p:cNvSpPr/>
          <p:nvPr/>
        </p:nvSpPr>
        <p:spPr>
          <a:xfrm>
            <a:off x="5580112" y="2060848"/>
            <a:ext cx="30243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dirty="0"/>
              <a:t>Κλίνες</a:t>
            </a:r>
            <a:r>
              <a:rPr lang="en-US" sz="3200" dirty="0"/>
              <a:t>:</a:t>
            </a:r>
            <a:r>
              <a:rPr lang="el-GR" sz="3200" dirty="0"/>
              <a:t>12</a:t>
            </a:r>
          </a:p>
          <a:p>
            <a:r>
              <a:rPr lang="el-GR" sz="3200" b="1" dirty="0"/>
              <a:t>Ασθενείς</a:t>
            </a:r>
            <a:r>
              <a:rPr lang="el-GR" sz="3200" dirty="0"/>
              <a:t> </a:t>
            </a:r>
            <a:r>
              <a:rPr lang="en-US" sz="3200" dirty="0"/>
              <a:t>:</a:t>
            </a:r>
            <a:r>
              <a:rPr lang="el-GR" sz="3200" dirty="0"/>
              <a:t>&gt;</a:t>
            </a:r>
            <a:r>
              <a:rPr lang="el-GR" sz="3200" dirty="0" smtClean="0"/>
              <a:t>250</a:t>
            </a:r>
          </a:p>
          <a:p>
            <a:endParaRPr lang="el-GR" sz="3200" dirty="0" smtClean="0"/>
          </a:p>
          <a:p>
            <a:r>
              <a:rPr lang="el-GR" sz="3200" dirty="0" smtClean="0"/>
              <a:t>ΘΝΗΣΙΜΟΤΗΤΑ </a:t>
            </a:r>
            <a:r>
              <a:rPr lang="el-GR" sz="3200" b="1" dirty="0" smtClean="0">
                <a:solidFill>
                  <a:srgbClr val="FF0000"/>
                </a:solidFill>
              </a:rPr>
              <a:t>ΟΧΙ ΜΕΓΑΛΥΤΕΡΗ </a:t>
            </a:r>
            <a:r>
              <a:rPr lang="el-GR" sz="3200" dirty="0" smtClean="0"/>
              <a:t>ΤΩΝ ΤΡΙΤΟΒΑΘΜΙΩΝ ΝΟΣΟΚΟΜΕΙΩΝ  </a:t>
            </a:r>
            <a:endParaRPr lang="el-GR" sz="3200" dirty="0"/>
          </a:p>
        </p:txBody>
      </p:sp>
      <p:pic>
        <p:nvPicPr>
          <p:cNvPr id="6" name="Θέση περιεχομένου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464" y="0"/>
            <a:ext cx="2444536" cy="1219200"/>
          </a:xfrm>
          <a:prstGeom prst="rect">
            <a:avLst/>
          </a:prstGeom>
        </p:spPr>
      </p:pic>
      <p:sp>
        <p:nvSpPr>
          <p:cNvPr id="3" name="Οβάλ 2">
            <a:extLst>
              <a:ext uri="{FF2B5EF4-FFF2-40B4-BE49-F238E27FC236}">
                <a16:creationId xmlns="" xmlns:a16="http://schemas.microsoft.com/office/drawing/2014/main" id="{18E30FD3-C4BA-CFFF-0900-ECAB1F550681}"/>
              </a:ext>
            </a:extLst>
          </p:cNvPr>
          <p:cNvSpPr/>
          <p:nvPr/>
        </p:nvSpPr>
        <p:spPr>
          <a:xfrm>
            <a:off x="2732756" y="3429000"/>
            <a:ext cx="471091" cy="432048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92280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Η πορεία μας</a:t>
            </a:r>
            <a:r>
              <a:rPr lang="el-GR" dirty="0"/>
              <a:t>….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b="1" dirty="0"/>
              <a:t>Εξέλιξη σε</a:t>
            </a:r>
            <a:r>
              <a:rPr lang="en-US" b="1" dirty="0"/>
              <a:t>:</a:t>
            </a:r>
            <a:endParaRPr lang="el-GR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b="1" dirty="0"/>
              <a:t> </a:t>
            </a:r>
            <a:r>
              <a:rPr lang="el-GR" dirty="0"/>
              <a:t>υποδομές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 err="1"/>
              <a:t>ιατροτεχνολογικό</a:t>
            </a:r>
            <a:r>
              <a:rPr lang="el-GR" dirty="0"/>
              <a:t> εξοπλισμό</a:t>
            </a:r>
            <a:r>
              <a:rPr lang="en-US" dirty="0"/>
              <a:t>,</a:t>
            </a:r>
            <a:r>
              <a:rPr lang="el-GR" dirty="0"/>
              <a:t>όπως</a:t>
            </a:r>
            <a:r>
              <a:rPr lang="en-US" dirty="0"/>
              <a:t>:</a:t>
            </a:r>
            <a:endParaRPr lang="el-GR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l-GR" dirty="0"/>
              <a:t>Αναπνευστήρες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l-GR" dirty="0"/>
              <a:t>Κλίνες ασθενών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l-GR" dirty="0"/>
              <a:t>Αντλίες στάγδην έγχυσης </a:t>
            </a:r>
            <a:r>
              <a:rPr lang="el-GR" dirty="0" err="1" smtClean="0"/>
              <a:t>διαλ</a:t>
            </a:r>
            <a:r>
              <a:rPr lang="el-GR" dirty="0" smtClean="0"/>
              <a:t>/των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l-GR" dirty="0" smtClean="0"/>
              <a:t>Ειδικά μηχανήματα εξειδικευμένων εξετάσεων </a:t>
            </a:r>
            <a:endParaRPr lang="el-GR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Εξοπλισμό ηλεκτρονικού φακέλου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l-GR" dirty="0"/>
          </a:p>
          <a:p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72816"/>
            <a:ext cx="3429000" cy="4572000"/>
          </a:xfrm>
        </p:spPr>
      </p:pic>
      <p:pic>
        <p:nvPicPr>
          <p:cNvPr id="6" name="Θέση περιεχομένου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8" y="0"/>
            <a:ext cx="2444536" cy="121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31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>
          <a:xfrm>
            <a:off x="-714412" y="274638"/>
            <a:ext cx="8229600" cy="1143000"/>
          </a:xfrm>
        </p:spPr>
        <p:txBody>
          <a:bodyPr/>
          <a:lstStyle/>
          <a:p>
            <a:r>
              <a:rPr lang="el-GR" b="1" dirty="0"/>
              <a:t>Ομάδα Μεταμοσχεύσεων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916832"/>
            <a:ext cx="3816350" cy="4425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822825" y="1752600"/>
            <a:ext cx="4321175" cy="347662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  <a:defRPr/>
            </a:pPr>
            <a:r>
              <a:rPr lang="el-GR" dirty="0"/>
              <a:t>Στο Νοσοκομείο υπάρχει ενεργή ομάδα μεταμοσχεύσεων κομμάτι της οποίας είναι η </a:t>
            </a:r>
            <a:r>
              <a:rPr lang="el-GR" sz="3100" b="1" dirty="0">
                <a:solidFill>
                  <a:schemeClr val="accent2">
                    <a:lumMod val="75000"/>
                  </a:schemeClr>
                </a:solidFill>
              </a:rPr>
              <a:t>ομάδα</a:t>
            </a:r>
            <a:r>
              <a:rPr lang="el-GR" b="1" dirty="0"/>
              <a:t> </a:t>
            </a:r>
            <a:r>
              <a:rPr lang="el-GR" sz="3100" b="1" dirty="0">
                <a:solidFill>
                  <a:schemeClr val="accent2">
                    <a:lumMod val="75000"/>
                  </a:schemeClr>
                </a:solidFill>
              </a:rPr>
              <a:t>μεταμοσχεύσεων</a:t>
            </a:r>
            <a:r>
              <a:rPr lang="el-GR" b="1" dirty="0"/>
              <a:t> </a:t>
            </a:r>
            <a:r>
              <a:rPr lang="el-GR" dirty="0"/>
              <a:t>της ΜΕΘ, που αποτελείται από: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dirty="0"/>
              <a:t>1 Συντονιστή Ιατρό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u="sng" dirty="0"/>
              <a:t>2 </a:t>
            </a:r>
            <a:r>
              <a:rPr lang="el-GR" u="sng" dirty="0">
                <a:solidFill>
                  <a:schemeClr val="tx1"/>
                </a:solidFill>
              </a:rPr>
              <a:t>Συντονιστές Νοσηλευτές</a:t>
            </a:r>
          </a:p>
          <a:p>
            <a:endParaRPr lang="el-GR" dirty="0"/>
          </a:p>
        </p:txBody>
      </p:sp>
      <p:pic>
        <p:nvPicPr>
          <p:cNvPr id="8" name="Θέση περιεχομένου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464" y="0"/>
            <a:ext cx="2444536" cy="121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3399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180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C00000"/>
                </a:solidFill>
                <a:latin typeface="Arial Black" pitchFamily="34" charset="0"/>
              </a:rPr>
              <a:t>ΑΠΟ ΤΙ ΠΕΘΑΙΝΟΥΝ ΟΙ ΑΝΘΡΩΠΟΙ ΑΝΕΞΑΡΤΗΤΑ ΑΠΟ ΤΗ ΝΟΣΟ ΤΟΥΣ;</a:t>
            </a:r>
            <a:endParaRPr lang="en-US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Θέση περιεχομένου 27"/>
          <p:cNvSpPr>
            <a:spLocks noGrp="1"/>
          </p:cNvSpPr>
          <p:nvPr>
            <p:ph sz="quarter" idx="1"/>
          </p:nvPr>
        </p:nvSpPr>
        <p:spPr>
          <a:xfrm>
            <a:off x="179512" y="1772815"/>
            <a:ext cx="4536504" cy="438875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  <a:defRPr/>
            </a:pPr>
            <a:r>
              <a:rPr lang="el-GR" sz="3400" dirty="0">
                <a:solidFill>
                  <a:srgbClr val="0070C0"/>
                </a:solidFill>
              </a:rPr>
              <a:t>Κατά τη διάρκεια της λειτουργίας της ΜΕΘ </a:t>
            </a:r>
            <a:r>
              <a:rPr lang="el-GR" sz="3400" dirty="0">
                <a:solidFill>
                  <a:schemeClr val="accent2">
                    <a:lumMod val="50000"/>
                  </a:schemeClr>
                </a:solidFill>
              </a:rPr>
              <a:t>οι κλίνες αυξήθηκαν από 5 σε 7</a:t>
            </a:r>
            <a:r>
              <a:rPr lang="el-GR" sz="3400" dirty="0">
                <a:solidFill>
                  <a:srgbClr val="0070C0"/>
                </a:solidFill>
              </a:rPr>
              <a:t>,    με αντίστοιχη αύξηση του Νοσηλευτικού και Ιατρικού Προσωπικού.</a:t>
            </a:r>
          </a:p>
          <a:p>
            <a:pPr marL="0" indent="0">
              <a:buNone/>
              <a:defRPr/>
            </a:pPr>
            <a:r>
              <a:rPr lang="el-GR" dirty="0"/>
              <a:t>Ενδεικτικά: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l-GR" dirty="0"/>
              <a:t>Νοσηλεύτηκαν κατά τα έτη αυτά &gt;1800</a:t>
            </a:r>
            <a:r>
              <a:rPr lang="el-G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l-GR" dirty="0"/>
              <a:t>περιστατικά,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l-GR" dirty="0"/>
              <a:t>Με ποσοστό θνητότητας 18,5</a:t>
            </a:r>
            <a:r>
              <a:rPr lang="el-GR" dirty="0" smtClean="0"/>
              <a:t>% με  25%</a:t>
            </a:r>
            <a:endParaRPr lang="el-GR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dirty="0"/>
              <a:t>SMR</a:t>
            </a:r>
            <a:r>
              <a:rPr lang="el-GR" dirty="0"/>
              <a:t> 0,34-0,38%</a:t>
            </a:r>
            <a:r>
              <a:rPr lang="en-US" dirty="0"/>
              <a:t> (</a:t>
            </a:r>
            <a:r>
              <a:rPr lang="en-US" dirty="0" err="1"/>
              <a:t>Standardised</a:t>
            </a:r>
            <a:r>
              <a:rPr lang="en-US" dirty="0"/>
              <a:t> Mortality Ratio</a:t>
            </a:r>
            <a:r>
              <a:rPr lang="el-GR" dirty="0"/>
              <a:t> σε ασθενείς που είχαν </a:t>
            </a:r>
            <a:r>
              <a:rPr lang="en-US" dirty="0"/>
              <a:t>APACHE score ).</a:t>
            </a:r>
            <a:r>
              <a:rPr lang="el-GR" dirty="0"/>
              <a:t> Ποιοτικός δείκτης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l-GR" dirty="0"/>
              <a:t>Με αναλογία Νοσηλευτών / κλινών, </a:t>
            </a:r>
            <a:r>
              <a:rPr lang="el-GR" dirty="0" smtClean="0"/>
              <a:t>3 </a:t>
            </a:r>
            <a:r>
              <a:rPr lang="el-GR" dirty="0"/>
              <a:t>προς </a:t>
            </a:r>
            <a:r>
              <a:rPr lang="el-GR" dirty="0" smtClean="0"/>
              <a:t>1. ( Μέση ασφάλεια)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</p:txBody>
      </p:sp>
      <p:pic>
        <p:nvPicPr>
          <p:cNvPr id="27" name="Θέση περιεχομένου 2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0011" y="1952837"/>
            <a:ext cx="4248474" cy="3888432"/>
          </a:xfrm>
        </p:spPr>
      </p:pic>
      <p:pic>
        <p:nvPicPr>
          <p:cNvPr id="4" name="Θέση περιεχομένου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6" y="209536"/>
            <a:ext cx="1714480" cy="1219200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1071538" y="571480"/>
            <a:ext cx="385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 smtClean="0"/>
              <a:t>ΣΤΑΤΙΣΤΙΚΑ</a:t>
            </a:r>
            <a:endParaRPr lang="el-GR" sz="4000" b="1" dirty="0"/>
          </a:p>
        </p:txBody>
      </p:sp>
    </p:spTree>
    <p:extLst>
      <p:ext uri="{BB962C8B-B14F-4D97-AF65-F5344CB8AC3E}">
        <p14:creationId xmlns="" xmlns:p14="http://schemas.microsoft.com/office/powerpoint/2010/main" val="991210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type="body" idx="1"/>
          </p:nvPr>
        </p:nvSpPr>
        <p:spPr>
          <a:xfrm>
            <a:off x="971600" y="2357430"/>
            <a:ext cx="7523113" cy="3494112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l-GR" sz="2400" b="1" dirty="0">
                <a:solidFill>
                  <a:schemeClr val="tx1"/>
                </a:solidFill>
              </a:rPr>
              <a:t>  Στόχοι: </a:t>
            </a:r>
            <a:r>
              <a:rPr lang="el-GR" sz="2400" dirty="0">
                <a:solidFill>
                  <a:schemeClr val="tx1"/>
                </a:solidFill>
              </a:rPr>
              <a:t>ποιότητα, καινοτομία, ανθρώπινη       προσέγγιση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sz="2400" dirty="0">
                <a:solidFill>
                  <a:schemeClr val="tx1"/>
                </a:solidFill>
              </a:rPr>
              <a:t>  επένδυση στη γνώση και την έρευνα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sz="2400" dirty="0">
                <a:solidFill>
                  <a:schemeClr val="tx1"/>
                </a:solidFill>
              </a:rPr>
              <a:t>  προσπάθεια για στήριξη του περιβάλλοντος του ασθενή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sz="2400" b="1" dirty="0"/>
              <a:t>  Εφαρμογή ηλεκτρονικού φακέλου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b="1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b="1" dirty="0"/>
          </a:p>
        </p:txBody>
      </p:sp>
      <p:sp>
        <p:nvSpPr>
          <p:cNvPr id="25" name="Τίτλος 24"/>
          <p:cNvSpPr>
            <a:spLocks noGrp="1"/>
          </p:cNvSpPr>
          <p:nvPr>
            <p:ph type="title"/>
          </p:nvPr>
        </p:nvSpPr>
        <p:spPr>
          <a:xfrm>
            <a:off x="722313" y="1357298"/>
            <a:ext cx="7772400" cy="136207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l-GR" sz="48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ΠροορισΜΟΣ</a:t>
            </a:r>
            <a:r>
              <a:rPr lang="el-GR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l-GR" sz="48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μαΣ</a:t>
            </a:r>
            <a:r>
              <a:rPr lang="el-GR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...</a:t>
            </a:r>
            <a:endParaRPr lang="el-GR" sz="4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Θέση περιεχομένου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50" y="280974"/>
            <a:ext cx="2444536" cy="121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1210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8"/>
          <p:cNvSpPr>
            <a:spLocks noGrp="1"/>
          </p:cNvSpPr>
          <p:nvPr>
            <p:ph type="title"/>
          </p:nvPr>
        </p:nvSpPr>
        <p:spPr>
          <a:xfrm>
            <a:off x="-285784" y="274638"/>
            <a:ext cx="8229600" cy="1143000"/>
          </a:xfrm>
        </p:spPr>
        <p:txBody>
          <a:bodyPr/>
          <a:lstStyle/>
          <a:p>
            <a:r>
              <a:rPr lang="el-GR" b="1" dirty="0" smtClean="0"/>
              <a:t>ΕΠΙΚΟΙΝΩΝΙΑ</a:t>
            </a:r>
            <a:endParaRPr lang="el-GR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endParaRPr lang="el-GR" altLang="el-GR" sz="2800" b="1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altLang="el-GR" sz="2800" dirty="0"/>
              <a:t>Κατά τη διάρκεια της νοσηλείας των ασθενών εφαρμόζουμε</a:t>
            </a:r>
            <a:r>
              <a:rPr lang="el-GR" altLang="el-GR" sz="2800" b="1" dirty="0"/>
              <a:t> </a:t>
            </a:r>
            <a:r>
              <a:rPr lang="el-GR" altLang="el-GR" sz="2800" b="1" dirty="0">
                <a:solidFill>
                  <a:schemeClr val="accent2">
                    <a:lumMod val="75000"/>
                  </a:schemeClr>
                </a:solidFill>
              </a:rPr>
              <a:t>αυστηρό επισκεπτήριο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altLang="el-GR" sz="2800" dirty="0"/>
              <a:t>Η αναμονή και η </a:t>
            </a:r>
            <a:r>
              <a:rPr lang="el-GR" altLang="el-GR" sz="2800" b="1" dirty="0">
                <a:solidFill>
                  <a:schemeClr val="accent2">
                    <a:lumMod val="75000"/>
                  </a:schemeClr>
                </a:solidFill>
              </a:rPr>
              <a:t>ενημέρωση των συγγενών </a:t>
            </a:r>
            <a:r>
              <a:rPr lang="el-GR" altLang="el-GR" sz="2800" dirty="0"/>
              <a:t>γίνεται σε άνετες συνθήκες 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800" dirty="0"/>
              <a:t>Να τονίσουμε ότι στη ΜΕΘ μας δίνεται μεγάλη έμφαση στην </a:t>
            </a: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</a:rPr>
              <a:t>ψυχολογική υποστήριξη </a:t>
            </a:r>
            <a:r>
              <a:rPr lang="el-GR" sz="2800" dirty="0"/>
              <a:t>των ασθενών και των συγγενών τους, με την βοήθεια των ψυχολόγων, ψυχιάτρων και της κοινωνικής υπηρεσίας του νοσοκομείου μας. </a:t>
            </a:r>
          </a:p>
          <a:p>
            <a:pPr marL="0" indent="0">
              <a:buNone/>
            </a:pPr>
            <a:endParaRPr lang="el-GR" altLang="el-GR" b="1" dirty="0"/>
          </a:p>
          <a:p>
            <a:pPr marL="0" indent="0">
              <a:buNone/>
            </a:pPr>
            <a:endParaRPr lang="el-GR" altLang="el-GR" b="1" dirty="0"/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</p:txBody>
      </p:sp>
      <p:pic>
        <p:nvPicPr>
          <p:cNvPr id="4" name="Θέση περιεχομένου 26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2" y="209536"/>
            <a:ext cx="2444536" cy="1219200"/>
          </a:xfrm>
        </p:spPr>
      </p:pic>
    </p:spTree>
    <p:extLst>
      <p:ext uri="{BB962C8B-B14F-4D97-AF65-F5344CB8AC3E}">
        <p14:creationId xmlns="" xmlns:p14="http://schemas.microsoft.com/office/powerpoint/2010/main" val="920073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Τίτλος 24"/>
          <p:cNvSpPr>
            <a:spLocks noGrp="1"/>
          </p:cNvSpPr>
          <p:nvPr>
            <p:ph type="title"/>
          </p:nvPr>
        </p:nvSpPr>
        <p:spPr>
          <a:xfrm>
            <a:off x="-714412" y="274638"/>
            <a:ext cx="8229600" cy="1143000"/>
          </a:xfrm>
        </p:spPr>
        <p:txBody>
          <a:bodyPr/>
          <a:lstStyle/>
          <a:p>
            <a:r>
              <a:rPr lang="el-GR" b="1" dirty="0" smtClean="0"/>
              <a:t>ΕΥΧΑΡΙΣΤΗΡΙΑ</a:t>
            </a:r>
            <a:endParaRPr lang="el-GR" b="1" dirty="0"/>
          </a:p>
        </p:txBody>
      </p:sp>
      <p:sp>
        <p:nvSpPr>
          <p:cNvPr id="28" name="Θέση περιεχομένου 27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altLang="el-GR" dirty="0"/>
              <a:t>Με το υψηλό αίσθημα επαγγελματισμού που προσπαθούμε όλοι να επιδείξουμε κατά τη νοσηλεία των ασθενών μας έχουμε δεχθεί πληθώρα </a:t>
            </a:r>
            <a:r>
              <a:rPr lang="el-GR" altLang="el-GR" b="1" dirty="0">
                <a:solidFill>
                  <a:srgbClr val="0070C0"/>
                </a:solidFill>
              </a:rPr>
              <a:t>εγγράφων ευχαριστηρίων και δημοσιεύσεων στον έντυπο και ηλεκτρονικό τύπο καθώς και στα μέσα κοινωνικής δικτύωσης.</a:t>
            </a:r>
          </a:p>
          <a:p>
            <a:endParaRPr lang="el-GR" dirty="0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D924AA8C-88EB-466C-A35F-81FF7D261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681881" y="2455022"/>
            <a:ext cx="4460758" cy="295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Θέση περιεχομένου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50" y="209536"/>
            <a:ext cx="2444536" cy="121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1210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prosopikou2.KATERINIHOSP\Desktop\s\ΜΕΘ ΓΝΚ 2025 Πρόγραμμα_page-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0"/>
            <a:ext cx="61198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Users\prosopikou2.KATERINIHOSP\Desktop\s\ΜΕΘ ΓΝΚ 2025 Πρόγραμμα_page-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-214338"/>
            <a:ext cx="5857888" cy="73802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prosopikou2.KATERINIHOSP\Desktop\s\ΜΕΘ ΓΝΚ 2025 Πρόγραμμα_page-0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-407988"/>
            <a:ext cx="6119813" cy="81232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prosopikou2.KATERINIHOSP\Desktop\s\ΜΕΘ ΓΝΚ 2025 Πρόγραμμα_page-0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0"/>
            <a:ext cx="6119813" cy="8643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prosopikou2.KATERINIHOSP\Downloads\gn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14290"/>
            <a:ext cx="5834063" cy="5638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- Τίτλος"/>
          <p:cNvSpPr>
            <a:spLocks noGrp="1"/>
          </p:cNvSpPr>
          <p:nvPr>
            <p:ph type="title"/>
          </p:nvPr>
        </p:nvSpPr>
        <p:spPr>
          <a:xfrm>
            <a:off x="1071563" y="274638"/>
            <a:ext cx="5500687" cy="1143000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el-GR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el-GR" b="1" dirty="0" smtClean="0">
                <a:solidFill>
                  <a:srgbClr val="FF0000"/>
                </a:solidFill>
                <a:latin typeface="Arial Black" pitchFamily="34" charset="0"/>
              </a:rPr>
              <a:t>Ο ΘΑΝΑΤΟΣ:</a:t>
            </a:r>
            <a:br>
              <a:rPr lang="el-GR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el-GR" b="1" dirty="0" smtClean="0">
                <a:solidFill>
                  <a:srgbClr val="FF0000"/>
                </a:solidFill>
                <a:latin typeface="Arial Black" pitchFamily="34" charset="0"/>
              </a:rPr>
              <a:t>είναι αποτέλεσμα </a:t>
            </a:r>
          </a:p>
        </p:txBody>
      </p:sp>
      <p:sp>
        <p:nvSpPr>
          <p:cNvPr id="4099" name="2 - Θέση περιεχομένου"/>
          <p:cNvSpPr>
            <a:spLocks noGrp="1"/>
          </p:cNvSpPr>
          <p:nvPr>
            <p:ph idx="1"/>
          </p:nvPr>
        </p:nvSpPr>
        <p:spPr>
          <a:xfrm>
            <a:off x="1485936" y="1831995"/>
            <a:ext cx="8229600" cy="4525963"/>
          </a:xfrm>
        </p:spPr>
        <p:txBody>
          <a:bodyPr>
            <a:normAutofit fontScale="92500" lnSpcReduction="10000"/>
          </a:bodyPr>
          <a:lstStyle/>
          <a:p>
            <a:endParaRPr lang="el-GR" sz="4000" b="1" dirty="0" smtClean="0">
              <a:latin typeface="Arial Black" pitchFamily="34" charset="0"/>
            </a:endParaRPr>
          </a:p>
          <a:p>
            <a:r>
              <a:rPr lang="el-GR" sz="4000" b="1" dirty="0" smtClean="0">
                <a:latin typeface="Arial Black" pitchFamily="34" charset="0"/>
              </a:rPr>
              <a:t>ΕΛΛΕΙΨΗΣ ΟΞΥΓΟΝΟΥ</a:t>
            </a:r>
          </a:p>
          <a:p>
            <a:endParaRPr lang="el-GR" sz="4000" b="1" dirty="0" smtClean="0">
              <a:latin typeface="Arial Black" pitchFamily="34" charset="0"/>
            </a:endParaRPr>
          </a:p>
          <a:p>
            <a:r>
              <a:rPr lang="el-GR" sz="4000" b="1" dirty="0" smtClean="0">
                <a:latin typeface="Arial Black" pitchFamily="34" charset="0"/>
              </a:rPr>
              <a:t>ΕΛΛΕΙΨΗΣ ΥΓΡΩΝ</a:t>
            </a:r>
          </a:p>
          <a:p>
            <a:endParaRPr lang="el-GR" sz="4000" b="1" dirty="0" smtClean="0">
              <a:latin typeface="Arial Black" pitchFamily="34" charset="0"/>
            </a:endParaRPr>
          </a:p>
          <a:p>
            <a:r>
              <a:rPr lang="el-GR" sz="4000" b="1" dirty="0" smtClean="0">
                <a:latin typeface="Arial Black" pitchFamily="34" charset="0"/>
              </a:rPr>
              <a:t>ΜΥΟΚΑΡΔΙΑΚΗΣ ΑΝΕΠΑΡΚΕΙΑΣ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413792"/>
            <a:ext cx="8186766" cy="1143000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latin typeface="Arial Black" pitchFamily="34" charset="0"/>
              </a:rPr>
              <a:t>Άρα στην ΕΝΤΑΤΙΚΉ γίνονται: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Θεραπεία με οξυγόνο</a:t>
            </a:r>
          </a:p>
          <a:p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Θεραπεία με υγρά</a:t>
            </a:r>
          </a:p>
          <a:p>
            <a:r>
              <a:rPr lang="el-GR" b="1" dirty="0" err="1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Μυοκαρδιακή</a:t>
            </a:r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υποστήριξη, φαρμακευτική ή και μηχανική</a:t>
            </a:r>
          </a:p>
          <a:p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Συνεχής παρακολούθηση του ασθενή και εφαρμογή εξειδικευμένων διαδικασιών υποστήριξης των ζωτικών λειτουργιών, με στόχο την ανάνηψη και διατήρηση στη ζωή του ασθενή </a:t>
            </a:r>
          </a:p>
          <a:p>
            <a:pPr>
              <a:buNone/>
            </a:pPr>
            <a:r>
              <a:rPr lang="el-GR" b="1" dirty="0" smtClean="0">
                <a:solidFill>
                  <a:srgbClr val="FF0000"/>
                </a:solidFill>
                <a:latin typeface="Arial Black" pitchFamily="34" charset="0"/>
              </a:rPr>
              <a:t>	</a:t>
            </a:r>
          </a:p>
          <a:p>
            <a:pPr>
              <a:buNone/>
            </a:pPr>
            <a:r>
              <a:rPr lang="el-GR" b="1" dirty="0" smtClean="0">
                <a:solidFill>
                  <a:srgbClr val="FF0000"/>
                </a:solidFill>
                <a:latin typeface="Arial Black" pitchFamily="34" charset="0"/>
              </a:rPr>
              <a:t>Η ΥΠΑΡΞΗ ΥΨΗΛΗΣ ΤΕΧΝΟΛΟΓΙΑΣ ΔΕΝ ΕΞΑΣΦΑΛΙΖΕΙ ΑΘΑΝΑΣΙΑ</a:t>
            </a:r>
          </a:p>
          <a:p>
            <a:endParaRPr lang="en-US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1214438" y="285750"/>
          <a:ext cx="7429552" cy="4466354"/>
        </p:xfrm>
        <a:graphic>
          <a:graphicData uri="http://schemas.openxmlformats.org/drawingml/2006/table">
            <a:tbl>
              <a:tblPr/>
              <a:tblGrid>
                <a:gridCol w="2448617"/>
                <a:gridCol w="4980935"/>
              </a:tblGrid>
              <a:tr h="3786214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"/>
                        </a:rPr>
                        <a:t>Abnormal physiology </a:t>
                      </a: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Temperature &lt;35.5 or &gt;39.5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Systolic BP &lt;100 or &gt;200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Respirations per minute &lt;10 or &gt;40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Pulse rate &lt; 40 or &gt;120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Urine output &lt;500 ml / day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Decreased level of consciousness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"/>
                        </a:rPr>
                        <a:t>Abnormal pathology </a:t>
                      </a: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Potassium &lt;3 or &gt;6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Sodium &lt;125 or &gt;155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Blood sugar &lt;2 or &gt;20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Arterial pH &lt;7.2 or &gt;7.55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Base excess &lt;-15 or &gt;+10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"/>
                        </a:rPr>
                        <a:t>Specific conditions 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"/>
                        </a:rPr>
                        <a:t>Cardiovascular </a:t>
                      </a: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Cardiopulmonary arrest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Pulmonary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latin typeface="arial"/>
                        </a:rPr>
                        <a:t>oedema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New major arrhythmia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"/>
                        </a:rPr>
                        <a:t>Respiratory </a:t>
                      </a: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Acute severe asthma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Acute respiratory failure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Upper airway obstruction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 marL="38617" marR="38617" marT="38617" marB="3861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"/>
                        </a:rPr>
                        <a:t>Surgical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. </a:t>
                      </a: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Excessive bleeding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Excessive drainage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"/>
                        </a:rPr>
                        <a:t>Shock </a:t>
                      </a: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 err="1">
                          <a:solidFill>
                            <a:srgbClr val="002060"/>
                          </a:solidFill>
                          <a:latin typeface="arial"/>
                        </a:rPr>
                        <a:t>Hypovolaemic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Anaphylactic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 err="1">
                          <a:solidFill>
                            <a:srgbClr val="002060"/>
                          </a:solidFill>
                          <a:latin typeface="arial"/>
                        </a:rPr>
                        <a:t>Cardiogenic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Septic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"/>
                        </a:rPr>
                        <a:t>Metabolic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 </a:t>
                      </a: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Acute diabetic emergency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"/>
                        </a:rPr>
                        <a:t>Poisoning / trauma </a:t>
                      </a: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Near drowning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Carbon monoxide poisoning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Severe drug overdose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"/>
                        </a:rPr>
                        <a:t>Obstetric </a:t>
                      </a: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Amniotic fluid embolism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Pre-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latin typeface="arial"/>
                        </a:rPr>
                        <a:t>eclampsia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"/>
                        </a:rPr>
                        <a:t>Neurological </a:t>
                      </a: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Status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latin typeface="arial"/>
                        </a:rPr>
                        <a:t>epilepticus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3429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</a:rPr>
                        <a:t>Acute psychiatric disturbance (aggressive, uncontrollable)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 marL="38617" marR="38617" marT="38617" marB="3861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4 - Πίνακας"/>
          <p:cNvGraphicFramePr>
            <a:graphicFrameLocks noGrp="1"/>
          </p:cNvGraphicFramePr>
          <p:nvPr/>
        </p:nvGraphicFramePr>
        <p:xfrm>
          <a:off x="1214438" y="4857750"/>
          <a:ext cx="5715041" cy="1566564"/>
        </p:xfrm>
        <a:graphic>
          <a:graphicData uri="http://schemas.openxmlformats.org/drawingml/2006/table">
            <a:tbl>
              <a:tblPr/>
              <a:tblGrid>
                <a:gridCol w="1263172"/>
                <a:gridCol w="433404"/>
                <a:gridCol w="521124"/>
                <a:gridCol w="764791"/>
                <a:gridCol w="764791"/>
                <a:gridCol w="683569"/>
                <a:gridCol w="683569"/>
                <a:gridCol w="600621"/>
              </a:tblGrid>
              <a:tr h="22622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800000"/>
                          </a:solidFill>
                          <a:latin typeface="arial"/>
                        </a:rPr>
                        <a:t>Score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8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8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8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8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8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8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8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22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800000"/>
                          </a:solidFill>
                          <a:latin typeface="arial"/>
                        </a:rPr>
                        <a:t>HR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arial"/>
                        </a:rPr>
                        <a:t>&lt;40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arial"/>
                        </a:rPr>
                        <a:t>41-50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800000"/>
                          </a:solidFill>
                          <a:latin typeface="arial"/>
                        </a:rPr>
                        <a:t>51-100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arial"/>
                        </a:rPr>
                        <a:t>101-110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arial"/>
                        </a:rPr>
                        <a:t>111-130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arial"/>
                        </a:rPr>
                        <a:t>&gt;131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22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800000"/>
                          </a:solidFill>
                          <a:latin typeface="arial"/>
                        </a:rPr>
                        <a:t>Systolic BP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arial"/>
                        </a:rPr>
                        <a:t>&lt;70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arial"/>
                        </a:rPr>
                        <a:t>71-80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arial"/>
                        </a:rPr>
                        <a:t>81-100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arial"/>
                        </a:rPr>
                        <a:t>101-199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arial"/>
                        </a:rPr>
                        <a:t>&gt;200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22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800000"/>
                          </a:solidFill>
                          <a:latin typeface="arial"/>
                        </a:rPr>
                        <a:t>Respiratory rate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arial"/>
                        </a:rPr>
                        <a:t>&lt;8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arial"/>
                        </a:rPr>
                        <a:t>9-14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arial"/>
                        </a:rPr>
                        <a:t>14-20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arial"/>
                        </a:rPr>
                        <a:t>21-29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arial"/>
                        </a:rPr>
                        <a:t>&gt;30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22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800000"/>
                          </a:solidFill>
                          <a:latin typeface="arial"/>
                        </a:rPr>
                        <a:t>Temperature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8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arial"/>
                        </a:rPr>
                        <a:t>&lt;35 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arial"/>
                        </a:rPr>
                        <a:t>35.1-36.5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arial"/>
                        </a:rPr>
                        <a:t>36.6-37.4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arial"/>
                        </a:rPr>
                        <a:t>&gt;37.5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22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800000"/>
                          </a:solidFill>
                          <a:latin typeface="arial"/>
                        </a:rPr>
                        <a:t>CNS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arial"/>
                        </a:rPr>
                        <a:t>V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800000"/>
                          </a:solidFill>
                          <a:latin typeface="arial"/>
                        </a:rPr>
                        <a:t>P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800000"/>
                          </a:solidFill>
                          <a:latin typeface="arial"/>
                        </a:rPr>
                        <a:t>U</a:t>
                      </a:r>
                    </a:p>
                  </a:txBody>
                  <a:tcPr marL="39107" marR="39107" marT="39107" marB="39107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219" name="Rectangle 1"/>
          <p:cNvSpPr>
            <a:spLocks noChangeArrowheads="1"/>
          </p:cNvSpPr>
          <p:nvPr/>
        </p:nvSpPr>
        <p:spPr bwMode="auto">
          <a:xfrm>
            <a:off x="1357313" y="6396038"/>
            <a:ext cx="66436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800">
                <a:solidFill>
                  <a:srgbClr val="800000"/>
                </a:solidFill>
              </a:rPr>
              <a:t> </a:t>
            </a:r>
            <a:endParaRPr lang="el-GR" sz="800">
              <a:latin typeface="Arial" pitchFamily="34" charset="0"/>
            </a:endParaRPr>
          </a:p>
          <a:p>
            <a:pPr eaLnBrk="0" hangingPunct="0"/>
            <a:r>
              <a:rPr lang="en-US" sz="8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Table 5: An early warning scoring system for detecting critical illness, developed by Morgan et al </a:t>
            </a:r>
            <a:endParaRPr lang="el-GR" sz="800">
              <a:latin typeface="Arial" pitchFamily="34" charset="0"/>
            </a:endParaRPr>
          </a:p>
          <a:p>
            <a:pPr eaLnBrk="0" hangingPunct="0"/>
            <a:r>
              <a:rPr lang="en-US" sz="800" i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A- alert, V- responds to vocal stimuli, P- responds to painful stimuli, U- unresponsive </a:t>
            </a:r>
            <a:endParaRPr lang="en-US" sz="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Τίτλος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ΑΦΕΤΗΡΙΑ… </a:t>
            </a:r>
          </a:p>
        </p:txBody>
      </p:sp>
      <p:sp>
        <p:nvSpPr>
          <p:cNvPr id="28" name="Θέση περιεχομένου 27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l-GR" dirty="0"/>
              <a:t>Το νέο Γενικό Νοσοκομείο Κατερίνης από το 2010 αποτελεί πραγματικότητα</a:t>
            </a:r>
            <a:r>
              <a:rPr lang="en-US" dirty="0"/>
              <a:t>,</a:t>
            </a:r>
            <a:r>
              <a:rPr lang="el-GR" dirty="0"/>
              <a:t> με διαμορφωμένο χώρο </a:t>
            </a:r>
            <a:r>
              <a:rPr lang="el-GR" b="1" dirty="0"/>
              <a:t>Μονάδας Εντατικής Θεραπείας</a:t>
            </a:r>
            <a:r>
              <a:rPr lang="el-GR" dirty="0"/>
              <a:t> </a:t>
            </a:r>
            <a:r>
              <a:rPr lang="el-GR" b="1" dirty="0"/>
              <a:t>12 κλινών </a:t>
            </a:r>
            <a:r>
              <a:rPr lang="el-GR" dirty="0"/>
              <a:t>και με πλήρη υλικοτεχνικό εξοπλισμό. </a:t>
            </a:r>
          </a:p>
          <a:p>
            <a:pPr marL="0" indent="0">
              <a:buNone/>
              <a:defRPr/>
            </a:pPr>
            <a:r>
              <a:rPr lang="el-GR" dirty="0"/>
              <a:t>Οι κλίνες διακρίνονται σε: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7</a:t>
            </a:r>
            <a:r>
              <a:rPr lang="el-GR" dirty="0"/>
              <a:t> κλίνες Μονάδας Εντατικής Θεραπείας (</a:t>
            </a:r>
            <a:r>
              <a:rPr lang="el-GR" dirty="0">
                <a:solidFill>
                  <a:schemeClr val="accent2">
                    <a:lumMod val="75000"/>
                  </a:schemeClr>
                </a:solidFill>
              </a:rPr>
              <a:t>ΜΕΘ</a:t>
            </a:r>
            <a:r>
              <a:rPr lang="el-GR" dirty="0"/>
              <a:t>)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5</a:t>
            </a:r>
            <a:r>
              <a:rPr lang="el-GR" dirty="0"/>
              <a:t> κλίνες Μονάδας Αυξημένης Φροντίδας (</a:t>
            </a:r>
            <a:r>
              <a:rPr lang="el-GR" dirty="0">
                <a:solidFill>
                  <a:schemeClr val="accent2">
                    <a:lumMod val="75000"/>
                  </a:schemeClr>
                </a:solidFill>
              </a:rPr>
              <a:t>ΜΑΦ</a:t>
            </a:r>
            <a:r>
              <a:rPr lang="el-GR" dirty="0"/>
              <a:t>)</a:t>
            </a:r>
          </a:p>
          <a:p>
            <a:endParaRPr lang="el-GR" dirty="0"/>
          </a:p>
        </p:txBody>
      </p:sp>
      <p:pic>
        <p:nvPicPr>
          <p:cNvPr id="27" name="Θέση περιεχομένου 26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464" y="0"/>
            <a:ext cx="2444536" cy="1219200"/>
          </a:xfrm>
        </p:spPr>
      </p:pic>
    </p:spTree>
    <p:extLst>
      <p:ext uri="{BB962C8B-B14F-4D97-AF65-F5344CB8AC3E}">
        <p14:creationId xmlns="" xmlns:p14="http://schemas.microsoft.com/office/powerpoint/2010/main" val="14036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Τίτλος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ΑΦΕΤΗΡΙΑ… </a:t>
            </a:r>
            <a:endParaRPr lang="el-GR" dirty="0"/>
          </a:p>
        </p:txBody>
      </p:sp>
      <p:sp>
        <p:nvSpPr>
          <p:cNvPr id="28" name="Θέση περιεχομένου 27"/>
          <p:cNvSpPr>
            <a:spLocks noGrp="1"/>
          </p:cNvSpPr>
          <p:nvPr>
            <p:ph sz="quarter" idx="4294967295"/>
          </p:nvPr>
        </p:nvSpPr>
        <p:spPr>
          <a:xfrm>
            <a:off x="0" y="1285860"/>
            <a:ext cx="9144000" cy="4572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sz="2800" dirty="0">
                <a:solidFill>
                  <a:schemeClr val="accent2">
                    <a:lumMod val="75000"/>
                  </a:schemeClr>
                </a:solidFill>
              </a:rPr>
              <a:t>2016</a:t>
            </a:r>
            <a:r>
              <a:rPr lang="el-GR" sz="2800" dirty="0"/>
              <a:t> αποφασίζεται να λειτουργήσει η ΜΕΘ και αξιοποιείται το </a:t>
            </a:r>
            <a:r>
              <a:rPr lang="en-US" sz="2800" dirty="0"/>
              <a:t>   </a:t>
            </a:r>
            <a:r>
              <a:rPr lang="el-GR" sz="2800" dirty="0"/>
              <a:t>υπάρχον Νοσηλευτικό Προσωπικό του ΓΝΚ, που είχε εργασθεί παλαιότερα σε ΜΕΘ.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800" dirty="0"/>
              <a:t>10 νοσηλευτές αποστέλλονται σε νοσοκομεία της Θεσ/νικης για επικαιροποίηση και εμπλουτισμό των γνώσεων τους.</a:t>
            </a:r>
          </a:p>
          <a:p>
            <a:endParaRPr lang="el-GR" sz="2400" dirty="0"/>
          </a:p>
        </p:txBody>
      </p:sp>
      <p:pic>
        <p:nvPicPr>
          <p:cNvPr id="4098" name="Picture 2" descr="C:\Users\Huawei\Downloads\IMG-b6a04efb32647969f417e261a31ea6ed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4176464" cy="25068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TELIOS\Pictures\ΜΕΘ\20161026_0748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730852" y="3566295"/>
            <a:ext cx="2506836" cy="3960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Θέση περιεχομένου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464" y="0"/>
            <a:ext cx="2444536" cy="121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121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Τίτλος 24"/>
          <p:cNvSpPr>
            <a:spLocks noGrp="1"/>
          </p:cNvSpPr>
          <p:nvPr>
            <p:ph type="title"/>
          </p:nvPr>
        </p:nvSpPr>
        <p:spPr>
          <a:xfrm>
            <a:off x="-642974" y="228600"/>
            <a:ext cx="8511480" cy="990600"/>
          </a:xfrm>
        </p:spPr>
        <p:txBody>
          <a:bodyPr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l-GR" sz="2800" b="1" dirty="0">
                <a:solidFill>
                  <a:prstClr val="black"/>
                </a:solidFill>
                <a:ea typeface="+mn-ea"/>
                <a:cs typeface="+mn-cs"/>
              </a:rPr>
              <a:t>05/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02</a:t>
            </a:r>
            <a:r>
              <a:rPr lang="el-GR" sz="2800" b="1" dirty="0">
                <a:solidFill>
                  <a:prstClr val="black"/>
                </a:solidFill>
                <a:ea typeface="+mn-ea"/>
                <a:cs typeface="+mn-cs"/>
              </a:rPr>
              <a:t>/2017</a:t>
            </a:r>
            <a:br>
              <a:rPr lang="el-GR" sz="2800" b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l-GR" sz="2800" b="1" dirty="0">
                <a:solidFill>
                  <a:prstClr val="black"/>
                </a:solidFill>
                <a:ea typeface="+mn-ea"/>
                <a:cs typeface="+mn-cs"/>
              </a:rPr>
              <a:t>Η πρώτη εισαγωγή στη ΜΕΘ είναι γεγονός…</a:t>
            </a:r>
            <a:endParaRPr lang="el-G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388620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926" y="1916832"/>
            <a:ext cx="4176464" cy="442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Θέση περιεχομένου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464" y="0"/>
            <a:ext cx="2444536" cy="121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121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854</Words>
  <PresentationFormat>Προβολή στην οθόνη (4:3)</PresentationFormat>
  <Paragraphs>218</Paragraphs>
  <Slides>38</Slides>
  <Notes>3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38</vt:i4>
      </vt:variant>
    </vt:vector>
  </HeadingPairs>
  <TitlesOfParts>
    <vt:vector size="39" baseType="lpstr">
      <vt:lpstr>Θέμα του Office</vt:lpstr>
      <vt:lpstr>Διαφάνεια 1</vt:lpstr>
      <vt:lpstr>Γνωριμία με τη ΜΕΘ: Ποιοι είμαστε, αφετηρία-πορεία &amp; προορισμός.</vt:lpstr>
      <vt:lpstr>ΑΠΟ ΤΙ ΠΕΘΑΙΝΟΥΝ ΟΙ ΑΝΘΡΩΠΟΙ ΑΝΕΞΑΡΤΗΤΑ ΑΠΟ ΤΗ ΝΟΣΟ ΤΟΥΣ;</vt:lpstr>
      <vt:lpstr> Ο ΘΑΝΑΤΟΣ: είναι αποτέλεσμα </vt:lpstr>
      <vt:lpstr>Άρα στην ΕΝΤΑΤΙΚΉ γίνονται:</vt:lpstr>
      <vt:lpstr>Διαφάνεια 6</vt:lpstr>
      <vt:lpstr>ΑΦΕΤΗΡΙΑ… </vt:lpstr>
      <vt:lpstr>ΑΦΕΤΗΡΙΑ… </vt:lpstr>
      <vt:lpstr>05/02/2017 Η πρώτη εισαγωγή στη ΜΕΘ είναι γεγονός…</vt:lpstr>
      <vt:lpstr>Η ΜΕΘ μας είναι πολυδύναμη…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 ΔΕΝ ΕΙΣΑΓΟΝΤΑΙ ΣΤΗ ΜΕΘ   ΑΣΘΕΝΕΙΣ ΜΕ ΤΕΛΙΚΟΥ ΣΤΑΔΙΟΥ ΕΞΕΛΙΚΤΙΚΕΣ ΝΟΣΟΥΣ ( ΙΑΤΡΙΚΗ ΜΑΤΑΙΟΠΟΝΙΑ)   ΑΣΘΕΝΕΙΣ ΜΕ ΜΗ ΑΝΑΣΤΡΕΨΙΜΕΣ ΒΛΑΒΕΣ</vt:lpstr>
      <vt:lpstr>Διαφάνεια 18</vt:lpstr>
      <vt:lpstr>Ποιο το όφελος;</vt:lpstr>
      <vt:lpstr>Η ομάδα μας…</vt:lpstr>
      <vt:lpstr> Οι συνεργάτες μας… </vt:lpstr>
      <vt:lpstr>Η νοσηλεία των βαρέως πασχόντων στη ΜΕΘ είναι ιδιαίτερα απαιτητική, λόγω: </vt:lpstr>
      <vt:lpstr>Κανόνες και αρχές λειτουργίας της ΜΕΘ</vt:lpstr>
      <vt:lpstr>Διαφάνεια 24</vt:lpstr>
      <vt:lpstr>ΕΝΔΟΝΟΣΟΚΟΜΕΙΑΚΕΣ ΛΟΙΜΩΞΕΙΣ (ΕΝΛ)</vt:lpstr>
      <vt:lpstr>ΜΕΘ Covid-19</vt:lpstr>
      <vt:lpstr>ΜΕΘ COVID</vt:lpstr>
      <vt:lpstr>Η πορεία μας….</vt:lpstr>
      <vt:lpstr>Ομάδα Μεταμοσχεύσεων</vt:lpstr>
      <vt:lpstr>Διαφάνεια 30</vt:lpstr>
      <vt:lpstr>ΠροορισΜΟΣ μαΣ...</vt:lpstr>
      <vt:lpstr>ΕΠΙΚΟΙΝΩΝΙΑ</vt:lpstr>
      <vt:lpstr>ΕΥΧΑΡΙΣΤΗΡΙΑ</vt:lpstr>
      <vt:lpstr>Διαφάνεια 34</vt:lpstr>
      <vt:lpstr>Διαφάνεια 35</vt:lpstr>
      <vt:lpstr>Διαφάνεια 36</vt:lpstr>
      <vt:lpstr>Διαφάνεια 37</vt:lpstr>
      <vt:lpstr>Διαφάνεια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anestis</dc:creator>
  <cp:lastModifiedBy>prosopikou2</cp:lastModifiedBy>
  <cp:revision>23</cp:revision>
  <dcterms:created xsi:type="dcterms:W3CDTF">2026-02-10T16:53:11Z</dcterms:created>
  <dcterms:modified xsi:type="dcterms:W3CDTF">2026-02-11T12:40:10Z</dcterms:modified>
</cp:coreProperties>
</file>