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28"/>
  </p:notesMasterIdLst>
  <p:sldIdLst>
    <p:sldId id="260" r:id="rId2"/>
    <p:sldId id="261" r:id="rId3"/>
    <p:sldId id="263" r:id="rId4"/>
    <p:sldId id="285" r:id="rId5"/>
    <p:sldId id="264" r:id="rId6"/>
    <p:sldId id="266" r:id="rId7"/>
    <p:sldId id="290" r:id="rId8"/>
    <p:sldId id="268" r:id="rId9"/>
    <p:sldId id="269" r:id="rId10"/>
    <p:sldId id="270" r:id="rId11"/>
    <p:sldId id="271" r:id="rId12"/>
    <p:sldId id="272" r:id="rId13"/>
    <p:sldId id="273" r:id="rId14"/>
    <p:sldId id="274" r:id="rId15"/>
    <p:sldId id="275" r:id="rId16"/>
    <p:sldId id="284" r:id="rId17"/>
    <p:sldId id="276" r:id="rId18"/>
    <p:sldId id="286" r:id="rId19"/>
    <p:sldId id="277" r:id="rId20"/>
    <p:sldId id="278" r:id="rId21"/>
    <p:sldId id="280" r:id="rId22"/>
    <p:sldId id="283" r:id="rId23"/>
    <p:sldId id="281" r:id="rId24"/>
    <p:sldId id="282" r:id="rId25"/>
    <p:sldId id="287" r:id="rId26"/>
    <p:sldId id="289" r:id="rId27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Ενότητα χωρίς τίτλο" id="{04E28D5B-7F77-4D86-848F-95E4D8FC71CA}">
          <p14:sldIdLst>
            <p14:sldId id="260"/>
            <p14:sldId id="261"/>
            <p14:sldId id="263"/>
            <p14:sldId id="285"/>
            <p14:sldId id="264"/>
            <p14:sldId id="266"/>
            <p14:sldId id="290"/>
            <p14:sldId id="268"/>
            <p14:sldId id="269"/>
            <p14:sldId id="270"/>
            <p14:sldId id="271"/>
            <p14:sldId id="272"/>
            <p14:sldId id="273"/>
            <p14:sldId id="274"/>
            <p14:sldId id="275"/>
            <p14:sldId id="284"/>
            <p14:sldId id="276"/>
            <p14:sldId id="286"/>
            <p14:sldId id="277"/>
            <p14:sldId id="278"/>
            <p14:sldId id="280"/>
            <p14:sldId id="283"/>
            <p14:sldId id="281"/>
            <p14:sldId id="282"/>
            <p14:sldId id="287"/>
            <p14:sldId id="289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39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60"/>
  </p:normalViewPr>
  <p:slideViewPr>
    <p:cSldViewPr snapToGrid="0" showGuides="1">
      <p:cViewPr varScale="1">
        <p:scale>
          <a:sx n="105" d="100"/>
          <a:sy n="105" d="100"/>
        </p:scale>
        <p:origin x="774" y="96"/>
      </p:cViewPr>
      <p:guideLst>
        <p:guide orient="horz" pos="2160"/>
        <p:guide pos="3839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5B12224-A4DA-4851-8753-E133AABE2D46}" type="datetimeFigureOut">
              <a:rPr lang="el-GR" smtClean="0"/>
              <a:t>11/3/2026</a:t>
            </a:fld>
            <a:endParaRPr lang="el-GR"/>
          </a:p>
        </p:txBody>
      </p:sp>
      <p:sp>
        <p:nvSpPr>
          <p:cNvPr id="4" name="Θέση εικόνας διαφάνειας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Θέση σημειώσεων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3CD973-B958-4AD5-B730-25F315D05C44}" type="slidenum">
              <a:rPr lang="el-GR" smtClean="0"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3CD973-B958-4AD5-B730-25F315D05C44}" type="slidenum">
              <a:rPr lang="el-GR" smtClean="0"/>
              <a:t>24</a:t>
            </a:fld>
            <a:endParaRPr lang="el-G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3CD973-B958-4AD5-B730-25F315D05C44}" type="slidenum">
              <a:rPr lang="el-GR" smtClean="0"/>
              <a:t>25</a:t>
            </a:fld>
            <a:endParaRPr lang="el-G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: Shape 6"/>
          <p:cNvSpPr/>
          <p:nvPr/>
        </p:nvSpPr>
        <p:spPr>
          <a:xfrm>
            <a:off x="517870" y="6209925"/>
            <a:ext cx="11155680" cy="45719"/>
          </a:xfrm>
          <a:custGeom>
            <a:avLst/>
            <a:gdLst>
              <a:gd name="connsiteX0" fmla="*/ 0 w 8715708"/>
              <a:gd name="connsiteY0" fmla="*/ 0 h 45719"/>
              <a:gd name="connsiteX1" fmla="*/ 3694525 w 8715708"/>
              <a:gd name="connsiteY1" fmla="*/ 0 h 45719"/>
              <a:gd name="connsiteX2" fmla="*/ 5021183 w 8715708"/>
              <a:gd name="connsiteY2" fmla="*/ 0 h 45719"/>
              <a:gd name="connsiteX3" fmla="*/ 8715708 w 8715708"/>
              <a:gd name="connsiteY3" fmla="*/ 0 h 45719"/>
              <a:gd name="connsiteX4" fmla="*/ 8715708 w 8715708"/>
              <a:gd name="connsiteY4" fmla="*/ 45719 h 45719"/>
              <a:gd name="connsiteX5" fmla="*/ 5021183 w 8715708"/>
              <a:gd name="connsiteY5" fmla="*/ 45719 h 45719"/>
              <a:gd name="connsiteX6" fmla="*/ 3694525 w 8715708"/>
              <a:gd name="connsiteY6" fmla="*/ 45719 h 45719"/>
              <a:gd name="connsiteX7" fmla="*/ 0 w 8715708"/>
              <a:gd name="connsiteY7" fmla="*/ 45719 h 457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8715708" h="45719">
                <a:moveTo>
                  <a:pt x="0" y="0"/>
                </a:moveTo>
                <a:lnTo>
                  <a:pt x="3694525" y="0"/>
                </a:lnTo>
                <a:lnTo>
                  <a:pt x="5021183" y="0"/>
                </a:lnTo>
                <a:lnTo>
                  <a:pt x="8715708" y="0"/>
                </a:lnTo>
                <a:lnTo>
                  <a:pt x="8715708" y="45719"/>
                </a:lnTo>
                <a:lnTo>
                  <a:pt x="5021183" y="45719"/>
                </a:lnTo>
                <a:lnTo>
                  <a:pt x="3694525" y="45719"/>
                </a:lnTo>
                <a:lnTo>
                  <a:pt x="0" y="45719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21208" y="978408"/>
            <a:ext cx="11155680" cy="3429000"/>
          </a:xfrm>
        </p:spPr>
        <p:txBody>
          <a:bodyPr anchor="t">
            <a:normAutofit/>
          </a:bodyPr>
          <a:lstStyle>
            <a:lvl1pPr algn="l">
              <a:defRPr sz="7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21208" y="4480560"/>
            <a:ext cx="7104888" cy="1399032"/>
          </a:xfrm>
        </p:spPr>
        <p:txBody>
          <a:bodyPr anchor="b">
            <a:normAutofit/>
          </a:bodyPr>
          <a:lstStyle>
            <a:lvl1pPr marL="0" indent="0" algn="l">
              <a:buNone/>
              <a:defRPr sz="2200" i="1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50CD-E178-4744-9B35-B2F624D6C5E9}" type="datetimeFigureOut">
              <a:rPr lang="en-US" smtClean="0"/>
              <a:t>3/11/2026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50CD-E178-4744-9B35-B2F624D6C5E9}" type="datetimeFigureOut">
              <a:rPr lang="en-US" smtClean="0"/>
              <a:t>3/11/2026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9368" y="978408"/>
            <a:ext cx="2551176" cy="5367528"/>
          </a:xfrm>
        </p:spPr>
        <p:txBody>
          <a:bodyPr vert="eaVer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21208" y="978408"/>
            <a:ext cx="8010144" cy="5367528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50CD-E178-4744-9B35-B2F624D6C5E9}" type="datetimeFigureOut">
              <a:rPr lang="en-US" smtClean="0"/>
              <a:t>3/11/2026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 rot="5400000">
            <a:off x="8936623" y="3585018"/>
            <a:ext cx="5325734" cy="14927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50CD-E178-4744-9B35-B2F624D6C5E9}" type="datetimeFigureOut">
              <a:rPr lang="en-US" smtClean="0"/>
              <a:t>3/11/2026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1208" y="978408"/>
            <a:ext cx="5020056" cy="4288536"/>
          </a:xfrm>
        </p:spPr>
        <p:txBody>
          <a:bodyPr anchor="t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1208" y="5266944"/>
            <a:ext cx="5020056" cy="1088136"/>
          </a:xfrm>
        </p:spPr>
        <p:txBody>
          <a:bodyPr anchor="b">
            <a:normAutofit/>
          </a:bodyPr>
          <a:lstStyle>
            <a:lvl1pPr marL="0" indent="0">
              <a:buNone/>
              <a:defRPr sz="2200" i="1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50CD-E178-4744-9B35-B2F624D6C5E9}" type="datetimeFigureOut">
              <a:rPr lang="en-US" smtClean="0"/>
              <a:t>3/11/2026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517870" y="508090"/>
            <a:ext cx="5021183" cy="14927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21208" y="2578608"/>
            <a:ext cx="5166360" cy="376732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19672" y="2578608"/>
            <a:ext cx="5166360" cy="376732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50CD-E178-4744-9B35-B2F624D6C5E9}" type="datetimeFigureOut">
              <a:rPr lang="en-US" smtClean="0"/>
              <a:t>3/11/2026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1208" y="978408"/>
            <a:ext cx="11164824" cy="1216152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1208" y="2340864"/>
            <a:ext cx="5166360" cy="658368"/>
          </a:xfrm>
        </p:spPr>
        <p:txBody>
          <a:bodyPr anchor="b">
            <a:normAutofit/>
          </a:bodyPr>
          <a:lstStyle>
            <a:lvl1pPr marL="0" indent="0">
              <a:buNone/>
              <a:defRPr sz="2200" b="0" i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1208" y="3035808"/>
            <a:ext cx="5166360" cy="33101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19672" y="2340864"/>
            <a:ext cx="5166360" cy="658368"/>
          </a:xfrm>
        </p:spPr>
        <p:txBody>
          <a:bodyPr anchor="b">
            <a:normAutofit/>
          </a:bodyPr>
          <a:lstStyle>
            <a:lvl1pPr marL="0" indent="0">
              <a:buNone/>
              <a:defRPr sz="2200" b="0" i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19672" y="3035808"/>
            <a:ext cx="5166360" cy="33101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50CD-E178-4744-9B35-B2F624D6C5E9}" type="datetimeFigureOut">
              <a:rPr lang="en-US" smtClean="0"/>
              <a:t>3/11/2026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50CD-E178-4744-9B35-B2F624D6C5E9}" type="datetimeFigureOut">
              <a:rPr lang="en-US" smtClean="0"/>
              <a:t>3/11/2026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50CD-E178-4744-9B35-B2F624D6C5E9}" type="datetimeFigureOut">
              <a:rPr lang="en-US" smtClean="0"/>
              <a:t>3/11/2026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1208" y="978408"/>
            <a:ext cx="5020056" cy="2459736"/>
          </a:xfrm>
        </p:spPr>
        <p:txBody>
          <a:bodyPr anchor="t">
            <a:noAutofit/>
          </a:bodyPr>
          <a:lstStyle>
            <a:lvl1pPr>
              <a:defRPr sz="4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519672" y="987424"/>
            <a:ext cx="5166360" cy="5358384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1208" y="3575304"/>
            <a:ext cx="5020056" cy="2770632"/>
          </a:xfrm>
        </p:spPr>
        <p:txBody>
          <a:bodyPr>
            <a:normAutofit/>
          </a:bodyPr>
          <a:lstStyle>
            <a:lvl1pPr marL="0" indent="0">
              <a:buNone/>
              <a:defRPr sz="2200" i="1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50CD-E178-4744-9B35-B2F624D6C5E9}" type="datetimeFigureOut">
              <a:rPr lang="en-US" smtClean="0"/>
              <a:t>3/11/2026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1208" y="978408"/>
            <a:ext cx="5020056" cy="2459736"/>
          </a:xfrm>
        </p:spPr>
        <p:txBody>
          <a:bodyPr anchor="t">
            <a:noAutofit/>
          </a:bodyPr>
          <a:lstStyle>
            <a:lvl1pPr>
              <a:defRPr sz="4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519672" y="987424"/>
            <a:ext cx="5166360" cy="5358384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1208" y="3575304"/>
            <a:ext cx="5020056" cy="2770632"/>
          </a:xfrm>
        </p:spPr>
        <p:txBody>
          <a:bodyPr>
            <a:normAutofit/>
          </a:bodyPr>
          <a:lstStyle>
            <a:lvl1pPr marL="0" indent="0">
              <a:buNone/>
              <a:defRPr sz="2200" i="1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50CD-E178-4744-9B35-B2F624D6C5E9}" type="datetimeFigureOut">
              <a:rPr lang="en-US" smtClean="0"/>
              <a:t>3/11/2026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21208" y="978408"/>
            <a:ext cx="11155680" cy="146304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1208" y="2578608"/>
            <a:ext cx="11155680" cy="37673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21208" y="641908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fld id="{E80C50CD-E178-4744-9B35-B2F624D6C5E9}" type="datetimeFigureOut">
              <a:rPr lang="en-US" smtClean="0"/>
              <a:t>3/11/2026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21208" y="100584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457432" y="6419088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148CC95F-0247-41B6-91CF-DC97C76A7088}" type="slidenum">
              <a:rPr lang="en-US" smtClean="0"/>
              <a:t>‹#›</a:t>
            </a:fld>
            <a:endParaRPr lang="en-US"/>
          </a:p>
        </p:txBody>
      </p:sp>
      <p:sp>
        <p:nvSpPr>
          <p:cNvPr id="7" name="Freeform: Shape 6"/>
          <p:cNvSpPr/>
          <p:nvPr/>
        </p:nvSpPr>
        <p:spPr>
          <a:xfrm>
            <a:off x="517869" y="508090"/>
            <a:ext cx="11153214" cy="149279"/>
          </a:xfrm>
          <a:custGeom>
            <a:avLst/>
            <a:gdLst>
              <a:gd name="connsiteX0" fmla="*/ 0 w 8085002"/>
              <a:gd name="connsiteY0" fmla="*/ 0 h 149279"/>
              <a:gd name="connsiteX1" fmla="*/ 8085002 w 8085002"/>
              <a:gd name="connsiteY1" fmla="*/ 0 h 149279"/>
              <a:gd name="connsiteX2" fmla="*/ 8085002 w 8085002"/>
              <a:gd name="connsiteY2" fmla="*/ 149279 h 149279"/>
              <a:gd name="connsiteX3" fmla="*/ 0 w 8085002"/>
              <a:gd name="connsiteY3" fmla="*/ 149279 h 1492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085002" h="149279">
                <a:moveTo>
                  <a:pt x="0" y="0"/>
                </a:moveTo>
                <a:lnTo>
                  <a:pt x="8085002" y="0"/>
                </a:lnTo>
                <a:lnTo>
                  <a:pt x="8085002" y="149279"/>
                </a:lnTo>
                <a:lnTo>
                  <a:pt x="0" y="149279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7" name="Rectangle 29"/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0" y="0"/>
            <a:ext cx="12192000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9" name="Εικόνα 8" descr="Εικόνα που περιέχει σκίτσο/σχέδιο, Σχέδιο, διάγραμμα, τεχνικό σχέδιο&#10;&#10;Το περιεχόμενο που δημιουργείται από AI ενδέχεται να είναι εσφαλμένο."/>
          <p:cNvPicPr>
            <a:picLocks noChangeAspect="1"/>
          </p:cNvPicPr>
          <p:nvPr/>
        </p:nvPicPr>
        <p:blipFill>
          <a:blip r:embed="rId2"/>
          <a:srcRect l="14257" r="24426" b="1"/>
          <a:stretch>
            <a:fillRect/>
          </a:stretch>
        </p:blipFill>
        <p:spPr>
          <a:xfrm>
            <a:off x="3068" y="-1"/>
            <a:ext cx="12188932" cy="6857990"/>
          </a:xfrm>
          <a:prstGeom prst="rect">
            <a:avLst/>
          </a:prstGeom>
        </p:spPr>
      </p:pic>
      <p:sp>
        <p:nvSpPr>
          <p:cNvPr id="38" name="Rectangle 31"/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 rot="16200000">
            <a:off x="389239" y="-389238"/>
            <a:ext cx="6858000" cy="7636476"/>
          </a:xfrm>
          <a:prstGeom prst="rect">
            <a:avLst/>
          </a:prstGeom>
          <a:gradFill>
            <a:gsLst>
              <a:gs pos="100000">
                <a:srgbClr val="000000">
                  <a:alpha val="0"/>
                </a:srgbClr>
              </a:gs>
              <a:gs pos="0">
                <a:schemeClr val="tx1"/>
              </a:gs>
              <a:gs pos="0">
                <a:srgbClr val="000000">
                  <a:alpha val="70000"/>
                </a:srgb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ectangle 33"/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 rot="10800000" flipV="1">
            <a:off x="1524" y="0"/>
            <a:ext cx="12188952" cy="3652125"/>
          </a:xfrm>
          <a:prstGeom prst="rect">
            <a:avLst/>
          </a:prstGeom>
          <a:gradFill>
            <a:gsLst>
              <a:gs pos="100000">
                <a:srgbClr val="000000">
                  <a:alpha val="0"/>
                </a:srgbClr>
              </a:gs>
              <a:gs pos="0">
                <a:schemeClr val="tx1"/>
              </a:gs>
              <a:gs pos="0">
                <a:srgbClr val="000000">
                  <a:alpha val="70000"/>
                </a:srgb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Τίτλος 3"/>
          <p:cNvSpPr>
            <a:spLocks noGrp="1"/>
          </p:cNvSpPr>
          <p:nvPr>
            <p:ph type="ctrTitle"/>
          </p:nvPr>
        </p:nvSpPr>
        <p:spPr>
          <a:xfrm>
            <a:off x="517870" y="978408"/>
            <a:ext cx="8686796" cy="2334247"/>
          </a:xfrm>
        </p:spPr>
        <p:txBody>
          <a:bodyPr anchor="t">
            <a:normAutofit/>
          </a:bodyPr>
          <a:lstStyle/>
          <a:p>
            <a:pPr>
              <a:lnSpc>
                <a:spcPct val="90000"/>
              </a:lnSpc>
            </a:pPr>
            <a:r>
              <a:rPr lang="el-GR" sz="50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ΑΔΕΙΟΔΟΤΗΣΗ ΜΕΤΑΠΟΙΗΤΙΚΩΝ ΔΡΑΣΤΗΡΙΟΤΗΤΩΝ</a:t>
            </a:r>
          </a:p>
        </p:txBody>
      </p:sp>
      <p:sp>
        <p:nvSpPr>
          <p:cNvPr id="36" name="Rectangle 35"/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517870" y="508090"/>
            <a:ext cx="8686800" cy="149279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/>
          <p:cNvSpPr txBox="1"/>
          <p:nvPr/>
        </p:nvSpPr>
        <p:spPr>
          <a:xfrm>
            <a:off x="252920" y="5140928"/>
            <a:ext cx="856189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b="1" dirty="0">
                <a:latin typeface="Arial" panose="020B0604020202020204" pitchFamily="34" charset="0"/>
                <a:cs typeface="Arial" panose="020B0604020202020204" pitchFamily="34" charset="0"/>
              </a:rPr>
              <a:t>ΓΕΝΙΚΗ ΔΙΕΥΘΥΝΣΗ ΑΝΑΠΤΥΞΗΣ ΚΑΙ ΠΕΡΙΒΑΛΛΟΝΤΟΣ</a:t>
            </a:r>
          </a:p>
          <a:p>
            <a:r>
              <a:rPr lang="el-GR" b="1" dirty="0">
                <a:latin typeface="Arial" panose="020B0604020202020204" pitchFamily="34" charset="0"/>
                <a:cs typeface="Arial" panose="020B0604020202020204" pitchFamily="34" charset="0"/>
              </a:rPr>
              <a:t>ΔΙΕΥΘΥΝΣΗ ΑΝΑΠΤΥΞΗΣ ΚΑΙ ΠΕΡΙΒΑΛΛΟΝΤΟΣ Π.Ε. ΠΙΕΡΙΑΣ</a:t>
            </a:r>
          </a:p>
          <a:p>
            <a:r>
              <a:rPr lang="el-GR" b="1" dirty="0">
                <a:latin typeface="Arial" panose="020B0604020202020204" pitchFamily="34" charset="0"/>
                <a:cs typeface="Arial" panose="020B0604020202020204" pitchFamily="34" charset="0"/>
              </a:rPr>
              <a:t>ΤΜΗΜΑ ΧΟΡΗΓΗΣΗΣ ΑΔΕΙΩΝ ΒΙΟΜΗΧΑΝΙΑΣ, ΕΝΕΡΓΕΙΑΣ, ΦΥΣΙΚΩΝ ΠΟΡΩΝ ΚΑΙ ΕΠΑΓΓΕΛΜΑΤΩΝ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8" name="Rectangle 27"/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3175" y="0"/>
            <a:ext cx="12188952" cy="685799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ierstadt"/>
              <a:ea typeface="+mn-ea"/>
              <a:cs typeface="+mn-cs"/>
            </a:endParaRPr>
          </a:p>
        </p:txBody>
      </p:sp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521335" y="978535"/>
            <a:ext cx="4953635" cy="1783080"/>
          </a:xfrm>
        </p:spPr>
        <p:txBody>
          <a:bodyPr vert="horz" lIns="91440" tIns="45720" rIns="91440" bIns="45720" rtlCol="0" anchor="t">
            <a:normAutofit fontScale="90000"/>
          </a:bodyPr>
          <a:lstStyle/>
          <a:p>
            <a:r>
              <a:rPr lang="el-GR" altLang="en-US" sz="4445" dirty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ΑΔΕΙΟΔΟΤΗΣΗ</a:t>
            </a:r>
            <a:br>
              <a:rPr lang="el-GR" altLang="en-US" sz="4445" dirty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</a:br>
            <a:r>
              <a:rPr lang="el-GR" altLang="en-US" sz="4445" dirty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ΜΕΤΑΠΟΙΗΤΙΚΩΝ</a:t>
            </a:r>
            <a:br>
              <a:rPr lang="el-GR" altLang="en-US" sz="4445" dirty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</a:br>
            <a:r>
              <a:rPr lang="el-GR" altLang="en-US" sz="4445" dirty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ΔΡΑΣΤΗΡΙΟΤΗΤΩΝ</a:t>
            </a:r>
            <a:endParaRPr lang="en-US" sz="4445" b="1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Rectangle 29"/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517868" y="508090"/>
            <a:ext cx="4672584" cy="14927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ierstadt"/>
              <a:ea typeface="+mn-ea"/>
              <a:cs typeface="+mn-cs"/>
            </a:endParaRPr>
          </a:p>
        </p:txBody>
      </p:sp>
      <p:sp>
        <p:nvSpPr>
          <p:cNvPr id="32" name="Rectangle 31"/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5835582" y="611650"/>
            <a:ext cx="5833872" cy="457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ierstadt"/>
              <a:ea typeface="+mn-ea"/>
              <a:cs typeface="+mn-cs"/>
            </a:endParaRPr>
          </a:p>
        </p:txBody>
      </p:sp>
      <p:pic>
        <p:nvPicPr>
          <p:cNvPr id="5" name="Θέση περιεχομένου 4" descr="Εικόνα που περιέχει σκίτσο/σχέδιο, Σχέδιο, διάγραμμα, τεχνικό σχέδιο&#10;&#10;Το περιεχόμενο που δημιουργείται από AI ενδέχεται να είναι εσφαλμένο."/>
          <p:cNvPicPr>
            <a:picLocks noGrp="1" noChangeAspect="1"/>
          </p:cNvPicPr>
          <p:nvPr>
            <p:ph idx="1"/>
          </p:nvPr>
        </p:nvPicPr>
        <p:blipFill>
          <a:blip r:embed="rId2"/>
          <a:srcRect r="9356" b="1"/>
          <a:stretch>
            <a:fillRect/>
          </a:stretch>
        </p:blipFill>
        <p:spPr>
          <a:xfrm>
            <a:off x="517867" y="4567591"/>
            <a:ext cx="4672584" cy="1778412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5843016" y="1033272"/>
            <a:ext cx="5833872" cy="5312664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/>
          <a:p>
            <a:pPr indent="-228600">
              <a:lnSpc>
                <a:spcPct val="11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Αρχικά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, από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το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2018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τέθηκε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σε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λειτουργί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α για την υποβολή των γνωστοποιήσεων το πληροφοριακό σύστημα </a:t>
            </a:r>
            <a:r>
              <a:rPr lang="en-US" sz="2400" b="1" u="sng" dirty="0">
                <a:latin typeface="Arial" panose="020B0604020202020204" pitchFamily="34" charset="0"/>
                <a:cs typeface="Arial" panose="020B0604020202020204" pitchFamily="34" charset="0"/>
              </a:rPr>
              <a:t>notifybusiness</a:t>
            </a:r>
            <a:endParaRPr lang="el-GR" sz="2400" b="1" u="sng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10000"/>
              </a:lnSpc>
              <a:spcAft>
                <a:spcPts val="600"/>
              </a:spcAft>
            </a:pP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indent="-228600">
              <a:lnSpc>
                <a:spcPct val="11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Από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τις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03-02-2025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τέθηκε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σε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λειτουργί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α το νέο ολοκληρωμένο Πληροφοριακό Σύστημα Άσκησης Δραστηριοτήτων και Ελέγχου (ΟΠΣ-ΑΔΕ) του άρθρου 14 του Ν.4442/2016 </a:t>
            </a:r>
            <a:r>
              <a:rPr lang="el-GR" sz="2400" b="1" dirty="0">
                <a:latin typeface="Arial" panose="020B0604020202020204" pitchFamily="34" charset="0"/>
                <a:cs typeface="Arial" panose="020B0604020202020204" pitchFamily="34" charset="0"/>
              </a:rPr>
              <a:t>«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OpenBusiness</a:t>
            </a:r>
            <a:r>
              <a:rPr lang="el-GR" sz="2400" b="1" dirty="0">
                <a:latin typeface="Arial" panose="020B0604020202020204" pitchFamily="34" charset="0"/>
                <a:cs typeface="Arial" panose="020B0604020202020204" pitchFamily="34" charset="0"/>
              </a:rPr>
              <a:t>»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μέσω του οποίου οι επιχειρήσεις μπορούν να απ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οκτήσουν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l-GR" sz="2400" dirty="0">
                <a:latin typeface="Arial" panose="020B0604020202020204" pitchFamily="34" charset="0"/>
                <a:cs typeface="Arial" panose="020B0604020202020204" pitchFamily="34" charset="0"/>
              </a:rPr>
              <a:t>γνωστοποίηση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εγκ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ατάστασης και λειτουργίας.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8" name="Rectangle 27"/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0" y="0"/>
            <a:ext cx="12188952" cy="685799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ierstadt"/>
              <a:ea typeface="+mn-ea"/>
              <a:cs typeface="+mn-cs"/>
            </a:endParaRPr>
          </a:p>
        </p:txBody>
      </p:sp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521208" y="978408"/>
            <a:ext cx="4672584" cy="1783080"/>
          </a:xfrm>
        </p:spPr>
        <p:txBody>
          <a:bodyPr vert="horz" lIns="91440" tIns="45720" rIns="91440" bIns="45720" rtlCol="0" anchor="t">
            <a:normAutofit fontScale="90000"/>
          </a:bodyPr>
          <a:lstStyle/>
          <a:p>
            <a:r>
              <a:rPr lang="el-GR" dirty="0">
                <a:latin typeface="Arial" panose="020B0604020202020204" pitchFamily="34" charset="0"/>
                <a:cs typeface="Arial" panose="020B0604020202020204" pitchFamily="34" charset="0"/>
              </a:rPr>
              <a:t>ΔΙΑΔΙΚΑΣΙΑ ΑΔΕΙΟΔΟΤΗΣΗΣ</a:t>
            </a:r>
            <a:br>
              <a:rPr lang="el-GR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l-GR" dirty="0">
                <a:latin typeface="Arial" panose="020B0604020202020204" pitchFamily="34" charset="0"/>
                <a:cs typeface="Arial" panose="020B0604020202020204" pitchFamily="34" charset="0"/>
              </a:rPr>
              <a:t>(1/3)</a:t>
            </a:r>
            <a:endParaRPr lang="en-US" b="1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Rectangle 29"/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517868" y="508090"/>
            <a:ext cx="4672584" cy="14927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ierstadt"/>
              <a:ea typeface="+mn-ea"/>
              <a:cs typeface="+mn-cs"/>
            </a:endParaRPr>
          </a:p>
        </p:txBody>
      </p:sp>
      <p:sp>
        <p:nvSpPr>
          <p:cNvPr id="32" name="Rectangle 31"/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5835582" y="611650"/>
            <a:ext cx="5833872" cy="457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ierstadt"/>
              <a:ea typeface="+mn-ea"/>
              <a:cs typeface="+mn-cs"/>
            </a:endParaRPr>
          </a:p>
        </p:txBody>
      </p:sp>
      <p:pic>
        <p:nvPicPr>
          <p:cNvPr id="5" name="Θέση περιεχομένου 4" descr="Εικόνα που περιέχει σκίτσο/σχέδιο, Σχέδιο, διάγραμμα, τεχνικό σχέδιο&#10;&#10;Το περιεχόμενο που δημιουργείται από AI ενδέχεται να είναι εσφαλμένο."/>
          <p:cNvPicPr>
            <a:picLocks noGrp="1" noChangeAspect="1"/>
          </p:cNvPicPr>
          <p:nvPr>
            <p:ph idx="1"/>
          </p:nvPr>
        </p:nvPicPr>
        <p:blipFill>
          <a:blip r:embed="rId2"/>
          <a:srcRect r="9356" b="1"/>
          <a:stretch>
            <a:fillRect/>
          </a:stretch>
        </p:blipFill>
        <p:spPr>
          <a:xfrm>
            <a:off x="517867" y="4567591"/>
            <a:ext cx="4672584" cy="1778412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5843016" y="1033272"/>
            <a:ext cx="5833872" cy="531266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indent="-228600">
              <a:lnSpc>
                <a:spcPct val="11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Ο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φορέ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ας της δραστηριότητας καταθέτει μετά από ταυτοποίηση με τους κωδικούς TAXISnet, πλήρως και ορθώς συμπληρωμένο </a:t>
            </a:r>
            <a:r>
              <a:rPr lang="en-US" sz="2400" b="1" u="sng" dirty="0">
                <a:latin typeface="Arial" panose="020B0604020202020204" pitchFamily="34" charset="0"/>
                <a:cs typeface="Arial" panose="020B0604020202020204" pitchFamily="34" charset="0"/>
              </a:rPr>
              <a:t>ερωτηματολόγιο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με όλα τα στοιχεία που αφορούν τη δραστηριότητα, συνοδευόμενο από </a:t>
            </a:r>
            <a:r>
              <a:rPr lang="en-US" sz="2400" b="1" u="sng" dirty="0">
                <a:latin typeface="Arial" panose="020B0604020202020204" pitchFamily="34" charset="0"/>
                <a:cs typeface="Arial" panose="020B0604020202020204" pitchFamily="34" charset="0"/>
              </a:rPr>
              <a:t>βεβαίωση χρήσεων γης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8" name="Rectangle 27"/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0" y="0"/>
            <a:ext cx="12188952" cy="685799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ierstadt"/>
              <a:ea typeface="+mn-ea"/>
              <a:cs typeface="+mn-cs"/>
            </a:endParaRPr>
          </a:p>
        </p:txBody>
      </p:sp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521208" y="978408"/>
            <a:ext cx="5237566" cy="1783080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l-GR" b="1" kern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ΔΙΑΔΙΚΑΣΙΑ ΑΔΕΙΟΔΟΤΗΣΗΣ</a:t>
            </a:r>
            <a:br>
              <a:rPr lang="el-GR" b="1" kern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l-GR" dirty="0">
                <a:latin typeface="Arial" panose="020B0604020202020204" pitchFamily="34" charset="0"/>
                <a:cs typeface="Arial" panose="020B0604020202020204" pitchFamily="34" charset="0"/>
              </a:rPr>
              <a:t>(2/3)</a:t>
            </a:r>
            <a:endParaRPr lang="en-US" b="1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Rectangle 29"/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517868" y="508090"/>
            <a:ext cx="4672584" cy="14927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ierstadt"/>
              <a:ea typeface="+mn-ea"/>
              <a:cs typeface="+mn-cs"/>
            </a:endParaRPr>
          </a:p>
        </p:txBody>
      </p:sp>
      <p:sp>
        <p:nvSpPr>
          <p:cNvPr id="32" name="Rectangle 31"/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5835582" y="611650"/>
            <a:ext cx="5833872" cy="457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ierstadt"/>
              <a:ea typeface="+mn-ea"/>
              <a:cs typeface="+mn-cs"/>
            </a:endParaRPr>
          </a:p>
        </p:txBody>
      </p:sp>
      <p:pic>
        <p:nvPicPr>
          <p:cNvPr id="5" name="Θέση περιεχομένου 4" descr="Εικόνα που περιέχει σκίτσο/σχέδιο, Σχέδιο, διάγραμμα, τεχνικό σχέδιο&#10;&#10;Το περιεχόμενο που δημιουργείται από AI ενδέχεται να είναι εσφαλμένο."/>
          <p:cNvPicPr>
            <a:picLocks noGrp="1" noChangeAspect="1"/>
          </p:cNvPicPr>
          <p:nvPr>
            <p:ph idx="1"/>
          </p:nvPr>
        </p:nvPicPr>
        <p:blipFill>
          <a:blip r:embed="rId2"/>
          <a:srcRect r="9356" b="1"/>
          <a:stretch>
            <a:fillRect/>
          </a:stretch>
        </p:blipFill>
        <p:spPr>
          <a:xfrm>
            <a:off x="517867" y="4567591"/>
            <a:ext cx="4672584" cy="1778412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5843016" y="1033272"/>
            <a:ext cx="5833872" cy="531266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indent="-228600">
              <a:lnSpc>
                <a:spcPct val="11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Η α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δειοδοτούσ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α αρχή εξετάζει τα κατατεθημένα στοιχεία και απαντά προς τον ενδιαφερόμενο γνωρίζοντας του τον </a:t>
            </a:r>
            <a:r>
              <a:rPr lang="en-US" sz="2400" b="1" u="sng" dirty="0">
                <a:latin typeface="Arial" panose="020B0604020202020204" pitchFamily="34" charset="0"/>
                <a:cs typeface="Arial" panose="020B0604020202020204" pitchFamily="34" charset="0"/>
              </a:rPr>
              <a:t>τρόπο και τα δικαιολογητικά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που θα πρέπει να έχει προκειμένου να αδειοδοτηθεί η δραστηριότητά του.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8" name="Rectangle 27"/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0" y="0"/>
            <a:ext cx="12188952" cy="685799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ierstadt"/>
              <a:ea typeface="+mn-ea"/>
              <a:cs typeface="+mn-cs"/>
            </a:endParaRPr>
          </a:p>
        </p:txBody>
      </p:sp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521208" y="978408"/>
            <a:ext cx="4672584" cy="1783080"/>
          </a:xfrm>
        </p:spPr>
        <p:txBody>
          <a:bodyPr vert="horz" lIns="91440" tIns="45720" rIns="91440" bIns="45720" rtlCol="0" anchor="t">
            <a:normAutofit fontScale="90000"/>
          </a:bodyPr>
          <a:lstStyle/>
          <a:p>
            <a:r>
              <a:rPr lang="el-GR" b="1" kern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ΔΙΑΔΙΚΑΣΙΑ ΑΔΕΙΟΔΟΤΗΣΗΣ</a:t>
            </a:r>
            <a:br>
              <a:rPr lang="el-GR" b="1" kern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l-GR" dirty="0">
                <a:latin typeface="Arial" panose="020B0604020202020204" pitchFamily="34" charset="0"/>
                <a:cs typeface="Arial" panose="020B0604020202020204" pitchFamily="34" charset="0"/>
              </a:rPr>
              <a:t>(3/3)</a:t>
            </a:r>
            <a:endParaRPr lang="en-US" b="1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Rectangle 29"/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517868" y="508090"/>
            <a:ext cx="4672584" cy="14927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ierstadt"/>
              <a:ea typeface="+mn-ea"/>
              <a:cs typeface="+mn-cs"/>
            </a:endParaRPr>
          </a:p>
        </p:txBody>
      </p:sp>
      <p:sp>
        <p:nvSpPr>
          <p:cNvPr id="32" name="Rectangle 31"/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5835582" y="611650"/>
            <a:ext cx="5833872" cy="457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ierstadt"/>
              <a:ea typeface="+mn-ea"/>
              <a:cs typeface="+mn-cs"/>
            </a:endParaRPr>
          </a:p>
        </p:txBody>
      </p:sp>
      <p:pic>
        <p:nvPicPr>
          <p:cNvPr id="5" name="Θέση περιεχομένου 4" descr="Εικόνα που περιέχει σκίτσο/σχέδιο, Σχέδιο, διάγραμμα, τεχνικό σχέδιο&#10;&#10;Το περιεχόμενο που δημιουργείται από AI ενδέχεται να είναι εσφαλμένο."/>
          <p:cNvPicPr>
            <a:picLocks noGrp="1" noChangeAspect="1"/>
          </p:cNvPicPr>
          <p:nvPr>
            <p:ph idx="1"/>
          </p:nvPr>
        </p:nvPicPr>
        <p:blipFill>
          <a:blip r:embed="rId2"/>
          <a:srcRect r="9356" b="1"/>
          <a:stretch>
            <a:fillRect/>
          </a:stretch>
        </p:blipFill>
        <p:spPr>
          <a:xfrm>
            <a:off x="517867" y="4567591"/>
            <a:ext cx="4672584" cy="1778412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5843016" y="1033272"/>
            <a:ext cx="5833872" cy="531266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indent="-228600">
              <a:lnSpc>
                <a:spcPct val="11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Εφόσον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ο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φορέ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ας διαθέτει όλα τα απαιτούμενα δικαιολογητικά μπορεί να καταθέσει 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με ευθύνη του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γνωστοποίηση εγκατάστασης </a:t>
            </a:r>
            <a:r>
              <a:rPr lang="el-GR" sz="2400" dirty="0">
                <a:latin typeface="Arial" panose="020B0604020202020204" pitchFamily="34" charset="0"/>
                <a:cs typeface="Arial" panose="020B0604020202020204" pitchFamily="34" charset="0"/>
              </a:rPr>
              <a:t>και γνωστοποίηση λειτουργίας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8" name="Rectangle 27"/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0" y="0"/>
            <a:ext cx="12188952" cy="685799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ierstadt"/>
              <a:ea typeface="+mn-ea"/>
              <a:cs typeface="+mn-cs"/>
            </a:endParaRPr>
          </a:p>
        </p:txBody>
      </p:sp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521207" y="978408"/>
            <a:ext cx="5169473" cy="1783080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sz="4800" b="1" kern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ΓΝΩΣΤΟΠΟΙΗΣΗ ΕΓΚΑΤΑΣΤΑΣΗΣ</a:t>
            </a:r>
          </a:p>
        </p:txBody>
      </p:sp>
      <p:sp>
        <p:nvSpPr>
          <p:cNvPr id="30" name="Rectangle 29"/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517868" y="508090"/>
            <a:ext cx="4672584" cy="14927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ierstadt"/>
              <a:ea typeface="+mn-ea"/>
              <a:cs typeface="+mn-cs"/>
            </a:endParaRPr>
          </a:p>
        </p:txBody>
      </p:sp>
      <p:sp>
        <p:nvSpPr>
          <p:cNvPr id="32" name="Rectangle 31"/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5835582" y="611650"/>
            <a:ext cx="5833872" cy="457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ierstadt"/>
              <a:ea typeface="+mn-ea"/>
              <a:cs typeface="+mn-cs"/>
            </a:endParaRPr>
          </a:p>
        </p:txBody>
      </p:sp>
      <p:pic>
        <p:nvPicPr>
          <p:cNvPr id="5" name="Θέση περιεχομένου 4" descr="Εικόνα που περιέχει σκίτσο/σχέδιο, Σχέδιο, διάγραμμα, τεχνικό σχέδιο&#10;&#10;Το περιεχόμενο που δημιουργείται από AI ενδέχεται να είναι εσφαλμένο."/>
          <p:cNvPicPr>
            <a:picLocks noGrp="1" noChangeAspect="1"/>
          </p:cNvPicPr>
          <p:nvPr>
            <p:ph idx="1"/>
          </p:nvPr>
        </p:nvPicPr>
        <p:blipFill>
          <a:blip r:embed="rId2"/>
          <a:srcRect r="9356" b="1"/>
          <a:stretch>
            <a:fillRect/>
          </a:stretch>
        </p:blipFill>
        <p:spPr>
          <a:xfrm>
            <a:off x="517867" y="4567591"/>
            <a:ext cx="4672584" cy="1778412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5843016" y="1033272"/>
            <a:ext cx="5833872" cy="531266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285750" indent="-228600" fontAlgn="base">
              <a:lnSpc>
                <a:spcPct val="11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Βε</a:t>
            </a: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βαίωση χρήσ</a:t>
            </a:r>
            <a:r>
              <a:rPr lang="el-GR" sz="2000" b="1" dirty="0">
                <a:latin typeface="Arial" panose="020B0604020202020204" pitchFamily="34" charset="0"/>
                <a:cs typeface="Arial" panose="020B0604020202020204" pitchFamily="34" charset="0"/>
              </a:rPr>
              <a:t>εων</a:t>
            </a: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 γης 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από την αρμόδια Υπηρεσία Δόμησης, συνοδευόμενη από το  τοπογραφικό που χρησιμοποιήθηκε για την έκδοσή της</a:t>
            </a:r>
          </a:p>
          <a:p>
            <a:pPr marL="285750" indent="-228600" fontAlgn="base">
              <a:lnSpc>
                <a:spcPct val="11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Απ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όφ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αση Έγκρισης περιβαλλοντικών Όρων (</a:t>
            </a: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ΑΕΠΟ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) ή Απόφαση υπαγωγής σε Πρότυπες Περιβαλλοντικές Δεσμεύσεις (</a:t>
            </a: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ΠΠΔ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).</a:t>
            </a:r>
          </a:p>
          <a:p>
            <a:pPr marL="285750" indent="-228600" fontAlgn="base">
              <a:lnSpc>
                <a:spcPct val="11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Πα</a:t>
            </a:r>
            <a:r>
              <a:rPr lang="en-US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ρά</a:t>
            </a: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βολo </a:t>
            </a:r>
          </a:p>
          <a:p>
            <a:pPr marL="285750" indent="-228600" fontAlgn="base">
              <a:lnSpc>
                <a:spcPct val="11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l-GR" sz="2000" b="1" dirty="0">
                <a:latin typeface="Arial" panose="020B0604020202020204" pitchFamily="34" charset="0"/>
                <a:cs typeface="Arial" panose="020B0604020202020204" pitchFamily="34" charset="0"/>
              </a:rPr>
              <a:t>Γνώμες Υπηρεσιών</a:t>
            </a:r>
            <a:r>
              <a:rPr lang="el-GR" sz="2000" dirty="0">
                <a:latin typeface="Arial" panose="020B0604020202020204" pitchFamily="34" charset="0"/>
                <a:cs typeface="Arial" panose="020B0604020202020204" pitchFamily="34" charset="0"/>
              </a:rPr>
              <a:t> (εφόσον απαιτείται)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indent="-228600">
              <a:lnSpc>
                <a:spcPct val="11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8" name="Rectangle 27"/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0" y="0"/>
            <a:ext cx="12188952" cy="685799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ierstadt"/>
              <a:ea typeface="+mn-ea"/>
              <a:cs typeface="+mn-cs"/>
            </a:endParaRPr>
          </a:p>
        </p:txBody>
      </p:sp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521208" y="978408"/>
            <a:ext cx="4672584" cy="1783080"/>
          </a:xfrm>
        </p:spPr>
        <p:txBody>
          <a:bodyPr vert="horz" lIns="91440" tIns="45720" rIns="91440" bIns="45720" rtlCol="0" anchor="t">
            <a:normAutofit fontScale="90000"/>
          </a:bodyPr>
          <a:lstStyle/>
          <a:p>
            <a:r>
              <a:rPr lang="en-US" b="1" kern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ΓΝΩΣΤΟΠΟΙΗΣΗ ΛΕΙΤΟΥΡΓΙΑΣ</a:t>
            </a:r>
            <a:r>
              <a:rPr lang="el-GR" b="1" kern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(1/8)</a:t>
            </a:r>
            <a:endParaRPr lang="en-US" b="1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Rectangle 29"/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517868" y="508090"/>
            <a:ext cx="4672584" cy="14927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ierstadt"/>
              <a:ea typeface="+mn-ea"/>
              <a:cs typeface="+mn-cs"/>
            </a:endParaRPr>
          </a:p>
        </p:txBody>
      </p:sp>
      <p:sp>
        <p:nvSpPr>
          <p:cNvPr id="32" name="Rectangle 31"/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5835582" y="611650"/>
            <a:ext cx="5833872" cy="457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ierstadt"/>
              <a:ea typeface="+mn-ea"/>
              <a:cs typeface="+mn-cs"/>
            </a:endParaRPr>
          </a:p>
        </p:txBody>
      </p:sp>
      <p:pic>
        <p:nvPicPr>
          <p:cNvPr id="5" name="Θέση περιεχομένου 4" descr="Εικόνα που περιέχει σκίτσο/σχέδιο, Σχέδιο, διάγραμμα, τεχνικό σχέδιο&#10;&#10;Το περιεχόμενο που δημιουργείται από AI ενδέχεται να είναι εσφαλμένο."/>
          <p:cNvPicPr>
            <a:picLocks noGrp="1" noChangeAspect="1"/>
          </p:cNvPicPr>
          <p:nvPr>
            <p:ph idx="1"/>
          </p:nvPr>
        </p:nvPicPr>
        <p:blipFill>
          <a:blip r:embed="rId2"/>
          <a:srcRect r="9356" b="1"/>
          <a:stretch>
            <a:fillRect/>
          </a:stretch>
        </p:blipFill>
        <p:spPr>
          <a:xfrm>
            <a:off x="517867" y="4567591"/>
            <a:ext cx="4672584" cy="1778412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5843016" y="1033272"/>
            <a:ext cx="5833872" cy="531266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114300" fontAlgn="base">
              <a:lnSpc>
                <a:spcPct val="110000"/>
              </a:lnSpc>
              <a:spcAft>
                <a:spcPts val="600"/>
              </a:spcAft>
            </a:pPr>
            <a:r>
              <a:rPr lang="el-GR" sz="2000" b="1" u="sng" dirty="0">
                <a:latin typeface="Arial" panose="020B0604020202020204" pitchFamily="34" charset="0"/>
                <a:cs typeface="Arial" panose="020B0604020202020204" pitchFamily="34" charset="0"/>
              </a:rPr>
              <a:t>Τ</a:t>
            </a:r>
            <a:r>
              <a:rPr lang="en-US" sz="2000" b="1" u="sng" dirty="0" err="1">
                <a:latin typeface="Arial" panose="020B0604020202020204" pitchFamily="34" charset="0"/>
                <a:cs typeface="Arial" panose="020B0604020202020204" pitchFamily="34" charset="0"/>
              </a:rPr>
              <a:t>εχνική</a:t>
            </a:r>
            <a:r>
              <a:rPr lang="en-US" sz="2000" b="1" u="sng" dirty="0">
                <a:latin typeface="Arial" panose="020B0604020202020204" pitchFamily="34" charset="0"/>
                <a:cs typeface="Arial" panose="020B0604020202020204" pitchFamily="34" charset="0"/>
              </a:rPr>
              <a:t> περιγραφή της εγκατάστασης</a:t>
            </a:r>
            <a:r>
              <a:rPr lang="el-GR" sz="2000" b="1" u="sng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457200" indent="-342900" fontAlgn="base">
              <a:lnSpc>
                <a:spcPct val="11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Το</a:t>
            </a: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πογραφικό διάγραμμα 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στο οποίο αποτυπώνονται οι κτηριακές εγκαταστάσεις και οι απαραίτητες πληροφορίες σήμανσης και κυκλοφοριακών ρυθμίσεων εντός του οικοπέδου.</a:t>
            </a:r>
            <a:endParaRPr lang="el-GR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342900" fontAlgn="base">
              <a:lnSpc>
                <a:spcPct val="11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Περιγρ</a:t>
            </a: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αφή δραστηριότητας 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(παραγωγική διαδικασία, είδος πρώτων υλών και παραγόμενων προϊόντων, διάγραμμα ροής εκτελούμενων εργασιών, κ.λπ.).</a:t>
            </a:r>
            <a:endParaRPr lang="el-GR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342900" fontAlgn="base">
              <a:lnSpc>
                <a:spcPct val="11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Κάτοψη</a:t>
            </a: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χώρου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με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ενδεικτική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το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ποθέτηση των μηχανημάτων εντός αυτού και κατάλογο των μηχανημάτων με την ένδειξη της ισχύος τους.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8" name="Rectangle 27"/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0" y="0"/>
            <a:ext cx="12188952" cy="685799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ierstadt"/>
              <a:ea typeface="+mn-ea"/>
              <a:cs typeface="+mn-cs"/>
            </a:endParaRPr>
          </a:p>
        </p:txBody>
      </p:sp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521208" y="978408"/>
            <a:ext cx="4672584" cy="1783080"/>
          </a:xfrm>
        </p:spPr>
        <p:txBody>
          <a:bodyPr vert="horz" lIns="91440" tIns="45720" rIns="91440" bIns="45720" rtlCol="0" anchor="t">
            <a:normAutofit fontScale="90000"/>
          </a:bodyPr>
          <a:lstStyle/>
          <a:p>
            <a:r>
              <a:rPr lang="en-US" b="1" kern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ΓΝΩΣΤΟΠΟΙΗΣΗ ΛΕΙΤΟΥΡΓΙΑΣ</a:t>
            </a:r>
            <a:r>
              <a:rPr lang="el-GR" b="1" kern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(2/8)</a:t>
            </a:r>
            <a:endParaRPr lang="en-US" b="1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Rectangle 29"/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517868" y="508090"/>
            <a:ext cx="4672584" cy="14927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ierstadt"/>
              <a:ea typeface="+mn-ea"/>
              <a:cs typeface="+mn-cs"/>
            </a:endParaRPr>
          </a:p>
        </p:txBody>
      </p:sp>
      <p:sp>
        <p:nvSpPr>
          <p:cNvPr id="32" name="Rectangle 31"/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5835582" y="611650"/>
            <a:ext cx="5833872" cy="457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ierstadt"/>
              <a:ea typeface="+mn-ea"/>
              <a:cs typeface="+mn-cs"/>
            </a:endParaRPr>
          </a:p>
        </p:txBody>
      </p:sp>
      <p:pic>
        <p:nvPicPr>
          <p:cNvPr id="5" name="Θέση περιεχομένου 4" descr="Εικόνα που περιέχει σκίτσο/σχέδιο, Σχέδιο, διάγραμμα, τεχνικό σχέδιο&#10;&#10;Το περιεχόμενο που δημιουργείται από AI ενδέχεται να είναι εσφαλμένο."/>
          <p:cNvPicPr>
            <a:picLocks noGrp="1" noChangeAspect="1"/>
          </p:cNvPicPr>
          <p:nvPr>
            <p:ph idx="1"/>
          </p:nvPr>
        </p:nvPicPr>
        <p:blipFill>
          <a:blip r:embed="rId2"/>
          <a:srcRect r="9356" b="1"/>
          <a:stretch>
            <a:fillRect/>
          </a:stretch>
        </p:blipFill>
        <p:spPr>
          <a:xfrm>
            <a:off x="517867" y="4567591"/>
            <a:ext cx="4672584" cy="1778412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5843016" y="1033272"/>
            <a:ext cx="5833872" cy="531266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indent="-228600" fontAlgn="base">
              <a:lnSpc>
                <a:spcPct val="11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b="1" u="sng" dirty="0">
                <a:latin typeface="Arial" panose="020B0604020202020204" pitchFamily="34" charset="0"/>
                <a:cs typeface="Arial" panose="020B0604020202020204" pitchFamily="34" charset="0"/>
              </a:rPr>
              <a:t>Υπ</a:t>
            </a:r>
            <a:r>
              <a:rPr lang="en-US" sz="2400" b="1" u="sng" dirty="0" err="1">
                <a:latin typeface="Arial" panose="020B0604020202020204" pitchFamily="34" charset="0"/>
                <a:cs typeface="Arial" panose="020B0604020202020204" pitchFamily="34" charset="0"/>
              </a:rPr>
              <a:t>εύθυνη</a:t>
            </a:r>
            <a:r>
              <a:rPr lang="en-US" sz="2400" b="1" u="sng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u="sng" dirty="0" err="1">
                <a:latin typeface="Arial" panose="020B0604020202020204" pitchFamily="34" charset="0"/>
                <a:cs typeface="Arial" panose="020B0604020202020204" pitchFamily="34" charset="0"/>
              </a:rPr>
              <a:t>δήλωση</a:t>
            </a:r>
            <a:r>
              <a:rPr lang="en-US" sz="2400" b="1" u="sng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u="sng" dirty="0" err="1">
                <a:latin typeface="Arial" panose="020B0604020202020204" pitchFamily="34" charset="0"/>
                <a:cs typeface="Arial" panose="020B0604020202020204" pitchFamily="34" charset="0"/>
              </a:rPr>
              <a:t>μηχ</a:t>
            </a:r>
            <a:r>
              <a:rPr lang="en-US" sz="2400" b="1" u="sng" dirty="0">
                <a:latin typeface="Arial" panose="020B0604020202020204" pitchFamily="34" charset="0"/>
                <a:cs typeface="Arial" panose="020B0604020202020204" pitchFamily="34" charset="0"/>
              </a:rPr>
              <a:t>ανικού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με την οποία βεβαιώνεται η 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στατική επάρκεια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και η 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βιομηχανική-βιοτεχνική χρήση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του κτηρίου, ότι δεν απαιτείται έκδοση νέας άδειας δόμησης ή τακτοποίηση ή νομιμοποίηση της κτηριακής εγκατάστασης, ότι η εγκατάσταση του μηχανολογικού εξοπλισμού έγινε σε χώρο κύριας χρήσης (όχι βοηθητικό ή κοινόχρηστο) και ότι είναι σύμφωνη με την τεχνική περιγραφή</a:t>
            </a:r>
          </a:p>
          <a:p>
            <a:pPr indent="-228600">
              <a:lnSpc>
                <a:spcPct val="11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8" name="Rectangle 27"/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0" y="0"/>
            <a:ext cx="12188952" cy="685799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ierstadt"/>
              <a:ea typeface="+mn-ea"/>
              <a:cs typeface="+mn-cs"/>
            </a:endParaRPr>
          </a:p>
        </p:txBody>
      </p:sp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521208" y="978408"/>
            <a:ext cx="5385816" cy="1783080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b="1" kern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ΓΝΩΣΤΟΠΟΙΗΣΗ ΛΕΙΤΟΥΡΓΙΑΣ</a:t>
            </a:r>
            <a:r>
              <a:rPr lang="el-GR" b="1" kern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(3/8)</a:t>
            </a:r>
            <a:endParaRPr lang="en-US" b="1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Rectangle 29"/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517868" y="508090"/>
            <a:ext cx="4672584" cy="14927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ierstadt"/>
              <a:ea typeface="+mn-ea"/>
              <a:cs typeface="+mn-cs"/>
            </a:endParaRPr>
          </a:p>
        </p:txBody>
      </p:sp>
      <p:sp>
        <p:nvSpPr>
          <p:cNvPr id="32" name="Rectangle 31"/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5835582" y="611650"/>
            <a:ext cx="5833872" cy="457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ierstadt"/>
              <a:ea typeface="+mn-ea"/>
              <a:cs typeface="+mn-cs"/>
            </a:endParaRPr>
          </a:p>
        </p:txBody>
      </p:sp>
      <p:pic>
        <p:nvPicPr>
          <p:cNvPr id="5" name="Θέση περιεχομένου 4" descr="Εικόνα που περιέχει σκίτσο/σχέδιο, Σχέδιο, διάγραμμα, τεχνικό σχέδιο&#10;&#10;Το περιεχόμενο που δημιουργείται από AI ενδέχεται να είναι εσφαλμένο."/>
          <p:cNvPicPr>
            <a:picLocks noGrp="1" noChangeAspect="1"/>
          </p:cNvPicPr>
          <p:nvPr>
            <p:ph idx="1"/>
          </p:nvPr>
        </p:nvPicPr>
        <p:blipFill>
          <a:blip r:embed="rId2"/>
          <a:srcRect r="9356" b="1"/>
          <a:stretch>
            <a:fillRect/>
          </a:stretch>
        </p:blipFill>
        <p:spPr>
          <a:xfrm>
            <a:off x="517867" y="4567591"/>
            <a:ext cx="4672584" cy="1778412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5843016" y="1033272"/>
            <a:ext cx="5833872" cy="531266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indent="-228600" fontAlgn="base">
              <a:lnSpc>
                <a:spcPct val="11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b="1" u="sng" dirty="0" err="1">
                <a:latin typeface="Arial" panose="020B0604020202020204" pitchFamily="34" charset="0"/>
                <a:cs typeface="Arial" panose="020B0604020202020204" pitchFamily="34" charset="0"/>
              </a:rPr>
              <a:t>Άδει</a:t>
            </a:r>
            <a:r>
              <a:rPr lang="en-US" sz="2400" b="1" u="sng" dirty="0">
                <a:latin typeface="Arial" panose="020B0604020202020204" pitchFamily="34" charset="0"/>
                <a:cs typeface="Arial" panose="020B0604020202020204" pitchFamily="34" charset="0"/>
              </a:rPr>
              <a:t>α Δόμησης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με το σύνολο των συνοδευτικών μελετών και σχεδίων συμπεριλαμβανομένων και των τυχόν τακτοποιήσεων, ρυθμίσεων ή νομιμοποιήσεων αυθαιρέτων κατασκευών, καθώς και των σχετικών βεβαιώσεων πληρωμής προστίμων. 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8" name="Rectangle 27"/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0" y="0"/>
            <a:ext cx="12188952" cy="685799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ierstadt"/>
              <a:ea typeface="+mn-ea"/>
              <a:cs typeface="+mn-cs"/>
            </a:endParaRPr>
          </a:p>
        </p:txBody>
      </p:sp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521208" y="978408"/>
            <a:ext cx="5157216" cy="1783080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b="1" kern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ΓΝΩΣΤΟΠΟΙΗΣΗ ΛΕΙΤΟΥΡΓΙΑΣ</a:t>
            </a:r>
            <a:r>
              <a:rPr lang="el-GR" b="1" kern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(4/8)</a:t>
            </a:r>
            <a:endParaRPr lang="en-US" b="1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Rectangle 29"/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517868" y="508090"/>
            <a:ext cx="4672584" cy="14927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ierstadt"/>
              <a:ea typeface="+mn-ea"/>
              <a:cs typeface="+mn-cs"/>
            </a:endParaRPr>
          </a:p>
        </p:txBody>
      </p:sp>
      <p:sp>
        <p:nvSpPr>
          <p:cNvPr id="32" name="Rectangle 31"/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5835582" y="611650"/>
            <a:ext cx="5833872" cy="457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ierstadt"/>
              <a:ea typeface="+mn-ea"/>
              <a:cs typeface="+mn-cs"/>
            </a:endParaRPr>
          </a:p>
        </p:txBody>
      </p:sp>
      <p:pic>
        <p:nvPicPr>
          <p:cNvPr id="5" name="Θέση περιεχομένου 4" descr="Εικόνα που περιέχει σκίτσο/σχέδιο, Σχέδιο, διάγραμμα, τεχνικό σχέδιο&#10;&#10;Το περιεχόμενο που δημιουργείται από AI ενδέχεται να είναι εσφαλμένο."/>
          <p:cNvPicPr>
            <a:picLocks noGrp="1" noChangeAspect="1"/>
          </p:cNvPicPr>
          <p:nvPr>
            <p:ph idx="1"/>
          </p:nvPr>
        </p:nvPicPr>
        <p:blipFill>
          <a:blip r:embed="rId2"/>
          <a:srcRect r="9356" b="1"/>
          <a:stretch>
            <a:fillRect/>
          </a:stretch>
        </p:blipFill>
        <p:spPr>
          <a:xfrm>
            <a:off x="517867" y="4567591"/>
            <a:ext cx="4672584" cy="1778412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5843016" y="1033272"/>
            <a:ext cx="5833872" cy="531266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indent="-228600" fontAlgn="base">
              <a:lnSpc>
                <a:spcPct val="11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b="1" u="sng" dirty="0">
                <a:latin typeface="Arial" panose="020B0604020202020204" pitchFamily="34" charset="0"/>
                <a:cs typeface="Arial" panose="020B0604020202020204" pitchFamily="34" charset="0"/>
              </a:rPr>
              <a:t>Υπ</a:t>
            </a:r>
            <a:r>
              <a:rPr lang="en-US" sz="2400" b="1" u="sng" dirty="0" err="1">
                <a:latin typeface="Arial" panose="020B0604020202020204" pitchFamily="34" charset="0"/>
                <a:cs typeface="Arial" panose="020B0604020202020204" pitchFamily="34" charset="0"/>
              </a:rPr>
              <a:t>εύθυνη</a:t>
            </a:r>
            <a:r>
              <a:rPr lang="en-US" sz="2400" b="1" u="sng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u="sng" dirty="0" err="1">
                <a:latin typeface="Arial" panose="020B0604020202020204" pitchFamily="34" charset="0"/>
                <a:cs typeface="Arial" panose="020B0604020202020204" pitchFamily="34" charset="0"/>
              </a:rPr>
              <a:t>δήλωση</a:t>
            </a:r>
            <a:r>
              <a:rPr lang="en-US" sz="2400" b="1" u="sng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α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νάθεσης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- α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νά</a:t>
            </a:r>
            <a:r>
              <a:rPr lang="el-GR" sz="2400" dirty="0">
                <a:latin typeface="Arial" panose="020B0604020202020204" pitchFamily="34" charset="0"/>
                <a:cs typeface="Arial" panose="020B0604020202020204" pitchFamily="34" charset="0"/>
              </a:rPr>
              <a:t>ληψης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της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επίβ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λεψης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λειτουργί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ας και συντήρησης της μονάδας από τον κάτοχό της και τον αρμόδιο κατά νόμο μηχανικό αντίστοιχα, όταν η συνολική κινητήρια ισχύς της μονάδα υπερβαίνει τα 59kw (80ΗΡ), </a:t>
            </a:r>
            <a:r>
              <a:rPr lang="el-GR" sz="2400" dirty="0">
                <a:latin typeface="Arial" panose="020B0604020202020204" pitchFamily="34" charset="0"/>
                <a:cs typeface="Arial" panose="020B0604020202020204" pitchFamily="34" charset="0"/>
              </a:rPr>
              <a:t>ή</a:t>
            </a:r>
          </a:p>
          <a:p>
            <a:pPr marL="342900" indent="-228600" fontAlgn="base">
              <a:lnSpc>
                <a:spcPct val="11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συμ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βόλαιο συντήρησης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του μηχανολογικού εξοπλισμού από τον κατασκευαστή με ανάληψη ευθύνης αναφορικά με την ορθή λειτουργία του μηχανολογικού εξοπλισμού.  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8" name="Rectangle 27"/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0" y="0"/>
            <a:ext cx="12188952" cy="685799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ierstadt"/>
              <a:ea typeface="+mn-ea"/>
              <a:cs typeface="+mn-cs"/>
            </a:endParaRPr>
          </a:p>
        </p:txBody>
      </p:sp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521207" y="978408"/>
            <a:ext cx="5130563" cy="1783080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b="1" kern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ΓΝΩΣΤΟΠΟΙΗΣΗ ΛΕΙΤΟΥΡΓΙΑΣ</a:t>
            </a:r>
            <a:r>
              <a:rPr lang="el-GR" b="1" kern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(5/8)</a:t>
            </a:r>
            <a:endParaRPr lang="en-US" b="1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Rectangle 29"/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517868" y="508090"/>
            <a:ext cx="4672584" cy="14927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ierstadt"/>
              <a:ea typeface="+mn-ea"/>
              <a:cs typeface="+mn-cs"/>
            </a:endParaRPr>
          </a:p>
        </p:txBody>
      </p:sp>
      <p:sp>
        <p:nvSpPr>
          <p:cNvPr id="32" name="Rectangle 31"/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5835582" y="611650"/>
            <a:ext cx="5833872" cy="457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ierstadt"/>
              <a:ea typeface="+mn-ea"/>
              <a:cs typeface="+mn-cs"/>
            </a:endParaRPr>
          </a:p>
        </p:txBody>
      </p:sp>
      <p:pic>
        <p:nvPicPr>
          <p:cNvPr id="5" name="Θέση περιεχομένου 4" descr="Εικόνα που περιέχει σκίτσο/σχέδιο, Σχέδιο, διάγραμμα, τεχνικό σχέδιο&#10;&#10;Το περιεχόμενο που δημιουργείται από AI ενδέχεται να είναι εσφαλμένο."/>
          <p:cNvPicPr>
            <a:picLocks noGrp="1" noChangeAspect="1"/>
          </p:cNvPicPr>
          <p:nvPr>
            <p:ph idx="1"/>
          </p:nvPr>
        </p:nvPicPr>
        <p:blipFill>
          <a:blip r:embed="rId2"/>
          <a:srcRect r="9356" b="1"/>
          <a:stretch>
            <a:fillRect/>
          </a:stretch>
        </p:blipFill>
        <p:spPr>
          <a:xfrm>
            <a:off x="517867" y="4567591"/>
            <a:ext cx="4672584" cy="1778412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5843016" y="1033272"/>
            <a:ext cx="5833872" cy="531266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514350" indent="-228600" fontAlgn="base">
              <a:lnSpc>
                <a:spcPct val="11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l-GR" sz="2800" b="1" u="sng" dirty="0">
                <a:latin typeface="Arial" panose="020B0604020202020204" pitchFamily="34" charset="0"/>
                <a:cs typeface="Arial" panose="020B0604020202020204" pitchFamily="34" charset="0"/>
              </a:rPr>
              <a:t>Πιστοποιητικό Πυρασφάλειας </a:t>
            </a:r>
            <a:r>
              <a:rPr lang="el-GR" sz="2800" dirty="0">
                <a:latin typeface="Arial" panose="020B0604020202020204" pitchFamily="34" charset="0"/>
                <a:cs typeface="Arial" panose="020B0604020202020204" pitchFamily="34" charset="0"/>
              </a:rPr>
              <a:t>από την Πυροσβεστική Υπηρεσίας ή αρχειοθέτηση μελέτης</a:t>
            </a:r>
          </a:p>
          <a:p>
            <a:pPr marL="514350" indent="-228600" fontAlgn="base">
              <a:lnSpc>
                <a:spcPct val="11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l-GR" sz="2800" b="1" u="sng" dirty="0">
                <a:latin typeface="Arial" panose="020B0604020202020204" pitchFamily="34" charset="0"/>
                <a:cs typeface="Arial" panose="020B0604020202020204" pitchFamily="34" charset="0"/>
              </a:rPr>
              <a:t>Πιστοποιητικό ελέγχου σε ισχύ </a:t>
            </a:r>
            <a:r>
              <a:rPr lang="el-GR" sz="2800" dirty="0">
                <a:latin typeface="Arial" panose="020B0604020202020204" pitchFamily="34" charset="0"/>
                <a:cs typeface="Arial" panose="020B0604020202020204" pitchFamily="34" charset="0"/>
              </a:rPr>
              <a:t>για τις δεξαμενές υγραερίου</a:t>
            </a:r>
            <a:endParaRPr lang="en-US" sz="2800" b="1" u="sng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14350" indent="-228600" fontAlgn="base">
              <a:lnSpc>
                <a:spcPct val="11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l-GR" sz="2800" b="1" u="sng" dirty="0">
                <a:latin typeface="Arial" panose="020B0604020202020204" pitchFamily="34" charset="0"/>
                <a:cs typeface="Arial" panose="020B0604020202020204" pitchFamily="34" charset="0"/>
              </a:rPr>
              <a:t>Πιστοποιητικό παραλαβής και ελέγχου</a:t>
            </a:r>
            <a:r>
              <a:rPr lang="el-GR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l-GR" sz="2800" dirty="0">
                <a:latin typeface="Arial" panose="020B0604020202020204" pitchFamily="34" charset="0"/>
                <a:cs typeface="Arial" panose="020B0604020202020204" pitchFamily="34" charset="0"/>
              </a:rPr>
              <a:t>για τους ατμολέβητες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: Shape 16"/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517869" y="508090"/>
            <a:ext cx="11153214" cy="149279"/>
          </a:xfrm>
          <a:custGeom>
            <a:avLst/>
            <a:gdLst>
              <a:gd name="connsiteX0" fmla="*/ 0 w 8085002"/>
              <a:gd name="connsiteY0" fmla="*/ 0 h 149279"/>
              <a:gd name="connsiteX1" fmla="*/ 8085002 w 8085002"/>
              <a:gd name="connsiteY1" fmla="*/ 0 h 149279"/>
              <a:gd name="connsiteX2" fmla="*/ 8085002 w 8085002"/>
              <a:gd name="connsiteY2" fmla="*/ 149279 h 149279"/>
              <a:gd name="connsiteX3" fmla="*/ 0 w 8085002"/>
              <a:gd name="connsiteY3" fmla="*/ 149279 h 1492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085002" h="149279">
                <a:moveTo>
                  <a:pt x="0" y="0"/>
                </a:moveTo>
                <a:lnTo>
                  <a:pt x="8085002" y="0"/>
                </a:lnTo>
                <a:lnTo>
                  <a:pt x="8085002" y="149279"/>
                </a:lnTo>
                <a:lnTo>
                  <a:pt x="0" y="149279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9" name="Freeform: Shape 18"/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517870" y="6209925"/>
            <a:ext cx="11155680" cy="45719"/>
          </a:xfrm>
          <a:custGeom>
            <a:avLst/>
            <a:gdLst/>
            <a:ahLst/>
            <a:cxnLst/>
            <a:rect l="l" t="t" r="r" b="b"/>
            <a:pathLst>
              <a:path w="8715708" h="45719">
                <a:moveTo>
                  <a:pt x="0" y="0"/>
                </a:moveTo>
                <a:lnTo>
                  <a:pt x="3694525" y="0"/>
                </a:lnTo>
                <a:lnTo>
                  <a:pt x="5021183" y="0"/>
                </a:lnTo>
                <a:lnTo>
                  <a:pt x="8715708" y="0"/>
                </a:lnTo>
                <a:lnTo>
                  <a:pt x="8715708" y="45719"/>
                </a:lnTo>
                <a:lnTo>
                  <a:pt x="5021183" y="45719"/>
                </a:lnTo>
                <a:lnTo>
                  <a:pt x="3694525" y="45719"/>
                </a:lnTo>
                <a:lnTo>
                  <a:pt x="0" y="45719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 useBgFill="1">
        <p:nvSpPr>
          <p:cNvPr id="21" name="Rectangle 20"/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  <a:headEnd/>
                <a:tailEnd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517868" y="978409"/>
            <a:ext cx="10396565" cy="1008208"/>
          </a:xfrm>
        </p:spPr>
        <p:txBody>
          <a:bodyPr vert="horz" lIns="91440" tIns="45720" rIns="91440" bIns="45720" rtlCol="0" anchor="t">
            <a:normAutofit fontScale="90000"/>
          </a:bodyPr>
          <a:lstStyle/>
          <a:p>
            <a:r>
              <a:rPr lang="el-GR" sz="4800" dirty="0">
                <a:latin typeface="Arial" panose="020B0604020202020204" pitchFamily="34" charset="0"/>
                <a:cs typeface="Arial" panose="020B0604020202020204" pitchFamily="34" charset="0"/>
              </a:rPr>
              <a:t>ΑΔΕΙΟΔΟΤΗΣΗ ΜΕΤΑΠΟΙΗΤΙΚΩΝ ΔΡΑΣΤΗΡΙΟΤΗΤΩΝ </a:t>
            </a:r>
            <a:endParaRPr lang="en-US" sz="4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Freeform: Shape 22"/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517869" y="508090"/>
            <a:ext cx="11153214" cy="149279"/>
          </a:xfrm>
          <a:custGeom>
            <a:avLst/>
            <a:gdLst>
              <a:gd name="connsiteX0" fmla="*/ 0 w 8085002"/>
              <a:gd name="connsiteY0" fmla="*/ 0 h 149279"/>
              <a:gd name="connsiteX1" fmla="*/ 8085002 w 8085002"/>
              <a:gd name="connsiteY1" fmla="*/ 0 h 149279"/>
              <a:gd name="connsiteX2" fmla="*/ 8085002 w 8085002"/>
              <a:gd name="connsiteY2" fmla="*/ 149279 h 149279"/>
              <a:gd name="connsiteX3" fmla="*/ 0 w 8085002"/>
              <a:gd name="connsiteY3" fmla="*/ 149279 h 1492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085002" h="149279">
                <a:moveTo>
                  <a:pt x="0" y="0"/>
                </a:moveTo>
                <a:lnTo>
                  <a:pt x="8085002" y="0"/>
                </a:lnTo>
                <a:lnTo>
                  <a:pt x="8085002" y="149279"/>
                </a:lnTo>
                <a:lnTo>
                  <a:pt x="0" y="149279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5" name="Θέση περιεχομένου 4" descr="Εικόνα που περιέχει σκίτσο/σχέδιο, Σχέδιο, διάγραμμα, τεχνικό σχέδιο&#10;&#10;Το περιεχόμενο που δημιουργείται από AI ενδέχεται να είναι εσφαλμένο."/>
          <p:cNvPicPr>
            <a:picLocks noGrp="1" noChangeAspect="1"/>
          </p:cNvPicPr>
          <p:nvPr>
            <p:ph idx="1"/>
          </p:nvPr>
        </p:nvPicPr>
        <p:blipFill>
          <a:blip r:embed="rId2"/>
          <a:srcRect r="9356" b="1"/>
          <a:stretch>
            <a:fillRect/>
          </a:stretch>
        </p:blipFill>
        <p:spPr>
          <a:xfrm>
            <a:off x="0" y="2602174"/>
            <a:ext cx="12192000" cy="4244987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602035" y="2703416"/>
            <a:ext cx="10652642" cy="1383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l-GR" sz="2800" b="1" u="sng" dirty="0">
                <a:latin typeface="Arial" panose="020B0604020202020204" pitchFamily="34" charset="0"/>
                <a:cs typeface="Arial" panose="020B0604020202020204" pitchFamily="34" charset="0"/>
              </a:rPr>
              <a:t>Ν.3982/2011</a:t>
            </a:r>
            <a:r>
              <a:rPr lang="el-GR" sz="2800" dirty="0">
                <a:latin typeface="Arial" panose="020B0604020202020204" pitchFamily="34" charset="0"/>
                <a:cs typeface="Arial" panose="020B0604020202020204" pitchFamily="34" charset="0"/>
              </a:rPr>
              <a:t> (ΦΕΚ 143Α): «Απλοποίηση της αδειοδότησης τεχνικών επαγγελματικών και μεταποιητικών δραστηριοτήτων και επιχειρηματικών πάρκων και άλλες διατάξεις» 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8" name="Rectangle 27"/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0" y="0"/>
            <a:ext cx="12188952" cy="685799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ierstadt"/>
              <a:ea typeface="+mn-ea"/>
              <a:cs typeface="+mn-cs"/>
            </a:endParaRPr>
          </a:p>
        </p:txBody>
      </p:sp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521208" y="978408"/>
            <a:ext cx="4672584" cy="1783080"/>
          </a:xfrm>
        </p:spPr>
        <p:txBody>
          <a:bodyPr vert="horz" lIns="91440" tIns="45720" rIns="91440" bIns="45720" rtlCol="0" anchor="t">
            <a:normAutofit fontScale="90000"/>
          </a:bodyPr>
          <a:lstStyle/>
          <a:p>
            <a:r>
              <a:rPr lang="en-US" b="1" kern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ΓΝΩΣΤΟΠΟΙΗΣΗ ΛΕΙΤΟΥΡΓΙΑΣ</a:t>
            </a:r>
            <a:r>
              <a:rPr lang="el-GR" b="1" kern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(6/8)</a:t>
            </a:r>
            <a:endParaRPr lang="en-US" b="1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Rectangle 29"/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517868" y="508090"/>
            <a:ext cx="4672584" cy="14927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ierstadt"/>
              <a:ea typeface="+mn-ea"/>
              <a:cs typeface="+mn-cs"/>
            </a:endParaRPr>
          </a:p>
        </p:txBody>
      </p:sp>
      <p:sp>
        <p:nvSpPr>
          <p:cNvPr id="32" name="Rectangle 31"/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5835582" y="611650"/>
            <a:ext cx="5833872" cy="457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ierstadt"/>
              <a:ea typeface="+mn-ea"/>
              <a:cs typeface="+mn-cs"/>
            </a:endParaRPr>
          </a:p>
        </p:txBody>
      </p:sp>
      <p:pic>
        <p:nvPicPr>
          <p:cNvPr id="5" name="Θέση περιεχομένου 4" descr="Εικόνα που περιέχει σκίτσο/σχέδιο, Σχέδιο, διάγραμμα, τεχνικό σχέδιο&#10;&#10;Το περιεχόμενο που δημιουργείται από AI ενδέχεται να είναι εσφαλμένο."/>
          <p:cNvPicPr>
            <a:picLocks noGrp="1" noChangeAspect="1"/>
          </p:cNvPicPr>
          <p:nvPr>
            <p:ph idx="1"/>
          </p:nvPr>
        </p:nvPicPr>
        <p:blipFill>
          <a:blip r:embed="rId2"/>
          <a:srcRect r="9356" b="1"/>
          <a:stretch>
            <a:fillRect/>
          </a:stretch>
        </p:blipFill>
        <p:spPr>
          <a:xfrm>
            <a:off x="517867" y="4567591"/>
            <a:ext cx="4672584" cy="1778412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5843016" y="1033272"/>
            <a:ext cx="5833872" cy="531266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514350" indent="-228600" fontAlgn="base">
              <a:lnSpc>
                <a:spcPct val="11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l-GR" sz="2400" b="1" u="sng" dirty="0">
                <a:latin typeface="Arial" panose="020B0604020202020204" pitchFamily="34" charset="0"/>
                <a:cs typeface="Arial" panose="020B0604020202020204" pitchFamily="34" charset="0"/>
              </a:rPr>
              <a:t>Άδ</a:t>
            </a:r>
            <a:r>
              <a:rPr lang="en-US" sz="2400" b="1" u="sng" dirty="0" err="1">
                <a:latin typeface="Arial" panose="020B0604020202020204" pitchFamily="34" charset="0"/>
                <a:cs typeface="Arial" panose="020B0604020202020204" pitchFamily="34" charset="0"/>
              </a:rPr>
              <a:t>ει</a:t>
            </a:r>
            <a:r>
              <a:rPr lang="en-US" sz="2400" b="1" u="sng" dirty="0">
                <a:latin typeface="Arial" panose="020B0604020202020204" pitchFamily="34" charset="0"/>
                <a:cs typeface="Arial" panose="020B0604020202020204" pitchFamily="34" charset="0"/>
              </a:rPr>
              <a:t>α χρήσης νερού</a:t>
            </a:r>
          </a:p>
          <a:p>
            <a:pPr marL="514350" indent="-228600" fontAlgn="base">
              <a:lnSpc>
                <a:spcPct val="11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l-GR" sz="2400" b="1" u="sng" dirty="0">
                <a:latin typeface="Arial" panose="020B0604020202020204" pitchFamily="34" charset="0"/>
                <a:cs typeface="Arial" panose="020B0604020202020204" pitchFamily="34" charset="0"/>
              </a:rPr>
              <a:t>Υπεύθυνη δήλωση </a:t>
            </a:r>
            <a:r>
              <a:rPr lang="el-GR" sz="2400" dirty="0">
                <a:latin typeface="Arial" panose="020B0604020202020204" pitchFamily="34" charset="0"/>
                <a:cs typeface="Arial" panose="020B0604020202020204" pitchFamily="34" charset="0"/>
              </a:rPr>
              <a:t>για τα εφεδρικά ηλεκτροπαραγωγά ζεύγη </a:t>
            </a:r>
            <a:r>
              <a:rPr lang="el-GR" sz="2400" b="1" u="sng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sz="2400" b="1" u="sng" dirty="0">
                <a:latin typeface="Arial" panose="020B0604020202020204" pitchFamily="34" charset="0"/>
                <a:cs typeface="Arial" panose="020B0604020202020204" pitchFamily="34" charset="0"/>
              </a:rPr>
              <a:t>Η/Ζ</a:t>
            </a:r>
            <a:r>
              <a:rPr lang="el-GR" sz="2400" b="1" u="sng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marL="514350" indent="-228600" fontAlgn="base">
              <a:lnSpc>
                <a:spcPct val="11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l-GR" sz="2400" b="1" u="sng" dirty="0">
                <a:latin typeface="Arial" panose="020B0604020202020204" pitchFamily="34" charset="0"/>
                <a:cs typeface="Arial" panose="020B0604020202020204" pitchFamily="34" charset="0"/>
              </a:rPr>
              <a:t>Έγκριση κυκλοφοριακής σύνδεσης ή έγκριση εισόδου εξόδου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συνοδευόμενη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από 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υπ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εύθυνη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Δήλωση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α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ρμόδιου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κα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τά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νόμο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μηχ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ανικού, ότι η κυκλοφοριακή σύνδεση ή η είσοδος-έξοδος της εγκατάστασης εκτελέστηκε σύμφωνα με τα εγκεκριμένα σχέδια.</a:t>
            </a:r>
            <a:endParaRPr lang="el-GR" sz="2400" b="1" u="sng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14350" indent="-228600" fontAlgn="base">
              <a:lnSpc>
                <a:spcPct val="11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l-GR" sz="2400" b="1" u="sng" dirty="0">
                <a:latin typeface="Arial" panose="020B0604020202020204" pitchFamily="34" charset="0"/>
                <a:cs typeface="Arial" panose="020B0604020202020204" pitchFamily="34" charset="0"/>
              </a:rPr>
              <a:t>Παράβολο</a:t>
            </a:r>
            <a:endParaRPr lang="en-US" sz="2400" b="1" u="sng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8" name="Rectangle 27"/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0" y="0"/>
            <a:ext cx="12188952" cy="685799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ierstadt"/>
              <a:ea typeface="+mn-ea"/>
              <a:cs typeface="+mn-cs"/>
            </a:endParaRPr>
          </a:p>
        </p:txBody>
      </p:sp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521208" y="978408"/>
            <a:ext cx="4672584" cy="1783080"/>
          </a:xfrm>
        </p:spPr>
        <p:txBody>
          <a:bodyPr vert="horz" lIns="91440" tIns="45720" rIns="91440" bIns="45720" rtlCol="0" anchor="t">
            <a:normAutofit fontScale="90000"/>
          </a:bodyPr>
          <a:lstStyle/>
          <a:p>
            <a:r>
              <a:rPr lang="en-US" b="1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ΓΝΩΣΤΟΠΟΙΗΣΗ ΛΕΙΤΟΥΡΓΙΑΣ</a:t>
            </a:r>
            <a:r>
              <a:rPr lang="el-GR" b="1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(7/8)</a:t>
            </a:r>
            <a:endParaRPr lang="en-US" b="1" kern="12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30" name="Rectangle 29"/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517868" y="508090"/>
            <a:ext cx="4672584" cy="14927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ierstadt"/>
              <a:ea typeface="+mn-ea"/>
              <a:cs typeface="+mn-cs"/>
            </a:endParaRPr>
          </a:p>
        </p:txBody>
      </p:sp>
      <p:sp>
        <p:nvSpPr>
          <p:cNvPr id="32" name="Rectangle 31"/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5835582" y="611650"/>
            <a:ext cx="5833872" cy="457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ierstadt"/>
              <a:ea typeface="+mn-ea"/>
              <a:cs typeface="+mn-cs"/>
            </a:endParaRPr>
          </a:p>
        </p:txBody>
      </p:sp>
      <p:pic>
        <p:nvPicPr>
          <p:cNvPr id="5" name="Θέση περιεχομένου 4" descr="Εικόνα που περιέχει σκίτσο/σχέδιο, Σχέδιο, διάγραμμα, τεχνικό σχέδιο&#10;&#10;Το περιεχόμενο που δημιουργείται από AI ενδέχεται να είναι εσφαλμένο."/>
          <p:cNvPicPr>
            <a:picLocks noGrp="1" noChangeAspect="1"/>
          </p:cNvPicPr>
          <p:nvPr>
            <p:ph idx="1"/>
          </p:nvPr>
        </p:nvPicPr>
        <p:blipFill>
          <a:blip r:embed="rId2"/>
          <a:srcRect r="9356" b="1"/>
          <a:stretch>
            <a:fillRect/>
          </a:stretch>
        </p:blipFill>
        <p:spPr>
          <a:xfrm>
            <a:off x="517867" y="4567591"/>
            <a:ext cx="4672584" cy="1778412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5843016" y="922545"/>
            <a:ext cx="5833872" cy="537767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indent="-228600">
              <a:lnSpc>
                <a:spcPct val="11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l-GR" sz="2000" b="1" u="sng" dirty="0">
                <a:latin typeface="Arial" panose="020B0604020202020204" pitchFamily="34" charset="0"/>
                <a:cs typeface="Arial" panose="020B0604020202020204" pitchFamily="34" charset="0"/>
              </a:rPr>
              <a:t>Πριν την γνωστοποίηση</a:t>
            </a:r>
            <a:r>
              <a:rPr lang="el-GR" sz="2000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>
              <a:lnSpc>
                <a:spcPct val="110000"/>
              </a:lnSpc>
              <a:spcAft>
                <a:spcPts val="600"/>
              </a:spcAft>
            </a:pPr>
            <a:r>
              <a:rPr lang="el-GR" sz="2000" dirty="0">
                <a:latin typeface="Arial" panose="020B0604020202020204" pitchFamily="34" charset="0"/>
                <a:cs typeface="Arial" panose="020B0604020202020204" pitchFamily="34" charset="0"/>
              </a:rPr>
              <a:t>Κατάθεση πλήρους φακέλου δικαιολογητικών για αδειοδότηση στην Υπηρεσία</a:t>
            </a:r>
          </a:p>
          <a:p>
            <a:pPr>
              <a:lnSpc>
                <a:spcPct val="110000"/>
              </a:lnSpc>
              <a:spcAft>
                <a:spcPts val="600"/>
              </a:spcAft>
            </a:pPr>
            <a:r>
              <a:rPr lang="el-GR" sz="2000" dirty="0">
                <a:latin typeface="Arial" panose="020B0604020202020204" pitchFamily="34" charset="0"/>
                <a:cs typeface="Arial" panose="020B0604020202020204" pitchFamily="34" charset="0"/>
              </a:rPr>
              <a:t>‘Ελεγχος των δικαιολογητικών από τους υπαλλήλους</a:t>
            </a:r>
          </a:p>
          <a:p>
            <a:pPr>
              <a:lnSpc>
                <a:spcPct val="110000"/>
              </a:lnSpc>
              <a:spcAft>
                <a:spcPts val="600"/>
              </a:spcAft>
            </a:pPr>
            <a:r>
              <a:rPr lang="el-GR" sz="2000" dirty="0">
                <a:latin typeface="Arial" panose="020B0604020202020204" pitchFamily="34" charset="0"/>
                <a:cs typeface="Arial" panose="020B0604020202020204" pitchFamily="34" charset="0"/>
              </a:rPr>
              <a:t>Απόφαση για τη χορήγηση άδειας λειτουργίας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10000"/>
              </a:lnSpc>
              <a:spcAft>
                <a:spcPts val="600"/>
              </a:spcAft>
            </a:pPr>
            <a:endParaRPr lang="el-GR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indent="-228600">
              <a:lnSpc>
                <a:spcPct val="11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l-GR" sz="2000" b="1" u="sng" dirty="0">
                <a:latin typeface="Arial" panose="020B0604020202020204" pitchFamily="34" charset="0"/>
                <a:cs typeface="Arial" panose="020B0604020202020204" pitchFamily="34" charset="0"/>
              </a:rPr>
              <a:t>Μετά την γνωστοποίηση</a:t>
            </a:r>
            <a:r>
              <a:rPr lang="el-GR" sz="2000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>
              <a:lnSpc>
                <a:spcPct val="110000"/>
              </a:lnSpc>
              <a:spcAft>
                <a:spcPts val="600"/>
              </a:spcAft>
            </a:pPr>
            <a:r>
              <a:rPr lang="el-GR" sz="2000" dirty="0">
                <a:latin typeface="Arial" panose="020B0604020202020204" pitchFamily="34" charset="0"/>
                <a:cs typeface="Arial" panose="020B0604020202020204" pitchFamily="34" charset="0"/>
              </a:rPr>
              <a:t>Πλήρης φάκελος της αδειοδότησης στην επιχείρηση</a:t>
            </a:r>
          </a:p>
          <a:p>
            <a:pPr>
              <a:lnSpc>
                <a:spcPct val="110000"/>
              </a:lnSpc>
              <a:spcAft>
                <a:spcPts val="600"/>
              </a:spcAft>
            </a:pPr>
            <a:r>
              <a:rPr lang="el-GR" sz="2000" dirty="0">
                <a:latin typeface="Arial" panose="020B0604020202020204" pitchFamily="34" charset="0"/>
                <a:cs typeface="Arial" panose="020B0604020202020204" pitchFamily="34" charset="0"/>
              </a:rPr>
              <a:t>Ανάρτηση των δικαιολογητικών από τον φορέα στο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openbusiness</a:t>
            </a:r>
            <a:endParaRPr lang="el-GR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10000"/>
              </a:lnSpc>
              <a:spcAft>
                <a:spcPts val="600"/>
              </a:spcAft>
            </a:pPr>
            <a:r>
              <a:rPr lang="el-GR" sz="2000" dirty="0">
                <a:latin typeface="Arial" panose="020B0604020202020204" pitchFamily="34" charset="0"/>
                <a:cs typeface="Arial" panose="020B0604020202020204" pitchFamily="34" charset="0"/>
              </a:rPr>
              <a:t>Υποβολή γνωστοποίησης</a:t>
            </a:r>
          </a:p>
          <a:p>
            <a:pPr>
              <a:lnSpc>
                <a:spcPct val="110000"/>
              </a:lnSpc>
              <a:spcAft>
                <a:spcPts val="600"/>
              </a:spcAft>
            </a:pPr>
            <a:endParaRPr lang="el-GR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8" name="Rectangle 27"/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0" y="0"/>
            <a:ext cx="12188952" cy="685799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ierstadt"/>
              <a:ea typeface="+mn-ea"/>
              <a:cs typeface="+mn-cs"/>
            </a:endParaRPr>
          </a:p>
        </p:txBody>
      </p:sp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521208" y="978408"/>
            <a:ext cx="4672584" cy="1783080"/>
          </a:xfrm>
        </p:spPr>
        <p:txBody>
          <a:bodyPr vert="horz" lIns="91440" tIns="45720" rIns="91440" bIns="45720" rtlCol="0" anchor="t">
            <a:normAutofit fontScale="90000"/>
          </a:bodyPr>
          <a:lstStyle/>
          <a:p>
            <a:r>
              <a:rPr lang="en-US" b="1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ΓΝΩΣΤΟΠΟΙΗΣΗ ΛΕΙΤΟΥΡΓΙΑΣ</a:t>
            </a:r>
            <a:r>
              <a:rPr lang="el-GR" b="1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(</a:t>
            </a:r>
            <a:r>
              <a:rPr lang="el-GR" dirty="0"/>
              <a:t>8</a:t>
            </a:r>
            <a:r>
              <a:rPr lang="el-GR" b="1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/8)</a:t>
            </a:r>
            <a:endParaRPr lang="en-US" b="1" kern="12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30" name="Rectangle 29"/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517868" y="508090"/>
            <a:ext cx="4672584" cy="14927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ierstadt"/>
              <a:ea typeface="+mn-ea"/>
              <a:cs typeface="+mn-cs"/>
            </a:endParaRPr>
          </a:p>
        </p:txBody>
      </p:sp>
      <p:sp>
        <p:nvSpPr>
          <p:cNvPr id="32" name="Rectangle 31"/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5835582" y="611650"/>
            <a:ext cx="5833872" cy="457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ierstadt"/>
              <a:ea typeface="+mn-ea"/>
              <a:cs typeface="+mn-cs"/>
            </a:endParaRPr>
          </a:p>
        </p:txBody>
      </p:sp>
      <p:pic>
        <p:nvPicPr>
          <p:cNvPr id="5" name="Θέση περιεχομένου 4" descr="Εικόνα που περιέχει σκίτσο/σχέδιο, Σχέδιο, διάγραμμα, τεχνικό σχέδιο&#10;&#10;Το περιεχόμενο που δημιουργείται από AI ενδέχεται να είναι εσφαλμένο."/>
          <p:cNvPicPr>
            <a:picLocks noGrp="1" noChangeAspect="1"/>
          </p:cNvPicPr>
          <p:nvPr>
            <p:ph idx="1"/>
          </p:nvPr>
        </p:nvPicPr>
        <p:blipFill>
          <a:blip r:embed="rId2"/>
          <a:srcRect r="9356" b="1"/>
          <a:stretch>
            <a:fillRect/>
          </a:stretch>
        </p:blipFill>
        <p:spPr>
          <a:xfrm>
            <a:off x="517867" y="4567591"/>
            <a:ext cx="4672584" cy="1778412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5843016" y="1033272"/>
            <a:ext cx="5833872" cy="531266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285750" indent="-285750">
              <a:lnSpc>
                <a:spcPct val="11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l-GR" sz="2000" dirty="0">
                <a:latin typeface="Arial" panose="020B0604020202020204" pitchFamily="34" charset="0"/>
                <a:cs typeface="Arial" panose="020B0604020202020204" pitchFamily="34" charset="0"/>
              </a:rPr>
              <a:t>Με τον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νέο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τρό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πο λήψη</a:t>
            </a:r>
            <a:r>
              <a:rPr lang="el-GR" sz="2000" dirty="0">
                <a:latin typeface="Arial" panose="020B0604020202020204" pitchFamily="34" charset="0"/>
                <a:cs typeface="Arial" panose="020B0604020202020204" pitchFamily="34" charset="0"/>
              </a:rPr>
              <a:t>ς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άδει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ας </a:t>
            </a:r>
            <a:r>
              <a:rPr lang="el-GR" sz="2000" dirty="0">
                <a:latin typeface="Arial" panose="020B0604020202020204" pitchFamily="34" charset="0"/>
                <a:cs typeface="Arial" panose="020B0604020202020204" pitchFamily="34" charset="0"/>
              </a:rPr>
              <a:t>ο φορέας αποφασίζει πότε θα κατατεθεί η γνωστοποίηση λειτουργίας χωρίς να περιμένει την έκδοση της απόφασης από την Υπηρεσία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lnSpc>
                <a:spcPct val="11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10000"/>
              </a:lnSpc>
              <a:spcAft>
                <a:spcPts val="600"/>
              </a:spcAft>
            </a:pPr>
            <a:endParaRPr lang="el-GR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lnSpc>
                <a:spcPct val="11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Όμως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l-GR" sz="2000" dirty="0">
                <a:latin typeface="Arial" panose="020B0604020202020204" pitchFamily="34" charset="0"/>
                <a:cs typeface="Arial" panose="020B0604020202020204" pitchFamily="34" charset="0"/>
              </a:rPr>
              <a:t>η ευθύνη γ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ια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την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έγκυρη</a:t>
            </a:r>
            <a:r>
              <a:rPr lang="el-GR" sz="2000" dirty="0">
                <a:latin typeface="Arial" panose="020B0604020202020204" pitchFamily="34" charset="0"/>
                <a:cs typeface="Arial" panose="020B0604020202020204" pitchFamily="34" charset="0"/>
              </a:rPr>
              <a:t> και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σύννομη</a:t>
            </a:r>
            <a:r>
              <a:rPr lang="el-GR" sz="2000" dirty="0">
                <a:latin typeface="Arial" panose="020B0604020202020204" pitchFamily="34" charset="0"/>
                <a:cs typeface="Arial" panose="020B0604020202020204" pitchFamily="34" charset="0"/>
              </a:rPr>
              <a:t> αδειοδότηση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έχει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μετ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αβιβαστεί στον </a:t>
            </a:r>
            <a:r>
              <a:rPr lang="el-GR" sz="2000" dirty="0">
                <a:latin typeface="Arial" panose="020B0604020202020204" pitchFamily="34" charset="0"/>
                <a:cs typeface="Arial" panose="020B0604020202020204" pitchFamily="34" charset="0"/>
              </a:rPr>
              <a:t>ιδιοκτήτη και στους α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ρμόδιο</a:t>
            </a:r>
            <a:r>
              <a:rPr lang="el-GR" sz="2000" dirty="0">
                <a:latin typeface="Arial" panose="020B0604020202020204" pitchFamily="34" charset="0"/>
                <a:cs typeface="Arial" panose="020B0604020202020204" pitchFamily="34" charset="0"/>
              </a:rPr>
              <a:t>υς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Μηχ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ανικ</a:t>
            </a:r>
            <a:r>
              <a:rPr lang="el-GR" sz="2000" dirty="0">
                <a:latin typeface="Arial" panose="020B0604020202020204" pitchFamily="34" charset="0"/>
                <a:cs typeface="Arial" panose="020B0604020202020204" pitchFamily="34" charset="0"/>
              </a:rPr>
              <a:t>ούς οι οποίοι πρέπει να εκπονίσουν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τις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απα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ιτούμενες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μελέτες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l-GR" sz="2000" dirty="0">
                <a:latin typeface="Arial" panose="020B0604020202020204" pitchFamily="34" charset="0"/>
                <a:cs typeface="Arial" panose="020B0604020202020204" pitchFamily="34" charset="0"/>
              </a:rPr>
              <a:t>να συγκεντρώσουν όλα τα απαιτούμενα δικαιολογητικά και να χορηγήσουν τις υπεύθυνες δηλώσεις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8" name="Rectangle 27"/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0" y="0"/>
            <a:ext cx="12188952" cy="685799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ierstadt"/>
              <a:ea typeface="+mn-ea"/>
              <a:cs typeface="+mn-cs"/>
            </a:endParaRPr>
          </a:p>
        </p:txBody>
      </p:sp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521208" y="978408"/>
            <a:ext cx="4672584" cy="1783080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b="1" kern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ΕΛΕΓΧΟΙ</a:t>
            </a:r>
            <a:r>
              <a:rPr lang="el-GR" b="1" kern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(1/3)</a:t>
            </a:r>
            <a:endParaRPr lang="en-US" b="1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Rectangle 29"/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517868" y="508090"/>
            <a:ext cx="4672584" cy="14927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ierstadt"/>
              <a:ea typeface="+mn-ea"/>
              <a:cs typeface="+mn-cs"/>
            </a:endParaRPr>
          </a:p>
        </p:txBody>
      </p:sp>
      <p:sp>
        <p:nvSpPr>
          <p:cNvPr id="32" name="Rectangle 31"/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5835582" y="611650"/>
            <a:ext cx="5833872" cy="457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ierstadt"/>
              <a:ea typeface="+mn-ea"/>
              <a:cs typeface="+mn-cs"/>
            </a:endParaRPr>
          </a:p>
        </p:txBody>
      </p:sp>
      <p:pic>
        <p:nvPicPr>
          <p:cNvPr id="5" name="Θέση περιεχομένου 4" descr="Εικόνα που περιέχει σκίτσο/σχέδιο, Σχέδιο, διάγραμμα, τεχνικό σχέδιο&#10;&#10;Το περιεχόμενο που δημιουργείται από AI ενδέχεται να είναι εσφαλμένο."/>
          <p:cNvPicPr>
            <a:picLocks noGrp="1" noChangeAspect="1"/>
          </p:cNvPicPr>
          <p:nvPr>
            <p:ph idx="1"/>
          </p:nvPr>
        </p:nvPicPr>
        <p:blipFill>
          <a:blip r:embed="rId2"/>
          <a:srcRect r="9356" b="1"/>
          <a:stretch>
            <a:fillRect/>
          </a:stretch>
        </p:blipFill>
        <p:spPr>
          <a:xfrm>
            <a:off x="517867" y="4567591"/>
            <a:ext cx="4672584" cy="1778412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5843016" y="1033272"/>
            <a:ext cx="5833872" cy="531266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indent="-228600">
              <a:lnSpc>
                <a:spcPct val="11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Οι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α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ρμόδιες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υπ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ηρεσίες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μπ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ορούν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να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κάνουν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π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ρογρ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αμματισμένους ή έκτακτους, αυτεπάγγελτους ή κατόπιν καταγγελίας ελέγχους στις ανωτέρω δραστηριότητες.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8" name="Rectangle 27"/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0" y="0"/>
            <a:ext cx="12188952" cy="685799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ierstadt"/>
              <a:ea typeface="+mn-ea"/>
              <a:cs typeface="+mn-cs"/>
            </a:endParaRPr>
          </a:p>
        </p:txBody>
      </p:sp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521208" y="978408"/>
            <a:ext cx="4672584" cy="1783080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b="1" kern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ΕΛΕΓΧΟΙ</a:t>
            </a:r>
            <a:r>
              <a:rPr lang="el-GR" b="1" kern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(2/3)</a:t>
            </a:r>
            <a:endParaRPr lang="en-US" b="1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Rectangle 29"/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517868" y="508090"/>
            <a:ext cx="4672584" cy="14927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ierstadt"/>
              <a:ea typeface="+mn-ea"/>
              <a:cs typeface="+mn-cs"/>
            </a:endParaRPr>
          </a:p>
        </p:txBody>
      </p:sp>
      <p:sp>
        <p:nvSpPr>
          <p:cNvPr id="32" name="Rectangle 31"/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5835582" y="611650"/>
            <a:ext cx="5833872" cy="457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ierstadt"/>
              <a:ea typeface="+mn-ea"/>
              <a:cs typeface="+mn-cs"/>
            </a:endParaRPr>
          </a:p>
        </p:txBody>
      </p:sp>
      <p:pic>
        <p:nvPicPr>
          <p:cNvPr id="5" name="Θέση περιεχομένου 4" descr="Εικόνα που περιέχει σκίτσο/σχέδιο, Σχέδιο, διάγραμμα, τεχνικό σχέδιο&#10;&#10;Το περιεχόμενο που δημιουργείται από AI ενδέχεται να είναι εσφαλμένο."/>
          <p:cNvPicPr>
            <a:picLocks noGrp="1" noChangeAspect="1"/>
          </p:cNvPicPr>
          <p:nvPr>
            <p:ph idx="1"/>
          </p:nvPr>
        </p:nvPicPr>
        <p:blipFill>
          <a:blip r:embed="rId3"/>
          <a:srcRect r="9356" b="1"/>
          <a:stretch>
            <a:fillRect/>
          </a:stretch>
        </p:blipFill>
        <p:spPr>
          <a:xfrm>
            <a:off x="517867" y="4567591"/>
            <a:ext cx="4672584" cy="1778412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5843016" y="1033272"/>
            <a:ext cx="5833872" cy="531266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indent="-228600">
              <a:lnSpc>
                <a:spcPct val="11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Εφόσον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δι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απιστωθ</a:t>
            </a:r>
            <a:r>
              <a:rPr lang="el-GR" sz="2400" dirty="0">
                <a:latin typeface="Arial" panose="020B0604020202020204" pitchFamily="34" charset="0"/>
                <a:cs typeface="Arial" panose="020B0604020202020204" pitchFamily="34" charset="0"/>
              </a:rPr>
              <a:t>ούν παραβάσεις από την άδεια ή επέκταση/εκσυγχρονισμός ή αλλαγή φορέα ή δήλωση αναληθών/ανακριβών στοιχείων ή ελλειπή δικαιολογητικά,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η Υπ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ηρεσί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α μπορεί να προβεί σε </a:t>
            </a:r>
            <a:r>
              <a:rPr lang="en-US" sz="2400" b="1" u="sng" dirty="0">
                <a:latin typeface="Arial" panose="020B0604020202020204" pitchFamily="34" charset="0"/>
                <a:cs typeface="Arial" panose="020B0604020202020204" pitchFamily="34" charset="0"/>
              </a:rPr>
              <a:t>κυρώσεις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l-GR" sz="2400" dirty="0">
                <a:latin typeface="Arial" panose="020B0604020202020204" pitchFamily="34" charset="0"/>
                <a:cs typeface="Arial" panose="020B0604020202020204" pitchFamily="34" charset="0"/>
              </a:rPr>
              <a:t>(πρόστιμο)  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8" name="Rectangle 27"/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0" y="0"/>
            <a:ext cx="12188952" cy="685799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ierstadt"/>
              <a:ea typeface="+mn-ea"/>
              <a:cs typeface="+mn-cs"/>
            </a:endParaRPr>
          </a:p>
        </p:txBody>
      </p:sp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521208" y="978408"/>
            <a:ext cx="4672584" cy="1783080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b="1" kern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ΕΛΕΓΧΟΙ</a:t>
            </a:r>
            <a:r>
              <a:rPr lang="el-GR" b="1" kern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(3/3)</a:t>
            </a:r>
            <a:endParaRPr lang="en-US" b="1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Rectangle 29"/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517868" y="508090"/>
            <a:ext cx="4672584" cy="14927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ierstadt"/>
              <a:ea typeface="+mn-ea"/>
              <a:cs typeface="+mn-cs"/>
            </a:endParaRPr>
          </a:p>
        </p:txBody>
      </p:sp>
      <p:sp>
        <p:nvSpPr>
          <p:cNvPr id="32" name="Rectangle 31"/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5835582" y="611650"/>
            <a:ext cx="5833872" cy="457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ierstadt"/>
              <a:ea typeface="+mn-ea"/>
              <a:cs typeface="+mn-cs"/>
            </a:endParaRPr>
          </a:p>
        </p:txBody>
      </p:sp>
      <p:pic>
        <p:nvPicPr>
          <p:cNvPr id="5" name="Θέση περιεχομένου 4" descr="Εικόνα που περιέχει σκίτσο/σχέδιο, Σχέδιο, διάγραμμα, τεχνικό σχέδιο&#10;&#10;Το περιεχόμενο που δημιουργείται από AI ενδέχεται να είναι εσφαλμένο."/>
          <p:cNvPicPr>
            <a:picLocks noGrp="1" noChangeAspect="1"/>
          </p:cNvPicPr>
          <p:nvPr>
            <p:ph idx="1"/>
          </p:nvPr>
        </p:nvPicPr>
        <p:blipFill>
          <a:blip r:embed="rId3"/>
          <a:srcRect r="9356" b="1"/>
          <a:stretch>
            <a:fillRect/>
          </a:stretch>
        </p:blipFill>
        <p:spPr>
          <a:xfrm>
            <a:off x="517867" y="4567591"/>
            <a:ext cx="4672584" cy="1778412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5843016" y="1033272"/>
            <a:ext cx="5833872" cy="531266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indent="-228600">
              <a:lnSpc>
                <a:spcPct val="11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Εφόσον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δι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απιστωθ</a:t>
            </a:r>
            <a:r>
              <a:rPr lang="el-GR" sz="2400" dirty="0">
                <a:latin typeface="Arial" panose="020B0604020202020204" pitchFamily="34" charset="0"/>
                <a:cs typeface="Arial" panose="020B0604020202020204" pitchFamily="34" charset="0"/>
              </a:rPr>
              <a:t>ούν παραβάσεις από τις οποίες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μπορεί να προκληθεί </a:t>
            </a:r>
            <a:r>
              <a:rPr lang="el-GR" sz="2400" dirty="0">
                <a:latin typeface="Arial" panose="020B0604020202020204" pitchFamily="34" charset="0"/>
                <a:cs typeface="Arial" panose="020B0604020202020204" pitchFamily="34" charset="0"/>
              </a:rPr>
              <a:t>άμεσος κίνδυνος για</a:t>
            </a:r>
            <a:r>
              <a:rPr lang="el-GR" sz="2400" dirty="0"/>
              <a:t> την </a:t>
            </a:r>
            <a:r>
              <a:rPr lang="el-GR" sz="2400" b="1" dirty="0"/>
              <a:t>προστασία του περιβάλλοντος</a:t>
            </a:r>
            <a:r>
              <a:rPr lang="el-GR" sz="2400" dirty="0"/>
              <a:t>, την </a:t>
            </a:r>
            <a:r>
              <a:rPr lang="el-GR" sz="2400" b="1" dirty="0"/>
              <a:t>ασφάλεια των εγκαταστάσεων </a:t>
            </a:r>
            <a:r>
              <a:rPr lang="el-GR" sz="2400" dirty="0"/>
              <a:t>και των </a:t>
            </a:r>
            <a:r>
              <a:rPr lang="el-GR" sz="2400" b="1" dirty="0"/>
              <a:t>εργαζομένων</a:t>
            </a:r>
            <a:r>
              <a:rPr lang="el-GR" sz="2400" dirty="0"/>
              <a:t>, την </a:t>
            </a:r>
            <a:r>
              <a:rPr lang="el-GR" sz="2400" b="1" dirty="0"/>
              <a:t>ασφάλεια των περιοίκων</a:t>
            </a:r>
            <a:r>
              <a:rPr lang="el-GR" sz="2400" dirty="0"/>
              <a:t> και την </a:t>
            </a:r>
            <a:r>
              <a:rPr lang="el-GR" sz="2400" b="1" dirty="0"/>
              <a:t>υγεία ή την ασφάλεια των καταναλωτών</a:t>
            </a:r>
            <a:r>
              <a:rPr lang="el-GR" sz="2400" dirty="0"/>
              <a:t>,</a:t>
            </a:r>
            <a:r>
              <a:rPr lang="el-GR" sz="2400" dirty="0">
                <a:latin typeface="Arial" panose="020B0604020202020204" pitchFamily="34" charset="0"/>
                <a:cs typeface="Arial" panose="020B0604020202020204" pitchFamily="34" charset="0"/>
              </a:rPr>
              <a:t> γίνεται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προσωρινή ή οριστική, μερική ή ολική </a:t>
            </a:r>
            <a:r>
              <a:rPr lang="en-US" sz="2400" b="1" u="sng" dirty="0">
                <a:latin typeface="Arial" panose="020B0604020202020204" pitchFamily="34" charset="0"/>
                <a:cs typeface="Arial" panose="020B0604020202020204" pitchFamily="34" charset="0"/>
              </a:rPr>
              <a:t>παύση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της δραστηριότητας η οποία γίνεται με τη σφράγιση των παραγωγικών μηχανημάτων.</a:t>
            </a:r>
            <a:r>
              <a:rPr lang="el-GR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7" name="Rectangle 29"/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0" y="0"/>
            <a:ext cx="12192000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9" name="Εικόνα 8" descr="Εικόνα που περιέχει σκίτσο/σχέδιο, Σχέδιο, διάγραμμα, τεχνικό σχέδιο&#10;&#10;Το περιεχόμενο που δημιουργείται από AI ενδέχεται να είναι εσφαλμένο."/>
          <p:cNvPicPr>
            <a:picLocks noChangeAspect="1"/>
          </p:cNvPicPr>
          <p:nvPr/>
        </p:nvPicPr>
        <p:blipFill>
          <a:blip r:embed="rId2"/>
          <a:srcRect l="14257" r="24426" b="1"/>
          <a:stretch>
            <a:fillRect/>
          </a:stretch>
        </p:blipFill>
        <p:spPr>
          <a:xfrm>
            <a:off x="3068" y="-1"/>
            <a:ext cx="12188932" cy="6857990"/>
          </a:xfrm>
          <a:prstGeom prst="rect">
            <a:avLst/>
          </a:prstGeom>
        </p:spPr>
      </p:pic>
      <p:sp>
        <p:nvSpPr>
          <p:cNvPr id="38" name="Rectangle 31"/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 rot="16200000">
            <a:off x="389239" y="-389238"/>
            <a:ext cx="6858000" cy="7636476"/>
          </a:xfrm>
          <a:prstGeom prst="rect">
            <a:avLst/>
          </a:prstGeom>
          <a:gradFill>
            <a:gsLst>
              <a:gs pos="100000">
                <a:srgbClr val="000000">
                  <a:alpha val="0"/>
                </a:srgbClr>
              </a:gs>
              <a:gs pos="0">
                <a:schemeClr val="tx1"/>
              </a:gs>
              <a:gs pos="0">
                <a:srgbClr val="000000">
                  <a:alpha val="70000"/>
                </a:srgb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ectangle 33"/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 rot="10800000" flipV="1">
            <a:off x="1524" y="0"/>
            <a:ext cx="12188952" cy="3652125"/>
          </a:xfrm>
          <a:prstGeom prst="rect">
            <a:avLst/>
          </a:prstGeom>
          <a:gradFill>
            <a:gsLst>
              <a:gs pos="100000">
                <a:srgbClr val="000000">
                  <a:alpha val="0"/>
                </a:srgbClr>
              </a:gs>
              <a:gs pos="0">
                <a:schemeClr val="tx1"/>
              </a:gs>
              <a:gs pos="0">
                <a:srgbClr val="000000">
                  <a:alpha val="70000"/>
                </a:srgb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Τίτλος 3"/>
          <p:cNvSpPr>
            <a:spLocks noGrp="1"/>
          </p:cNvSpPr>
          <p:nvPr>
            <p:ph type="ctrTitle"/>
          </p:nvPr>
        </p:nvSpPr>
        <p:spPr>
          <a:xfrm>
            <a:off x="517870" y="978408"/>
            <a:ext cx="8686796" cy="2334247"/>
          </a:xfrm>
        </p:spPr>
        <p:txBody>
          <a:bodyPr anchor="t">
            <a:normAutofit/>
          </a:bodyPr>
          <a:lstStyle/>
          <a:p>
            <a:pPr>
              <a:lnSpc>
                <a:spcPct val="90000"/>
              </a:lnSpc>
            </a:pPr>
            <a:r>
              <a:rPr lang="el-GR" sz="50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ΑΔΕΙΟΔΟΤΗΣΗ ΜΕΤΑΠΟΙΗΤΙΚΩΝ ΔΡΑΣΤΗΡΙΟΤΗΤΩΝ</a:t>
            </a:r>
          </a:p>
        </p:txBody>
      </p:sp>
      <p:sp>
        <p:nvSpPr>
          <p:cNvPr id="36" name="Rectangle 35"/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517870" y="508090"/>
            <a:ext cx="8686800" cy="149279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/>
          <p:cNvSpPr txBox="1"/>
          <p:nvPr/>
        </p:nvSpPr>
        <p:spPr>
          <a:xfrm>
            <a:off x="252920" y="5140928"/>
            <a:ext cx="856189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b="1" dirty="0">
                <a:latin typeface="Arial" panose="020B0604020202020204" pitchFamily="34" charset="0"/>
                <a:cs typeface="Arial" panose="020B0604020202020204" pitchFamily="34" charset="0"/>
              </a:rPr>
              <a:t>ΓΕΝΙΚΗ ΔΙΕΥΘΥΝΣΗ ΑΝΑΠΤΥΞΗΣ ΚΑΙ ΠΕΡΙΒΑΛΛΟΝΤΟΣ</a:t>
            </a:r>
          </a:p>
          <a:p>
            <a:r>
              <a:rPr lang="el-GR" b="1" dirty="0">
                <a:latin typeface="Arial" panose="020B0604020202020204" pitchFamily="34" charset="0"/>
                <a:cs typeface="Arial" panose="020B0604020202020204" pitchFamily="34" charset="0"/>
              </a:rPr>
              <a:t>ΔΙΕΥΘΥΝΣΗ ΑΝΑΠΤΥΞΗΣ ΚΑΙ ΠΕΡΙΒΑΛΛΟΝΤΟΣ Π.Ε. ΠΙΕΡΙΑΣ</a:t>
            </a:r>
          </a:p>
          <a:p>
            <a:r>
              <a:rPr lang="el-GR" b="1" dirty="0">
                <a:latin typeface="Arial" panose="020B0604020202020204" pitchFamily="34" charset="0"/>
                <a:cs typeface="Arial" panose="020B0604020202020204" pitchFamily="34" charset="0"/>
              </a:rPr>
              <a:t>ΤΜΗΜΑ ΧΟΡΗΓΗΣΗΣ ΑΔΕΙΩΝ ΒΙΟΜΗΧΑΝΙΑΣ, ΕΝΕΡΓΕΙΑΣ, ΦΥΣΙΚΩΝ ΠΟΡΩΝ ΚΑΙ ΕΠΑΓΓΕΛΜΑΤΩΝ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606540" y="1099820"/>
            <a:ext cx="5122545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3200" b="1" dirty="0">
                <a:latin typeface="Arial" panose="020B0604020202020204" pitchFamily="34" charset="0"/>
                <a:cs typeface="Arial" panose="020B0604020202020204" pitchFamily="34" charset="0"/>
              </a:rPr>
              <a:t>ΣΑΣ ΕΥΧΑΡΙΣΤΩ ΠΟΛΥ</a:t>
            </a:r>
            <a:endParaRPr lang="en-US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2" name="Rectangle 81"/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0" y="0"/>
            <a:ext cx="12188952" cy="685799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ierstadt"/>
              <a:ea typeface="+mn-ea"/>
              <a:cs typeface="+mn-cs"/>
            </a:endParaRPr>
          </a:p>
        </p:txBody>
      </p:sp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362585" y="978535"/>
            <a:ext cx="5341620" cy="1783080"/>
          </a:xfrm>
        </p:spPr>
        <p:txBody>
          <a:bodyPr vert="horz" lIns="91440" tIns="45720" rIns="91440" bIns="45720" rtlCol="0" anchor="t">
            <a:normAutofit fontScale="90000"/>
          </a:bodyPr>
          <a:lstStyle/>
          <a:p>
            <a:r>
              <a:rPr lang="el-GR" altLang="en-US" sz="4800" b="1" kern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ΑΔΕΙΟΔΟΤΗΣΗ</a:t>
            </a:r>
            <a:br>
              <a:rPr lang="el-GR" altLang="en-US" sz="4800" b="1" kern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l-GR" altLang="en-US" sz="4800" b="1" kern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ΜΕΤΑΠΟΙΗΤΙΚΩΝ</a:t>
            </a:r>
            <a:br>
              <a:rPr lang="el-GR" altLang="en-US" sz="4800" b="1" kern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l-GR" altLang="en-US" sz="4800" b="1" kern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ΔΡΑΣΤΗΡΙΟΤΗΤΩΝ</a:t>
            </a:r>
          </a:p>
        </p:txBody>
      </p:sp>
      <p:sp>
        <p:nvSpPr>
          <p:cNvPr id="84" name="Rectangle 83"/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517868" y="508090"/>
            <a:ext cx="4672584" cy="14927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ierstadt"/>
              <a:ea typeface="+mn-ea"/>
              <a:cs typeface="+mn-cs"/>
            </a:endParaRPr>
          </a:p>
        </p:txBody>
      </p:sp>
      <p:sp>
        <p:nvSpPr>
          <p:cNvPr id="86" name="Rectangle 85"/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5835582" y="611650"/>
            <a:ext cx="5833872" cy="457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ierstadt"/>
              <a:ea typeface="+mn-ea"/>
              <a:cs typeface="+mn-cs"/>
            </a:endParaRPr>
          </a:p>
        </p:txBody>
      </p:sp>
      <p:pic>
        <p:nvPicPr>
          <p:cNvPr id="5" name="Θέση περιεχομένου 4" descr="Εικόνα που περιέχει σκίτσο/σχέδιο, Σχέδιο, διάγραμμα, τεχνικό σχέδιο&#10;&#10;Το περιεχόμενο που δημιουργείται από AI ενδέχεται να είναι εσφαλμένο."/>
          <p:cNvPicPr>
            <a:picLocks noGrp="1" noChangeAspect="1"/>
          </p:cNvPicPr>
          <p:nvPr>
            <p:ph idx="1"/>
          </p:nvPr>
        </p:nvPicPr>
        <p:blipFill>
          <a:blip r:embed="rId2"/>
          <a:srcRect r="9356" b="1"/>
          <a:stretch>
            <a:fillRect/>
          </a:stretch>
        </p:blipFill>
        <p:spPr>
          <a:xfrm>
            <a:off x="517867" y="4567591"/>
            <a:ext cx="4672584" cy="1778412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5843016" y="1033272"/>
            <a:ext cx="5833872" cy="531266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110000"/>
              </a:lnSpc>
              <a:spcAft>
                <a:spcPts val="600"/>
              </a:spcAft>
            </a:pPr>
            <a:r>
              <a:rPr lang="en-US" sz="2400" b="1" u="sng" dirty="0" err="1">
                <a:latin typeface="Arial" panose="020B0604020202020204" pitchFamily="34" charset="0"/>
                <a:cs typeface="Arial" panose="020B0604020202020204" pitchFamily="34" charset="0"/>
              </a:rPr>
              <a:t>Αδειοδοτούσ</a:t>
            </a:r>
            <a:r>
              <a:rPr lang="en-US" sz="2400" b="1" u="sng" dirty="0">
                <a:latin typeface="Arial" panose="020B0604020202020204" pitchFamily="34" charset="0"/>
                <a:cs typeface="Arial" panose="020B0604020202020204" pitchFamily="34" charset="0"/>
              </a:rPr>
              <a:t>α αρχή : </a:t>
            </a:r>
            <a:endParaRPr lang="el-GR" sz="2400" b="1" u="sng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10000"/>
              </a:lnSpc>
              <a:spcAft>
                <a:spcPts val="600"/>
              </a:spcAft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η Διεύθυνση Ανάπτυξης της εκάστοτε Περιφερειακής Ενότητας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2" name="Rectangle 81"/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0" y="0"/>
            <a:ext cx="12188952" cy="685799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ierstadt"/>
              <a:ea typeface="+mn-ea"/>
              <a:cs typeface="+mn-cs"/>
            </a:endParaRPr>
          </a:p>
        </p:txBody>
      </p:sp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521335" y="978535"/>
            <a:ext cx="4866005" cy="1783080"/>
          </a:xfrm>
        </p:spPr>
        <p:txBody>
          <a:bodyPr vert="horz" lIns="91440" tIns="45720" rIns="91440" bIns="45720" rtlCol="0" anchor="t">
            <a:normAutofit fontScale="90000"/>
          </a:bodyPr>
          <a:lstStyle/>
          <a:p>
            <a:r>
              <a:rPr lang="el-GR" altLang="en-US" sz="4445" dirty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ΑΔΕΙΟΔΟΤΗΣΗ</a:t>
            </a:r>
            <a:br>
              <a:rPr lang="el-GR" altLang="en-US" sz="4445" dirty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</a:br>
            <a:r>
              <a:rPr lang="el-GR" altLang="en-US" sz="4445" dirty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ΜΕΤΑΠΟΙΗΤΙΚΩΝ</a:t>
            </a:r>
            <a:br>
              <a:rPr lang="el-GR" altLang="en-US" sz="4445" dirty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</a:br>
            <a:r>
              <a:rPr lang="el-GR" altLang="en-US" sz="4445" dirty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ΔΡΑΣΤΗΡΙΟΤΗΤΩΝ</a:t>
            </a:r>
            <a:endParaRPr lang="en-US" sz="4445" b="1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4" name="Rectangle 83"/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517868" y="508090"/>
            <a:ext cx="4672584" cy="14927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ierstadt"/>
              <a:ea typeface="+mn-ea"/>
              <a:cs typeface="+mn-cs"/>
            </a:endParaRPr>
          </a:p>
        </p:txBody>
      </p:sp>
      <p:sp>
        <p:nvSpPr>
          <p:cNvPr id="86" name="Rectangle 85"/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5835582" y="611650"/>
            <a:ext cx="5833872" cy="457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ierstadt"/>
              <a:ea typeface="+mn-ea"/>
              <a:cs typeface="+mn-cs"/>
            </a:endParaRPr>
          </a:p>
        </p:txBody>
      </p:sp>
      <p:pic>
        <p:nvPicPr>
          <p:cNvPr id="5" name="Θέση περιεχομένου 4" descr="Εικόνα που περιέχει σκίτσο/σχέδιο, Σχέδιο, διάγραμμα, τεχνικό σχέδιο&#10;&#10;Το περιεχόμενο που δημιουργείται από AI ενδέχεται να είναι εσφαλμένο."/>
          <p:cNvPicPr>
            <a:picLocks noGrp="1" noChangeAspect="1"/>
          </p:cNvPicPr>
          <p:nvPr>
            <p:ph idx="1"/>
          </p:nvPr>
        </p:nvPicPr>
        <p:blipFill>
          <a:blip r:embed="rId2"/>
          <a:srcRect r="9356" b="1"/>
          <a:stretch>
            <a:fillRect/>
          </a:stretch>
        </p:blipFill>
        <p:spPr>
          <a:xfrm>
            <a:off x="517867" y="4567591"/>
            <a:ext cx="4672584" cy="1778412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5843016" y="1033272"/>
            <a:ext cx="5833872" cy="531266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algn="just">
              <a:lnSpc>
                <a:spcPct val="110000"/>
              </a:lnSpc>
              <a:spcAft>
                <a:spcPts val="600"/>
              </a:spcAft>
            </a:pPr>
            <a:r>
              <a:rPr lang="en-US" sz="2400" b="1" u="sng" dirty="0" err="1">
                <a:latin typeface="Arial" panose="020B0604020202020204" pitchFamily="34" charset="0"/>
                <a:cs typeface="Arial" panose="020B0604020202020204" pitchFamily="34" charset="0"/>
              </a:rPr>
              <a:t>Βιομηχ</a:t>
            </a:r>
            <a:r>
              <a:rPr lang="en-US" sz="2400" b="1" u="sng" dirty="0">
                <a:latin typeface="Arial" panose="020B0604020202020204" pitchFamily="34" charset="0"/>
                <a:cs typeface="Arial" panose="020B0604020202020204" pitchFamily="34" charset="0"/>
              </a:rPr>
              <a:t>ανία − Βιοτεχνία : </a:t>
            </a:r>
          </a:p>
          <a:p>
            <a:pPr algn="just">
              <a:lnSpc>
                <a:spcPct val="110000"/>
              </a:lnSpc>
              <a:spcAft>
                <a:spcPts val="600"/>
              </a:spcAft>
            </a:pP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κάθε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τεχνοοικονομική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μονάδ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α που με μηχανικά, χημικά ή άλλα μέσα διαφοροποιεί τη μορφή ή την ιδιότητα πρώτων υλών ή προϊόντων, προκειμένου αυτά να καταστούν κατάλληλα για τη χρήση για την οποία προορίζονται 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5" name="Rectangle 34"/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0" y="0"/>
            <a:ext cx="12188952" cy="685799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ierstadt"/>
              <a:ea typeface="+mn-ea"/>
              <a:cs typeface="+mn-cs"/>
            </a:endParaRPr>
          </a:p>
        </p:txBody>
      </p:sp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521335" y="978535"/>
            <a:ext cx="4874895" cy="1783080"/>
          </a:xfrm>
        </p:spPr>
        <p:txBody>
          <a:bodyPr vert="horz" lIns="91440" tIns="45720" rIns="91440" bIns="45720" rtlCol="0" anchor="t">
            <a:normAutofit fontScale="90000"/>
          </a:bodyPr>
          <a:lstStyle/>
          <a:p>
            <a:r>
              <a:rPr lang="el-GR" altLang="en-US" sz="4445" dirty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ΑΔΕΙΟΔΟΤΗΣΗ</a:t>
            </a:r>
            <a:br>
              <a:rPr lang="el-GR" altLang="en-US" sz="4445" dirty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</a:br>
            <a:r>
              <a:rPr lang="el-GR" altLang="en-US" sz="4445" dirty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ΜΕΤΑΠΟΙΗΤΙΚΩΝ</a:t>
            </a:r>
            <a:br>
              <a:rPr lang="el-GR" altLang="en-US" sz="4445" dirty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</a:br>
            <a:r>
              <a:rPr lang="el-GR" altLang="en-US" sz="4445" dirty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ΔΡΑΣΤΗΡΙΟΤΗΤΩΝ</a:t>
            </a:r>
            <a:endParaRPr lang="en-US" sz="4445" b="1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7" name="Rectangle 36"/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517868" y="508090"/>
            <a:ext cx="4672584" cy="14927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ierstadt"/>
              <a:ea typeface="+mn-ea"/>
              <a:cs typeface="+mn-cs"/>
            </a:endParaRPr>
          </a:p>
        </p:txBody>
      </p:sp>
      <p:sp>
        <p:nvSpPr>
          <p:cNvPr id="39" name="Rectangle 38"/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5835582" y="611650"/>
            <a:ext cx="5833872" cy="457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ierstadt"/>
              <a:ea typeface="+mn-ea"/>
              <a:cs typeface="+mn-cs"/>
            </a:endParaRPr>
          </a:p>
        </p:txBody>
      </p:sp>
      <p:pic>
        <p:nvPicPr>
          <p:cNvPr id="5" name="Θέση περιεχομένου 4" descr="Εικόνα που περιέχει σκίτσο/σχέδιο, Σχέδιο, διάγραμμα, τεχνικό σχέδιο&#10;&#10;Το περιεχόμενο που δημιουργείται από AI ενδέχεται να είναι εσφαλμένο."/>
          <p:cNvPicPr>
            <a:picLocks noGrp="1" noChangeAspect="1"/>
          </p:cNvPicPr>
          <p:nvPr>
            <p:ph idx="1"/>
          </p:nvPr>
        </p:nvPicPr>
        <p:blipFill>
          <a:blip r:embed="rId2"/>
          <a:srcRect r="9356" b="1"/>
          <a:stretch>
            <a:fillRect/>
          </a:stretch>
        </p:blipFill>
        <p:spPr>
          <a:xfrm>
            <a:off x="517867" y="4567591"/>
            <a:ext cx="4672584" cy="1778412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5843016" y="1033272"/>
            <a:ext cx="5833872" cy="531266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algn="just">
              <a:lnSpc>
                <a:spcPct val="110000"/>
              </a:lnSpc>
              <a:spcAft>
                <a:spcPts val="600"/>
              </a:spcAft>
            </a:pPr>
            <a:r>
              <a:rPr lang="en-US" sz="2400" b="1" u="sng" dirty="0" err="1">
                <a:latin typeface="Arial" panose="020B0604020202020204" pitchFamily="34" charset="0"/>
                <a:cs typeface="Arial" panose="020B0604020202020204" pitchFamily="34" charset="0"/>
              </a:rPr>
              <a:t>Βιομηχ</a:t>
            </a:r>
            <a:r>
              <a:rPr lang="en-US" sz="2400" b="1" u="sng" dirty="0">
                <a:latin typeface="Arial" panose="020B0604020202020204" pitchFamily="34" charset="0"/>
                <a:cs typeface="Arial" panose="020B0604020202020204" pitchFamily="34" charset="0"/>
              </a:rPr>
              <a:t>ανικό – Βιοτεχνικό Κτίριο</a:t>
            </a:r>
            <a:r>
              <a:rPr lang="el-GR" sz="2400" b="1" u="sng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u="sng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el-GR" sz="2400" b="1" u="sng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10000"/>
              </a:lnSpc>
              <a:spcAft>
                <a:spcPts val="600"/>
              </a:spcAft>
            </a:pPr>
            <a:endParaRPr lang="el-GR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10000"/>
              </a:lnSpc>
              <a:spcAft>
                <a:spcPts val="600"/>
              </a:spcAft>
            </a:pP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Κάθε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κτίριο για το οποίο έχει εκδοθεί άδεια οικοδομής για βιομηχανική βιοτεχνική χρήση 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5" name="Rectangle 34"/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0" y="0"/>
            <a:ext cx="12188952" cy="685799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ierstadt"/>
              <a:ea typeface="+mn-ea"/>
              <a:cs typeface="+mn-cs"/>
            </a:endParaRPr>
          </a:p>
        </p:txBody>
      </p:sp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521335" y="978535"/>
            <a:ext cx="4857750" cy="1783080"/>
          </a:xfrm>
        </p:spPr>
        <p:txBody>
          <a:bodyPr vert="horz" lIns="91440" tIns="45720" rIns="91440" bIns="45720" rtlCol="0" anchor="t">
            <a:normAutofit fontScale="90000"/>
          </a:bodyPr>
          <a:lstStyle/>
          <a:p>
            <a:r>
              <a:rPr lang="el-GR" altLang="en-US" sz="4445" dirty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ΑΔΕΙΟΔΟΤΗΣΗ</a:t>
            </a:r>
            <a:br>
              <a:rPr lang="el-GR" altLang="en-US" sz="4445" dirty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</a:br>
            <a:r>
              <a:rPr lang="el-GR" altLang="en-US" sz="4445" dirty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ΜΕΤΑΠΟΙΗΤΙΚΩΝ</a:t>
            </a:r>
            <a:br>
              <a:rPr lang="el-GR" altLang="en-US" sz="4445" dirty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</a:br>
            <a:r>
              <a:rPr lang="el-GR" altLang="en-US" sz="4445" dirty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ΔΡΑΣΤΗΡΙΟΤΗΤΩΝ</a:t>
            </a:r>
            <a:endParaRPr lang="en-US" sz="4445" b="1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7" name="Rectangle 36"/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517868" y="508090"/>
            <a:ext cx="4672584" cy="14927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ierstadt"/>
              <a:ea typeface="+mn-ea"/>
              <a:cs typeface="+mn-cs"/>
            </a:endParaRPr>
          </a:p>
        </p:txBody>
      </p:sp>
      <p:sp>
        <p:nvSpPr>
          <p:cNvPr id="39" name="Rectangle 38"/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5835582" y="611650"/>
            <a:ext cx="5833872" cy="457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ierstadt"/>
              <a:ea typeface="+mn-ea"/>
              <a:cs typeface="+mn-cs"/>
            </a:endParaRPr>
          </a:p>
        </p:txBody>
      </p:sp>
      <p:pic>
        <p:nvPicPr>
          <p:cNvPr id="5" name="Θέση περιεχομένου 4" descr="Εικόνα που περιέχει σκίτσο/σχέδιο, Σχέδιο, διάγραμμα, τεχνικό σχέδιο&#10;&#10;Το περιεχόμενο που δημιουργείται από AI ενδέχεται να είναι εσφαλμένο."/>
          <p:cNvPicPr>
            <a:picLocks noGrp="1" noChangeAspect="1"/>
          </p:cNvPicPr>
          <p:nvPr>
            <p:ph idx="1"/>
          </p:nvPr>
        </p:nvPicPr>
        <p:blipFill>
          <a:blip r:embed="rId2"/>
          <a:srcRect r="9356" b="1"/>
          <a:stretch>
            <a:fillRect/>
          </a:stretch>
        </p:blipFill>
        <p:spPr>
          <a:xfrm>
            <a:off x="517867" y="4567591"/>
            <a:ext cx="4672584" cy="1778412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5843016" y="1033272"/>
            <a:ext cx="5833872" cy="5312664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/>
          <a:p>
            <a:pPr indent="-228600">
              <a:lnSpc>
                <a:spcPct val="11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800" b="1" u="sng" dirty="0" err="1">
                <a:latin typeface="Arial" panose="020B0604020202020204" pitchFamily="34" charset="0"/>
                <a:cs typeface="Arial" panose="020B0604020202020204" pitchFamily="34" charset="0"/>
              </a:rPr>
              <a:t>Εγκ</a:t>
            </a:r>
            <a:r>
              <a:rPr lang="en-US" sz="2800" b="1" u="sng" dirty="0">
                <a:latin typeface="Arial" panose="020B0604020202020204" pitchFamily="34" charset="0"/>
                <a:cs typeface="Arial" panose="020B0604020202020204" pitchFamily="34" charset="0"/>
              </a:rPr>
              <a:t>ατάσταση </a:t>
            </a:r>
            <a:r>
              <a:rPr lang="en-US" sz="2800" u="sng" dirty="0">
                <a:latin typeface="Arial" panose="020B0604020202020204" pitchFamily="34" charset="0"/>
                <a:cs typeface="Arial" panose="020B0604020202020204" pitchFamily="34" charset="0"/>
              </a:rPr>
              <a:t>(Ίδρυση) 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endParaRPr lang="el-GR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10000"/>
              </a:lnSpc>
              <a:spcAft>
                <a:spcPts val="600"/>
              </a:spcAft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η τοποθέτηση για πρώτη φορά του μηχανολογικού εξοπλισμού σε συγκεκριμένη θέση για άσκηση συγκεκριμένης δραστηριότητας </a:t>
            </a:r>
          </a:p>
          <a:p>
            <a:pPr>
              <a:lnSpc>
                <a:spcPct val="110000"/>
              </a:lnSpc>
              <a:spcAft>
                <a:spcPts val="600"/>
              </a:spcAft>
            </a:pP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indent="-228600">
              <a:lnSpc>
                <a:spcPct val="11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800" b="1" u="sng" dirty="0" err="1">
                <a:latin typeface="Arial" panose="020B0604020202020204" pitchFamily="34" charset="0"/>
                <a:cs typeface="Arial" panose="020B0604020202020204" pitchFamily="34" charset="0"/>
              </a:rPr>
              <a:t>Λειτουργί</a:t>
            </a:r>
            <a:r>
              <a:rPr lang="en-US" sz="2800" b="1" u="sng" dirty="0">
                <a:latin typeface="Arial" panose="020B0604020202020204" pitchFamily="34" charset="0"/>
                <a:cs typeface="Arial" panose="020B0604020202020204" pitchFamily="34" charset="0"/>
              </a:rPr>
              <a:t>α 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endParaRPr lang="el-GR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10000"/>
              </a:lnSpc>
              <a:spcAft>
                <a:spcPts val="600"/>
              </a:spcAft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η ενεργοποίηση του εγκατασταθέντος μηχανολογικού εξοπλισμού. 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5" name="Rectangle 34"/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0" y="0"/>
            <a:ext cx="12188952" cy="685799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ierstadt"/>
              <a:ea typeface="+mn-ea"/>
              <a:cs typeface="+mn-cs"/>
            </a:endParaRPr>
          </a:p>
        </p:txBody>
      </p:sp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521335" y="978535"/>
            <a:ext cx="4936490" cy="1783080"/>
          </a:xfrm>
        </p:spPr>
        <p:txBody>
          <a:bodyPr vert="horz" lIns="91440" tIns="45720" rIns="91440" bIns="45720" rtlCol="0" anchor="t">
            <a:normAutofit fontScale="90000"/>
          </a:bodyPr>
          <a:lstStyle/>
          <a:p>
            <a:r>
              <a:rPr lang="el-GR" altLang="en-US" sz="4445" dirty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ΑΔΕΙΟΔΟΤΗΣΗ</a:t>
            </a:r>
            <a:br>
              <a:rPr lang="el-GR" altLang="en-US" sz="4445" dirty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</a:br>
            <a:r>
              <a:rPr lang="el-GR" altLang="en-US" sz="4445" dirty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ΜΕΤΑΠΟΙΗΤΙΚΩΝ</a:t>
            </a:r>
            <a:br>
              <a:rPr lang="el-GR" altLang="en-US" sz="4445" dirty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</a:br>
            <a:r>
              <a:rPr lang="el-GR" altLang="en-US" sz="4445" dirty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ΔΡΑΣΤΗΡΙΟΤΗΤΩΝ</a:t>
            </a:r>
            <a:endParaRPr lang="en-US" sz="4445" b="1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7" name="Rectangle 36"/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517868" y="508090"/>
            <a:ext cx="4672584" cy="14927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ierstadt"/>
              <a:ea typeface="+mn-ea"/>
              <a:cs typeface="+mn-cs"/>
            </a:endParaRPr>
          </a:p>
        </p:txBody>
      </p:sp>
      <p:sp>
        <p:nvSpPr>
          <p:cNvPr id="39" name="Rectangle 38"/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5835582" y="611650"/>
            <a:ext cx="5833872" cy="457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ierstadt"/>
              <a:ea typeface="+mn-ea"/>
              <a:cs typeface="+mn-cs"/>
            </a:endParaRPr>
          </a:p>
        </p:txBody>
      </p:sp>
      <p:pic>
        <p:nvPicPr>
          <p:cNvPr id="5" name="Θέση περιεχομένου 4" descr="Εικόνα που περιέχει σκίτσο/σχέδιο, Σχέδιο, διάγραμμα, τεχνικό σχέδιο&#10;&#10;Το περιεχόμενο που δημιουργείται από AI ενδέχεται να είναι εσφαλμένο."/>
          <p:cNvPicPr>
            <a:picLocks noGrp="1" noChangeAspect="1"/>
          </p:cNvPicPr>
          <p:nvPr>
            <p:ph idx="1"/>
          </p:nvPr>
        </p:nvPicPr>
        <p:blipFill>
          <a:blip r:embed="rId2"/>
          <a:srcRect r="9356" b="1"/>
          <a:stretch>
            <a:fillRect/>
          </a:stretch>
        </p:blipFill>
        <p:spPr>
          <a:xfrm>
            <a:off x="517867" y="4567591"/>
            <a:ext cx="4672584" cy="1778412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5843016" y="1033272"/>
            <a:ext cx="5833872" cy="5312664"/>
          </a:xfrm>
          <a:prstGeom prst="rect">
            <a:avLst/>
          </a:prstGeom>
        </p:spPr>
        <p:txBody>
          <a:bodyPr vert="horz" lIns="91440" tIns="45720" rIns="91440" bIns="45720" rtlCol="0">
            <a:normAutofit fontScale="90000" lnSpcReduction="20000"/>
          </a:bodyPr>
          <a:lstStyle/>
          <a:p>
            <a:pPr algn="just">
              <a:lnSpc>
                <a:spcPct val="110000"/>
              </a:lnSpc>
              <a:spcAft>
                <a:spcPts val="600"/>
              </a:spcAft>
            </a:pPr>
            <a:r>
              <a:rPr lang="el-GR" sz="2800" b="1" u="sng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Ε</a:t>
            </a:r>
            <a:r>
              <a:rPr lang="en-US" sz="2800" b="1" u="sng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π</a:t>
            </a:r>
            <a:r>
              <a:rPr lang="en-US" sz="2800" b="1" u="sng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έκτ</a:t>
            </a:r>
            <a:r>
              <a:rPr lang="en-US" sz="2800" b="1" u="sng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αση δραστηριότητας</a:t>
            </a:r>
            <a:r>
              <a:rPr lang="el-GR" sz="2800" b="1" u="sng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:</a:t>
            </a:r>
            <a:endParaRPr lang="el-GR" sz="2800" b="1" u="sng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>
              <a:lnSpc>
                <a:spcPct val="11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κάθε</a:t>
            </a:r>
            <a:r>
              <a:rPr lang="en-US" sz="2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 </a:t>
            </a:r>
            <a:r>
              <a:rPr lang="en-US" sz="2800" u="sng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επα</a:t>
            </a:r>
            <a:r>
              <a:rPr lang="en-US" sz="2800" u="sng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ύξηση</a:t>
            </a:r>
            <a:r>
              <a:rPr lang="el-GR" sz="2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 (</a:t>
            </a:r>
            <a:r>
              <a:rPr lang="en-US" sz="2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μετά</a:t>
            </a:r>
            <a:r>
              <a:rPr lang="en-US" sz="2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 την αρχική εγκατάσταση και λειτουργία της δραστηριότητας</a:t>
            </a:r>
            <a:r>
              <a:rPr lang="el-GR" sz="2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)</a:t>
            </a:r>
            <a:r>
              <a:rPr lang="en-US" sz="2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 της </a:t>
            </a:r>
            <a:r>
              <a:rPr lang="en-US" sz="2800" u="sng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εγκατεστημένης ισχύος</a:t>
            </a:r>
            <a:r>
              <a:rPr lang="en-US" sz="2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 του μηχανολογικού εξοπλισμού </a:t>
            </a:r>
            <a:endParaRPr lang="el-GR" sz="28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>
              <a:lnSpc>
                <a:spcPct val="11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800" u="sng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π</a:t>
            </a:r>
            <a:r>
              <a:rPr lang="en-US" sz="2800" u="sng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ροσθήκη</a:t>
            </a:r>
            <a:r>
              <a:rPr lang="en-US" sz="2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 κτιριακών εγκαταστάσεων </a:t>
            </a:r>
            <a:endParaRPr lang="el-GR" sz="28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>
              <a:lnSpc>
                <a:spcPct val="11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800" u="sng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α</a:t>
            </a:r>
            <a:r>
              <a:rPr lang="en-US" sz="2800" u="sng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λλ</a:t>
            </a:r>
            <a:r>
              <a:rPr lang="en-US" sz="2800" u="sng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αγή ή συμπλήρωση</a:t>
            </a:r>
            <a:r>
              <a:rPr lang="en-US" sz="2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 της δραστηριότητας, </a:t>
            </a:r>
            <a:endParaRPr lang="el-GR" sz="28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10000"/>
              </a:lnSpc>
              <a:spcAft>
                <a:spcPts val="600"/>
              </a:spcAft>
            </a:pPr>
            <a:r>
              <a:rPr lang="en-US" sz="2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που πραγματοποιείται μέσα στο γήπεδο όπου λειτουργεί η εγκατάσταση ή σε όμορό του. </a:t>
            </a:r>
            <a:endParaRPr lang="en-US" sz="28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indent="0">
              <a:lnSpc>
                <a:spcPct val="110000"/>
              </a:lnSpc>
              <a:spcAft>
                <a:spcPts val="600"/>
              </a:spcAft>
              <a:buFont typeface="Arial" panose="020B0604020202020204" pitchFamily="34" charset="0"/>
              <a:buNone/>
            </a:pPr>
            <a:br>
              <a:rPr lang="en-US" dirty="0"/>
            </a:b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8" name="Rectangle 27"/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0" y="0"/>
            <a:ext cx="12188952" cy="685799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ierstadt"/>
              <a:ea typeface="+mn-ea"/>
              <a:cs typeface="+mn-cs"/>
            </a:endParaRPr>
          </a:p>
        </p:txBody>
      </p:sp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521335" y="978535"/>
            <a:ext cx="4884420" cy="1783080"/>
          </a:xfrm>
        </p:spPr>
        <p:txBody>
          <a:bodyPr vert="horz" lIns="91440" tIns="45720" rIns="91440" bIns="45720" rtlCol="0" anchor="t">
            <a:normAutofit fontScale="90000"/>
          </a:bodyPr>
          <a:lstStyle/>
          <a:p>
            <a:r>
              <a:rPr lang="el-GR" altLang="en-US" sz="4445" dirty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ΑΔΕΙΟΔΟΤΗΣΗ</a:t>
            </a:r>
            <a:br>
              <a:rPr lang="el-GR" altLang="en-US" sz="4445" dirty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</a:br>
            <a:r>
              <a:rPr lang="el-GR" altLang="en-US" sz="4445" dirty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ΜΕΤΑΠΟΙΗΤΙΚΩΝ</a:t>
            </a:r>
            <a:br>
              <a:rPr lang="el-GR" altLang="en-US" sz="4445" dirty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</a:br>
            <a:r>
              <a:rPr lang="el-GR" altLang="en-US" sz="4445" dirty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ΔΡΑΣΤΗΡΙΟΤΗΤΩΝ</a:t>
            </a:r>
            <a:endParaRPr lang="en-US" sz="4445" b="1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Rectangle 29"/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517868" y="508090"/>
            <a:ext cx="4672584" cy="14927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ierstadt"/>
              <a:ea typeface="+mn-ea"/>
              <a:cs typeface="+mn-cs"/>
            </a:endParaRPr>
          </a:p>
        </p:txBody>
      </p:sp>
      <p:sp>
        <p:nvSpPr>
          <p:cNvPr id="32" name="Rectangle 31"/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5835582" y="611650"/>
            <a:ext cx="5833872" cy="457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ierstadt"/>
              <a:ea typeface="+mn-ea"/>
              <a:cs typeface="+mn-cs"/>
            </a:endParaRPr>
          </a:p>
        </p:txBody>
      </p:sp>
      <p:pic>
        <p:nvPicPr>
          <p:cNvPr id="5" name="Θέση περιεχομένου 4" descr="Εικόνα που περιέχει σκίτσο/σχέδιο, Σχέδιο, διάγραμμα, τεχνικό σχέδιο&#10;&#10;Το περιεχόμενο που δημιουργείται από AI ενδέχεται να είναι εσφαλμένο."/>
          <p:cNvPicPr>
            <a:picLocks noGrp="1" noChangeAspect="1"/>
          </p:cNvPicPr>
          <p:nvPr>
            <p:ph idx="1"/>
          </p:nvPr>
        </p:nvPicPr>
        <p:blipFill>
          <a:blip r:embed="rId2"/>
          <a:srcRect r="9356" b="1"/>
          <a:stretch>
            <a:fillRect/>
          </a:stretch>
        </p:blipFill>
        <p:spPr>
          <a:xfrm>
            <a:off x="517867" y="4567591"/>
            <a:ext cx="4672584" cy="1778412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5843016" y="1033272"/>
            <a:ext cx="5833872" cy="531266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indent="-342900">
              <a:lnSpc>
                <a:spcPct val="11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b="1" u="sng" dirty="0">
                <a:latin typeface="Arial" panose="020B0604020202020204" pitchFamily="34" charset="0"/>
                <a:cs typeface="Arial" panose="020B0604020202020204" pitchFamily="34" charset="0"/>
              </a:rPr>
              <a:t>Ν.4442/2016</a:t>
            </a:r>
            <a:r>
              <a:rPr lang="el-GR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l-GR" sz="2400" dirty="0">
                <a:latin typeface="Arial" panose="020B0604020202020204" pitchFamily="34" charset="0"/>
                <a:cs typeface="Arial" panose="020B0604020202020204" pitchFamily="34" charset="0"/>
              </a:rPr>
              <a:t>(ΦΕΚ 230Α):</a:t>
            </a:r>
          </a:p>
          <a:p>
            <a:pPr>
              <a:lnSpc>
                <a:spcPct val="110000"/>
              </a:lnSpc>
              <a:spcAft>
                <a:spcPts val="600"/>
              </a:spcAft>
            </a:pP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όρισε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το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νέο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θεσμικό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πλα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ίσιο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γι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α την άσκηση οικονομικής δραστηριότητας σε συγκεκριμένο χώρο και </a:t>
            </a:r>
            <a:endParaRPr lang="el-GR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10000"/>
              </a:lnSpc>
              <a:spcAft>
                <a:spcPts val="600"/>
              </a:spcAft>
            </a:pP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την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υπαγωγή των μεταποιητικών δραστηριοτήτων στη διαδικασία της 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γνωστοποίησης εγκατάστασης και γνωστοποίησης λειτουργίας.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8" name="Rectangle 27"/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0" y="0"/>
            <a:ext cx="12188952" cy="685799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marR="0" lvl="0" indent="-28575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ierstadt"/>
              <a:ea typeface="+mn-ea"/>
              <a:cs typeface="+mn-cs"/>
            </a:endParaRPr>
          </a:p>
        </p:txBody>
      </p:sp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521335" y="978535"/>
            <a:ext cx="4962525" cy="1783080"/>
          </a:xfrm>
        </p:spPr>
        <p:txBody>
          <a:bodyPr vert="horz" lIns="91440" tIns="45720" rIns="91440" bIns="45720" rtlCol="0" anchor="t">
            <a:normAutofit fontScale="90000"/>
          </a:bodyPr>
          <a:lstStyle/>
          <a:p>
            <a:r>
              <a:rPr lang="el-GR" altLang="en-US" sz="4445" dirty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ΑΔΕΙΟΔΟΤΗΣΗ</a:t>
            </a:r>
            <a:br>
              <a:rPr lang="el-GR" altLang="en-US" sz="4445" dirty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</a:br>
            <a:r>
              <a:rPr lang="el-GR" altLang="en-US" sz="4445" dirty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ΜΕΤΑΠΟΙΗΤΙΚΩΝ</a:t>
            </a:r>
            <a:br>
              <a:rPr lang="el-GR" altLang="en-US" sz="4445" dirty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</a:br>
            <a:r>
              <a:rPr lang="el-GR" altLang="en-US" sz="4445" dirty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ΔΡΑΣΤΗΡΙΟΤΗΤΩΝ</a:t>
            </a:r>
            <a:endParaRPr lang="en-US" sz="4445" b="1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Rectangle 29"/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517868" y="508090"/>
            <a:ext cx="4672584" cy="14927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ierstadt"/>
              <a:ea typeface="+mn-ea"/>
              <a:cs typeface="+mn-cs"/>
            </a:endParaRPr>
          </a:p>
        </p:txBody>
      </p:sp>
      <p:sp>
        <p:nvSpPr>
          <p:cNvPr id="32" name="Rectangle 31"/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5835582" y="611650"/>
            <a:ext cx="5833872" cy="457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ierstadt"/>
              <a:ea typeface="+mn-ea"/>
              <a:cs typeface="+mn-cs"/>
            </a:endParaRPr>
          </a:p>
        </p:txBody>
      </p:sp>
      <p:pic>
        <p:nvPicPr>
          <p:cNvPr id="5" name="Θέση περιεχομένου 4" descr="Εικόνα που περιέχει σκίτσο/σχέδιο, Σχέδιο, διάγραμμα, τεχνικό σχέδιο&#10;&#10;Το περιεχόμενο που δημιουργείται από AI ενδέχεται να είναι εσφαλμένο."/>
          <p:cNvPicPr>
            <a:picLocks noGrp="1" noChangeAspect="1"/>
          </p:cNvPicPr>
          <p:nvPr>
            <p:ph idx="1"/>
          </p:nvPr>
        </p:nvPicPr>
        <p:blipFill>
          <a:blip r:embed="rId2"/>
          <a:srcRect r="9356" b="1"/>
          <a:stretch>
            <a:fillRect/>
          </a:stretch>
        </p:blipFill>
        <p:spPr>
          <a:xfrm>
            <a:off x="517867" y="4567591"/>
            <a:ext cx="4672584" cy="1778412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5843016" y="1033272"/>
            <a:ext cx="5833872" cy="531266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indent="-342900" algn="just">
              <a:lnSpc>
                <a:spcPct val="11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Η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γνωστο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ποίηση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πραγματοποιείται από το φυσικό πρόσωπο ή το νόμιμο εκπρόσωπο του νομικού προσώπου (συνεστημένου ή υπό σύσταση) που πρόκειται να ασκήσει την οικονομική δραστηριότητα και λαμβάνει χώρα ηλεκτρονικά μέσω του ΟΠΣ-ΑΔΕ.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GestaltVTI">
  <a:themeElements>
    <a:clrScheme name="Gestalt">
      <a:dk1>
        <a:srgbClr val="000000"/>
      </a:dk1>
      <a:lt1>
        <a:sysClr val="window" lastClr="FFFFFF"/>
      </a:lt1>
      <a:dk2>
        <a:srgbClr val="262626"/>
      </a:dk2>
      <a:lt2>
        <a:srgbClr val="F7F7F7"/>
      </a:lt2>
      <a:accent1>
        <a:srgbClr val="EBA000"/>
      </a:accent1>
      <a:accent2>
        <a:srgbClr val="00BAC8"/>
      </a:accent2>
      <a:accent3>
        <a:srgbClr val="E64823"/>
      </a:accent3>
      <a:accent4>
        <a:srgbClr val="4D5AFF"/>
      </a:accent4>
      <a:accent5>
        <a:srgbClr val="FE5D21"/>
      </a:accent5>
      <a:accent6>
        <a:srgbClr val="00C777"/>
      </a:accent6>
      <a:hlink>
        <a:srgbClr val="2998E3"/>
      </a:hlink>
      <a:folHlink>
        <a:srgbClr val="939393"/>
      </a:folHlink>
    </a:clrScheme>
    <a:fontScheme name="Gestalt">
      <a:majorFont>
        <a:latin typeface="Bierstadt"/>
        <a:ea typeface=""/>
        <a:cs typeface=""/>
      </a:majorFont>
      <a:minorFont>
        <a:latin typeface="Bierstad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79</TotalTime>
  <Words>1109</Words>
  <Application>Microsoft Office PowerPoint</Application>
  <PresentationFormat>Ευρεία οθόνη</PresentationFormat>
  <Paragraphs>99</Paragraphs>
  <Slides>26</Slides>
  <Notes>2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3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26</vt:i4>
      </vt:variant>
    </vt:vector>
  </HeadingPairs>
  <TitlesOfParts>
    <vt:vector size="30" baseType="lpstr">
      <vt:lpstr>Aptos</vt:lpstr>
      <vt:lpstr>Arial</vt:lpstr>
      <vt:lpstr>Bierstadt</vt:lpstr>
      <vt:lpstr>GestaltVTI</vt:lpstr>
      <vt:lpstr>ΑΔΕΙΟΔΟΤΗΣΗ ΜΕΤΑΠΟΙΗΤΙΚΩΝ ΔΡΑΣΤΗΡΙΟΤΗΤΩΝ</vt:lpstr>
      <vt:lpstr>ΑΔΕΙΟΔΟΤΗΣΗ ΜΕΤΑΠΟΙΗΤΙΚΩΝ ΔΡΑΣΤΗΡΙΟΤΗΤΩΝ </vt:lpstr>
      <vt:lpstr>ΑΔΕΙΟΔΟΤΗΣΗ ΜΕΤΑΠΟΙΗΤΙΚΩΝ ΔΡΑΣΤΗΡΙΟΤΗΤΩΝ</vt:lpstr>
      <vt:lpstr>ΑΔΕΙΟΔΟΤΗΣΗ ΜΕΤΑΠΟΙΗΤΙΚΩΝ ΔΡΑΣΤΗΡΙΟΤΗΤΩΝ</vt:lpstr>
      <vt:lpstr>ΑΔΕΙΟΔΟΤΗΣΗ ΜΕΤΑΠΟΙΗΤΙΚΩΝ ΔΡΑΣΤΗΡΙΟΤΗΤΩΝ</vt:lpstr>
      <vt:lpstr>ΑΔΕΙΟΔΟΤΗΣΗ ΜΕΤΑΠΟΙΗΤΙΚΩΝ ΔΡΑΣΤΗΡΙΟΤΗΤΩΝ</vt:lpstr>
      <vt:lpstr>ΑΔΕΙΟΔΟΤΗΣΗ ΜΕΤΑΠΟΙΗΤΙΚΩΝ ΔΡΑΣΤΗΡΙΟΤΗΤΩΝ</vt:lpstr>
      <vt:lpstr>ΑΔΕΙΟΔΟΤΗΣΗ ΜΕΤΑΠΟΙΗΤΙΚΩΝ ΔΡΑΣΤΗΡΙΟΤΗΤΩΝ</vt:lpstr>
      <vt:lpstr>ΑΔΕΙΟΔΟΤΗΣΗ ΜΕΤΑΠΟΙΗΤΙΚΩΝ ΔΡΑΣΤΗΡΙΟΤΗΤΩΝ</vt:lpstr>
      <vt:lpstr>ΑΔΕΙΟΔΟΤΗΣΗ ΜΕΤΑΠΟΙΗΤΙΚΩΝ ΔΡΑΣΤΗΡΙΟΤΗΤΩΝ</vt:lpstr>
      <vt:lpstr>ΔΙΑΔΙΚΑΣΙΑ ΑΔΕΙΟΔΟΤΗΣΗΣ (1/3)</vt:lpstr>
      <vt:lpstr>ΔΙΑΔΙΚΑΣΙΑ ΑΔΕΙΟΔΟΤΗΣΗΣ (2/3)</vt:lpstr>
      <vt:lpstr>ΔΙΑΔΙΚΑΣΙΑ ΑΔΕΙΟΔΟΤΗΣΗΣ (3/3)</vt:lpstr>
      <vt:lpstr>ΓΝΩΣΤΟΠΟΙΗΣΗ ΕΓΚΑΤΑΣΤΑΣΗΣ</vt:lpstr>
      <vt:lpstr>ΓΝΩΣΤΟΠΟΙΗΣΗ ΛΕΙΤΟΥΡΓΙΑΣ (1/8)</vt:lpstr>
      <vt:lpstr>ΓΝΩΣΤΟΠΟΙΗΣΗ ΛΕΙΤΟΥΡΓΙΑΣ (2/8)</vt:lpstr>
      <vt:lpstr>ΓΝΩΣΤΟΠΟΙΗΣΗ ΛΕΙΤΟΥΡΓΙΑΣ (3/8)</vt:lpstr>
      <vt:lpstr>ΓΝΩΣΤΟΠΟΙΗΣΗ ΛΕΙΤΟΥΡΓΙΑΣ (4/8)</vt:lpstr>
      <vt:lpstr>ΓΝΩΣΤΟΠΟΙΗΣΗ ΛΕΙΤΟΥΡΓΙΑΣ (5/8)</vt:lpstr>
      <vt:lpstr>ΓΝΩΣΤΟΠΟΙΗΣΗ ΛΕΙΤΟΥΡΓΙΑΣ (6/8)</vt:lpstr>
      <vt:lpstr>ΓΝΩΣΤΟΠΟΙΗΣΗ ΛΕΙΤΟΥΡΓΙΑΣ (7/8)</vt:lpstr>
      <vt:lpstr>ΓΝΩΣΤΟΠΟΙΗΣΗ ΛΕΙΤΟΥΡΓΙΑΣ (8/8)</vt:lpstr>
      <vt:lpstr>ΕΛΕΓΧΟΙ (1/3)</vt:lpstr>
      <vt:lpstr>ΕΛΕΓΧΟΙ (2/3)</vt:lpstr>
      <vt:lpstr>ΕΛΕΓΧΟΙ (3/3)</vt:lpstr>
      <vt:lpstr>ΑΔΕΙΟΔΟΤΗΣΗ ΜΕΤΑΠΟΙΗΤΙΚΩΝ ΔΡΑΣΤΗΡΙΟΤΗΤΩΝ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ΚΑΛΛΙΟΠΗ  ΑΝΑΣΤΑΣΙΑ</dc:creator>
  <cp:lastModifiedBy>ΣΠΥΡΙΔΟΥΛΑ ΦΩΤΟΠΟΥΛΟΥ</cp:lastModifiedBy>
  <cp:revision>69</cp:revision>
  <dcterms:created xsi:type="dcterms:W3CDTF">2026-03-01T17:53:00Z</dcterms:created>
  <dcterms:modified xsi:type="dcterms:W3CDTF">2026-03-11T10:07:32Z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686933B6E32B47BAB96D5F4A331CF986_13</vt:lpwstr>
  </property>
  <property fmtid="{D5CDD505-2E9C-101B-9397-08002B2CF9AE}" pid="3" name="KSOProductBuildVer">
    <vt:lpwstr>1033-12.2.0.22549</vt:lpwstr>
  </property>
</Properties>
</file>