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1" r:id="rId2"/>
    <p:sldId id="344" r:id="rId3"/>
    <p:sldId id="351" r:id="rId4"/>
    <p:sldId id="352" r:id="rId5"/>
    <p:sldId id="366" r:id="rId6"/>
    <p:sldId id="348" r:id="rId7"/>
    <p:sldId id="365" r:id="rId8"/>
    <p:sldId id="355" r:id="rId9"/>
    <p:sldId id="361" r:id="rId10"/>
    <p:sldId id="357" r:id="rId11"/>
    <p:sldId id="356" r:id="rId12"/>
    <p:sldId id="362" r:id="rId13"/>
    <p:sldId id="364" r:id="rId14"/>
    <p:sldId id="360" r:id="rId15"/>
    <p:sldId id="3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235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58537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61964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0432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9805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86358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05409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86302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20263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72543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55687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61846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33717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85173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10703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7838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02600-5F1C-4341-8CDC-0E5EEA16FCA6}" type="datetimeFigureOut">
              <a:rPr lang="el-GR" smtClean="0"/>
              <a:t>11/3/2026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D4B882-118D-4E52-A73E-F86E6EED5D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285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fif"/><Relationship Id="rId4" Type="http://schemas.openxmlformats.org/officeDocument/2006/relationships/image" Target="../media/image24.jf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jf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9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fif"/><Relationship Id="rId5" Type="http://schemas.openxmlformats.org/officeDocument/2006/relationships/image" Target="../media/image4.jfi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7" Type="http://schemas.openxmlformats.org/officeDocument/2006/relationships/image" Target="../media/image10.jpg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1.png"/><Relationship Id="rId4" Type="http://schemas.openxmlformats.org/officeDocument/2006/relationships/image" Target="../media/image8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7" Type="http://schemas.openxmlformats.org/officeDocument/2006/relationships/image" Target="../media/image1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fif"/><Relationship Id="rId5" Type="http://schemas.openxmlformats.org/officeDocument/2006/relationships/image" Target="../media/image13.jfif"/><Relationship Id="rId4" Type="http://schemas.openxmlformats.org/officeDocument/2006/relationships/image" Target="../media/image12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fif"/><Relationship Id="rId5" Type="http://schemas.openxmlformats.org/officeDocument/2006/relationships/image" Target="../media/image19.jfif"/><Relationship Id="rId4" Type="http://schemas.openxmlformats.org/officeDocument/2006/relationships/image" Target="../media/image18.jf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fif"/><Relationship Id="rId5" Type="http://schemas.openxmlformats.org/officeDocument/2006/relationships/image" Target="../media/image19.jfif"/><Relationship Id="rId4" Type="http://schemas.openxmlformats.org/officeDocument/2006/relationships/image" Target="../media/image18.jf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5BD5C-A2EE-0194-F0C4-4A58A9D83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B2E0BDBE-AB05-3E4A-0018-E0EB088441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2F92CF-960C-53F9-E34C-1285039ECCB1}"/>
              </a:ext>
            </a:extLst>
          </p:cNvPr>
          <p:cNvSpPr txBox="1"/>
          <p:nvPr/>
        </p:nvSpPr>
        <p:spPr>
          <a:xfrm>
            <a:off x="0" y="500712"/>
            <a:ext cx="1219199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  <a:p>
            <a:pPr algn="ctr"/>
            <a:endParaRPr lang="el-GR" sz="4000" dirty="0"/>
          </a:p>
          <a:p>
            <a:pPr algn="ctr"/>
            <a:r>
              <a:rPr lang="el-GR" sz="2800" dirty="0"/>
              <a:t>Διεύθυνση Τοπικής Οικονομικής Ανάπτυξης</a:t>
            </a:r>
          </a:p>
          <a:p>
            <a:pPr algn="ctr"/>
            <a:endParaRPr lang="el-GR" sz="2800" dirty="0"/>
          </a:p>
          <a:p>
            <a:pPr algn="ctr"/>
            <a:r>
              <a:rPr lang="el-GR" sz="2800" dirty="0"/>
              <a:t>Τμήμα αδειοδοτήσεων και ρύθμισης εμπορικών δραστηριοτήτων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044B2D-19DC-D8C2-B204-8A0656E99C7F}"/>
              </a:ext>
            </a:extLst>
          </p:cNvPr>
          <p:cNvSpPr txBox="1"/>
          <p:nvPr/>
        </p:nvSpPr>
        <p:spPr>
          <a:xfrm>
            <a:off x="1" y="3643580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 err="1"/>
              <a:t>Αδειοδότηση</a:t>
            </a:r>
            <a:r>
              <a:rPr lang="el-GR" sz="3200" dirty="0"/>
              <a:t> εμπορικών δραστηριοτήτων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2" y="5023783"/>
            <a:ext cx="121920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el-GR" sz="2000" dirty="0"/>
              <a:t>Κωνσταντίνος Αντωνιάδης</a:t>
            </a:r>
          </a:p>
          <a:p>
            <a:pPr marL="0" lvl="2" algn="ctr"/>
            <a:r>
              <a:rPr lang="el-GR" sz="2000" dirty="0"/>
              <a:t>Αν. Προϊστάμενος Τμήματος Αδειοδοτήσεων και</a:t>
            </a:r>
          </a:p>
          <a:p>
            <a:pPr marL="0" lvl="2" algn="ctr"/>
            <a:r>
              <a:rPr lang="el-GR" sz="2000" dirty="0"/>
              <a:t>Ρύθμισης Εμπορικών Δραστηριοτήτων</a:t>
            </a:r>
          </a:p>
          <a:p>
            <a:pPr marL="0" lvl="2" algn="ctr"/>
            <a:r>
              <a:rPr lang="en-US" sz="2000" dirty="0"/>
              <a:t>M.Sc.</a:t>
            </a:r>
            <a:r>
              <a:rPr lang="el-GR" sz="2000" dirty="0"/>
              <a:t>Βιοχημείας – Βιοτεχνολογίας</a:t>
            </a:r>
          </a:p>
          <a:p>
            <a:pPr marL="0" lvl="2" algn="ctr"/>
            <a:r>
              <a:rPr lang="el-GR" sz="2000" dirty="0"/>
              <a:t>Γεωπόνος</a:t>
            </a:r>
            <a:r>
              <a:rPr lang="en-US" sz="2000" dirty="0"/>
              <a:t> </a:t>
            </a:r>
            <a:r>
              <a:rPr lang="el-GR" sz="2000" dirty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9883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0" y="3512128"/>
            <a:ext cx="1219200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Δραστηριότητες που εξακολουθούν να λειτουργούν με </a:t>
            </a:r>
            <a:r>
              <a:rPr lang="el-GR" sz="2400" b="1" dirty="0"/>
              <a:t>αποδεικτικό </a:t>
            </a:r>
            <a:r>
              <a:rPr lang="el-GR" sz="2400" b="1" dirty="0" err="1"/>
              <a:t>αδειοδότησης</a:t>
            </a:r>
            <a:r>
              <a:rPr lang="el-GR" sz="2400" b="1" dirty="0"/>
              <a:t> </a:t>
            </a:r>
            <a:r>
              <a:rPr lang="el-GR" sz="2800" b="1" dirty="0"/>
              <a:t>ΑΠΟΓΡΑΦΗ </a:t>
            </a: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1200" b="1" dirty="0"/>
          </a:p>
          <a:p>
            <a:pPr marL="342900" lvl="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Οι φορείς δραστηριοτήτων που λειτουργούν με </a:t>
            </a:r>
            <a:r>
              <a:rPr lang="el-GR" sz="2400" b="1" dirty="0"/>
              <a:t>γνωστοποίηση</a:t>
            </a:r>
            <a:r>
              <a:rPr lang="el-GR" sz="2400" dirty="0"/>
              <a:t> </a:t>
            </a:r>
          </a:p>
          <a:p>
            <a:pPr lvl="0" algn="ctr">
              <a:lnSpc>
                <a:spcPct val="150000"/>
              </a:lnSpc>
            </a:pPr>
            <a:r>
              <a:rPr lang="el-GR" sz="2800" b="1" dirty="0"/>
              <a:t>ΑΝΑΡΤΗΣΗ ΔΙΚΑΙΟΛΟΓΗΤΙΚΩΝ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557450"/>
            <a:ext cx="12192001" cy="2236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ctr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800" dirty="0"/>
              <a:t>Ανάρτηση αποδεικτικών στο </a:t>
            </a:r>
            <a:r>
              <a:rPr lang="en-US" sz="2800" dirty="0"/>
              <a:t>OPEN BUSINESS</a:t>
            </a:r>
            <a:endParaRPr lang="el-GR" sz="2800" dirty="0"/>
          </a:p>
          <a:p>
            <a:pPr lvl="1" algn="ctr">
              <a:lnSpc>
                <a:spcPct val="150000"/>
              </a:lnSpc>
              <a:spcAft>
                <a:spcPts val="800"/>
              </a:spcAft>
            </a:pPr>
            <a:r>
              <a:rPr lang="el-GR" sz="3200" b="1" dirty="0">
                <a:solidFill>
                  <a:srgbClr val="FF0000"/>
                </a:solidFill>
              </a:rPr>
              <a:t>31η Δεκεμβρίου 2026</a:t>
            </a:r>
          </a:p>
          <a:p>
            <a:pPr marL="800100" lvl="1" indent="-342900" algn="ctr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l-GR" sz="2800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0204C52-F617-E7C5-B916-A4F2C971A4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809" y="2219738"/>
            <a:ext cx="1506471" cy="1336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348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0" y="2643935"/>
            <a:ext cx="12192002" cy="3240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dirty="0"/>
              <a:t>Πυροσβεστική υπηρεσία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dirty="0"/>
              <a:t>Υγειονομικό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dirty="0"/>
              <a:t>Αστυνομία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dirty="0"/>
              <a:t>Δήμος (</a:t>
            </a:r>
            <a:r>
              <a:rPr lang="el-GR" sz="2400" b="1" dirty="0">
                <a:solidFill>
                  <a:srgbClr val="FF0000"/>
                </a:solidFill>
              </a:rPr>
              <a:t>Δέσμια αρμοδιότητα - υπόδειξη από ελεγκτικό μηχανισμό</a:t>
            </a:r>
            <a:r>
              <a:rPr lang="el-GR" sz="2400" dirty="0"/>
              <a:t>)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dirty="0"/>
              <a:t>ΔΗΜΟΣ ΚΑΤΕΡΙΝΗΣ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1348935"/>
            <a:ext cx="1219200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el-GR" sz="2800" dirty="0"/>
              <a:t>ΚΥΡΩΣΕΙΣ</a:t>
            </a:r>
          </a:p>
          <a:p>
            <a:pPr marL="0" lvl="2" algn="ctr"/>
            <a:r>
              <a:rPr lang="el-GR" sz="2800" dirty="0"/>
              <a:t>(</a:t>
            </a:r>
            <a:r>
              <a:rPr lang="el-GR" sz="2800" dirty="0">
                <a:solidFill>
                  <a:srgbClr val="FF0000"/>
                </a:solidFill>
              </a:rPr>
              <a:t>δεν</a:t>
            </a:r>
            <a:r>
              <a:rPr lang="el-GR" sz="2800" dirty="0"/>
              <a:t> αφορούν το κυρωτικό σύστημα της γνωστοποίησης)</a:t>
            </a:r>
          </a:p>
          <a:p>
            <a:pPr algn="ctr"/>
            <a:endParaRPr lang="el-GR" dirty="0"/>
          </a:p>
        </p:txBody>
      </p:sp>
      <p:grpSp>
        <p:nvGrpSpPr>
          <p:cNvPr id="13" name="Ομάδα 12">
            <a:extLst>
              <a:ext uri="{FF2B5EF4-FFF2-40B4-BE49-F238E27FC236}">
                <a16:creationId xmlns:a16="http://schemas.microsoft.com/office/drawing/2014/main" id="{B68A5607-608E-E38C-64D5-307641F6E4BF}"/>
              </a:ext>
            </a:extLst>
          </p:cNvPr>
          <p:cNvGrpSpPr/>
          <p:nvPr/>
        </p:nvGrpSpPr>
        <p:grpSpPr>
          <a:xfrm>
            <a:off x="4799733" y="2585661"/>
            <a:ext cx="4843052" cy="2583649"/>
            <a:chOff x="4984461" y="2507943"/>
            <a:chExt cx="4843052" cy="2583649"/>
          </a:xfrm>
        </p:grpSpPr>
        <p:pic>
          <p:nvPicPr>
            <p:cNvPr id="3" name="Εικόνα 2">
              <a:extLst>
                <a:ext uri="{FF2B5EF4-FFF2-40B4-BE49-F238E27FC236}">
                  <a16:creationId xmlns:a16="http://schemas.microsoft.com/office/drawing/2014/main" id="{5E34AB90-E4AA-40F3-EB0C-9039A8559B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1141" y="2507943"/>
              <a:ext cx="1756372" cy="1756372"/>
            </a:xfrm>
            <a:prstGeom prst="rect">
              <a:avLst/>
            </a:prstGeom>
          </p:spPr>
        </p:pic>
        <p:pic>
          <p:nvPicPr>
            <p:cNvPr id="9" name="Εικόνα 8">
              <a:extLst>
                <a:ext uri="{FF2B5EF4-FFF2-40B4-BE49-F238E27FC236}">
                  <a16:creationId xmlns:a16="http://schemas.microsoft.com/office/drawing/2014/main" id="{6E56B047-863E-DF76-D41C-FC1B40CD3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4461" y="2580041"/>
              <a:ext cx="1377950" cy="1377950"/>
            </a:xfrm>
            <a:prstGeom prst="rect">
              <a:avLst/>
            </a:prstGeom>
          </p:spPr>
        </p:pic>
        <p:pic>
          <p:nvPicPr>
            <p:cNvPr id="11" name="Εικόνα 10">
              <a:extLst>
                <a:ext uri="{FF2B5EF4-FFF2-40B4-BE49-F238E27FC236}">
                  <a16:creationId xmlns:a16="http://schemas.microsoft.com/office/drawing/2014/main" id="{1FC204BF-7CEE-CF24-35A7-5A12B0E1E3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5668" y="3495714"/>
              <a:ext cx="1122216" cy="1595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33339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2B5BAB3D-34F6-DAA0-0D89-AC0BB1B55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051" y="3689641"/>
            <a:ext cx="1501194" cy="1501194"/>
          </a:xfrm>
          <a:prstGeom prst="rect">
            <a:avLst/>
          </a:prstGeom>
        </p:spPr>
      </p:pic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-3" y="1932506"/>
            <a:ext cx="12191999" cy="481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Δήμος  (Δέσμια αρμοδιότητα του Δήμου)</a:t>
            </a:r>
          </a:p>
          <a:p>
            <a:pPr marL="1163638" lvl="3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Πρόστιμο </a:t>
            </a:r>
            <a:r>
              <a:rPr lang="en-US" sz="2200" dirty="0"/>
              <a:t>3</a:t>
            </a:r>
            <a:r>
              <a:rPr lang="el-GR" sz="2200" dirty="0"/>
              <a:t>00€ - 4.800€ και εξαρτάται από το:</a:t>
            </a:r>
          </a:p>
          <a:p>
            <a:pPr marL="1620838" lvl="5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είδος</a:t>
            </a:r>
            <a:r>
              <a:rPr lang="el-GR" sz="2200" dirty="0"/>
              <a:t> της παράβασης</a:t>
            </a:r>
          </a:p>
          <a:p>
            <a:pPr marL="1620838" lvl="5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μέγεθος</a:t>
            </a:r>
            <a:r>
              <a:rPr lang="el-GR" sz="2200" dirty="0"/>
              <a:t> της επιχείρησης</a:t>
            </a:r>
          </a:p>
          <a:p>
            <a:pPr marL="1620838" lvl="5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υποτροπή</a:t>
            </a:r>
          </a:p>
          <a:p>
            <a:pPr marL="1163638" lvl="3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Συμμόρφωση: -20%: </a:t>
            </a:r>
          </a:p>
          <a:p>
            <a:pPr marL="1163638" lvl="3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Η συμμόρφωση </a:t>
            </a:r>
            <a:r>
              <a:rPr lang="el-GR" sz="2200" b="1" dirty="0">
                <a:solidFill>
                  <a:srgbClr val="FF0000"/>
                </a:solidFill>
              </a:rPr>
              <a:t>ΜΕΙΩΝΕΙ</a:t>
            </a:r>
            <a:r>
              <a:rPr lang="el-GR" sz="2200" dirty="0"/>
              <a:t> το πρόστιμο  </a:t>
            </a:r>
            <a:r>
              <a:rPr lang="el-GR" sz="2200" b="1" dirty="0">
                <a:solidFill>
                  <a:srgbClr val="FF0000"/>
                </a:solidFill>
              </a:rPr>
              <a:t>ΔΕΝ ΤΟ ΕΞΑΦΑΝΙΖΕΙ</a:t>
            </a:r>
            <a:endParaRPr lang="el-GR" sz="2200" dirty="0"/>
          </a:p>
          <a:p>
            <a:pPr marL="1163638" lvl="3" indent="-360363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rgbClr val="FF0000"/>
                </a:solidFill>
              </a:rPr>
              <a:t>"Το δε </a:t>
            </a:r>
            <a:r>
              <a:rPr lang="el-GR" sz="2200" b="1" dirty="0" err="1">
                <a:solidFill>
                  <a:srgbClr val="FF0000"/>
                </a:solidFill>
              </a:rPr>
              <a:t>προνοείν</a:t>
            </a:r>
            <a:r>
              <a:rPr lang="el-GR" sz="2200" b="1" dirty="0">
                <a:solidFill>
                  <a:srgbClr val="FF0000"/>
                </a:solidFill>
              </a:rPr>
              <a:t> και </a:t>
            </a:r>
            <a:r>
              <a:rPr lang="el-GR" sz="2200" b="1" dirty="0" err="1">
                <a:solidFill>
                  <a:srgbClr val="FF0000"/>
                </a:solidFill>
              </a:rPr>
              <a:t>προλαμβάνειν</a:t>
            </a:r>
            <a:r>
              <a:rPr lang="el-GR" sz="2200" b="1" dirty="0">
                <a:solidFill>
                  <a:srgbClr val="FF0000"/>
                </a:solidFill>
              </a:rPr>
              <a:t> κρείττον εστί του </a:t>
            </a:r>
            <a:r>
              <a:rPr lang="el-GR" sz="2200" b="1" dirty="0" err="1">
                <a:solidFill>
                  <a:srgbClr val="FF0000"/>
                </a:solidFill>
              </a:rPr>
              <a:t>θεραπεύειν</a:t>
            </a:r>
            <a:r>
              <a:rPr lang="el-GR" sz="2200" b="1" dirty="0">
                <a:solidFill>
                  <a:srgbClr val="FF0000"/>
                </a:solidFill>
              </a:rPr>
              <a:t>" (Ιπποκράτης)</a:t>
            </a:r>
            <a:endParaRPr lang="el-GR" sz="22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" y="1329280"/>
            <a:ext cx="12192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el-GR" sz="2400" b="1" dirty="0"/>
              <a:t>ΚΥΡΩΤΙΚΟ ΣΥΣΤΗΜΑ ΓΝΩΣΤΟΠΟΙΗΣΗΣ</a:t>
            </a:r>
            <a:endParaRPr lang="el-GR" sz="2400" dirty="0"/>
          </a:p>
        </p:txBody>
      </p:sp>
      <p:sp>
        <p:nvSpPr>
          <p:cNvPr id="10" name="Επεξήγηση με σύννεφο 8">
            <a:extLst>
              <a:ext uri="{FF2B5EF4-FFF2-40B4-BE49-F238E27FC236}">
                <a16:creationId xmlns:a16="http://schemas.microsoft.com/office/drawing/2014/main" id="{DADB417A-B273-1215-EA7B-3BFA4355D88F}"/>
              </a:ext>
            </a:extLst>
          </p:cNvPr>
          <p:cNvSpPr/>
          <p:nvPr/>
        </p:nvSpPr>
        <p:spPr>
          <a:xfrm>
            <a:off x="7860146" y="2364630"/>
            <a:ext cx="3500582" cy="1973375"/>
          </a:xfrm>
          <a:prstGeom prst="cloudCallout">
            <a:avLst>
              <a:gd name="adj1" fmla="val -72364"/>
              <a:gd name="adj2" fmla="val 28501"/>
            </a:avLst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  <a:spcAft>
                <a:spcPts val="800"/>
              </a:spcAft>
            </a:pPr>
            <a:r>
              <a:rPr lang="el-GR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Μα για ένα χαρτί;</a:t>
            </a:r>
          </a:p>
        </p:txBody>
      </p:sp>
    </p:spTree>
    <p:extLst>
      <p:ext uri="{BB962C8B-B14F-4D97-AF65-F5344CB8AC3E}">
        <p14:creationId xmlns:p14="http://schemas.microsoft.com/office/powerpoint/2010/main" val="5125598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42E8ECA5-6401-1B6D-608F-203792E83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654" y="3810916"/>
            <a:ext cx="1662689" cy="1662689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866298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FF0000"/>
                </a:solidFill>
              </a:rPr>
              <a:t>ΑΝΑΠΤΥΞΗ ΝΟΟΤΡΟΠΙΑΣ ΚΟΙΝΩΝΙΚΗΣ ΕΥΘΥΝΗΣ</a:t>
            </a:r>
          </a:p>
        </p:txBody>
      </p:sp>
      <p:sp>
        <p:nvSpPr>
          <p:cNvPr id="2" name="Επεξήγηση με σύννεφο 1"/>
          <p:cNvSpPr/>
          <p:nvPr/>
        </p:nvSpPr>
        <p:spPr>
          <a:xfrm>
            <a:off x="7177154" y="1932496"/>
            <a:ext cx="4590336" cy="2168724"/>
          </a:xfrm>
          <a:prstGeom prst="cloudCallout">
            <a:avLst>
              <a:gd name="adj1" fmla="val -62429"/>
              <a:gd name="adj2" fmla="val 37510"/>
            </a:avLst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  <a:spcAft>
                <a:spcPts val="800"/>
              </a:spcAft>
            </a:pPr>
            <a:r>
              <a:rPr lang="el-GR" sz="2000" b="1" dirty="0">
                <a:solidFill>
                  <a:srgbClr val="000000"/>
                </a:solidFill>
              </a:rPr>
              <a:t>Κάνω τα σωστά πράγματα;</a:t>
            </a:r>
          </a:p>
        </p:txBody>
      </p:sp>
      <p:sp>
        <p:nvSpPr>
          <p:cNvPr id="9" name="Επεξήγηση με σύννεφο 8"/>
          <p:cNvSpPr/>
          <p:nvPr/>
        </p:nvSpPr>
        <p:spPr>
          <a:xfrm>
            <a:off x="905300" y="1932496"/>
            <a:ext cx="4729018" cy="1989003"/>
          </a:xfrm>
          <a:prstGeom prst="cloudCallout">
            <a:avLst>
              <a:gd name="adj1" fmla="val 48057"/>
              <a:gd name="adj2" fmla="val 50033"/>
            </a:avLst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  <a:spcAft>
                <a:spcPts val="800"/>
              </a:spcAft>
            </a:pPr>
            <a:r>
              <a:rPr lang="el-GR" sz="2000" b="1" dirty="0">
                <a:solidFill>
                  <a:srgbClr val="000000"/>
                </a:solidFill>
              </a:rPr>
              <a:t>Έκανα τα πράγματα σωστά!</a:t>
            </a:r>
          </a:p>
        </p:txBody>
      </p:sp>
    </p:spTree>
    <p:extLst>
      <p:ext uri="{BB962C8B-B14F-4D97-AF65-F5344CB8AC3E}">
        <p14:creationId xmlns:p14="http://schemas.microsoft.com/office/powerpoint/2010/main" val="40489087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" y="2677336"/>
            <a:ext cx="12191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buFont typeface="Arial" panose="020B0604020202020204" pitchFamily="34" charset="0"/>
              <a:buChar char="•"/>
            </a:pPr>
            <a:r>
              <a:rPr lang="en-US" sz="2400" b="1" i="1" dirty="0"/>
              <a:t>Escherichia</a:t>
            </a:r>
            <a:r>
              <a:rPr lang="el-GR" sz="2400" b="1" i="1" dirty="0"/>
              <a:t> </a:t>
            </a:r>
            <a:r>
              <a:rPr lang="el-GR" sz="2400" b="1" i="1" dirty="0" err="1"/>
              <a:t>coli</a:t>
            </a:r>
            <a:r>
              <a:rPr lang="el-GR" sz="2400" b="1" i="1" dirty="0"/>
              <a:t> </a:t>
            </a:r>
            <a:r>
              <a:rPr lang="el-GR" sz="2400" b="1" dirty="0"/>
              <a:t>(ΗΠΑ, 19</a:t>
            </a:r>
            <a:r>
              <a:rPr lang="en-US" sz="2400" b="1" dirty="0"/>
              <a:t>9</a:t>
            </a:r>
            <a:r>
              <a:rPr lang="el-GR" sz="2400" b="1" dirty="0"/>
              <a:t>3)</a:t>
            </a:r>
            <a:r>
              <a:rPr lang="el-GR" sz="2400" dirty="0"/>
              <a:t> </a:t>
            </a:r>
          </a:p>
          <a:p>
            <a:pPr lvl="0" algn="ctr"/>
            <a:r>
              <a:rPr lang="el-GR" sz="2400" dirty="0"/>
              <a:t>732 άτομα μολύνθηκαν από μισοψημένα μπιφτέκια, </a:t>
            </a:r>
            <a:r>
              <a:rPr lang="el-GR" sz="2400" b="1" dirty="0">
                <a:solidFill>
                  <a:srgbClr val="FF0000"/>
                </a:solidFill>
              </a:rPr>
              <a:t>4 θάνατοι</a:t>
            </a:r>
            <a:r>
              <a:rPr lang="el-GR" sz="2400" b="1" dirty="0"/>
              <a:t>.</a:t>
            </a:r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r>
              <a:rPr lang="el-GR" sz="2400" b="1" dirty="0"/>
              <a:t>Ηπατίτιδα Α (</a:t>
            </a:r>
            <a:r>
              <a:rPr lang="el-GR" sz="2400" b="1" dirty="0" err="1"/>
              <a:t>Πεννσυλβάνια</a:t>
            </a:r>
            <a:r>
              <a:rPr lang="el-GR" sz="2400" b="1" dirty="0"/>
              <a:t>, ΗΠΑ, 2003)</a:t>
            </a:r>
          </a:p>
          <a:p>
            <a:pPr lvl="0" algn="ctr"/>
            <a:r>
              <a:rPr lang="el-GR" sz="2400" dirty="0"/>
              <a:t>555 άτομα μολύνθηκαν από μολυσμένα φρέσκα κρεμμυδάκια, προκαλώντας </a:t>
            </a:r>
          </a:p>
          <a:p>
            <a:pPr lvl="0" algn="ctr"/>
            <a:r>
              <a:rPr lang="el-GR" sz="2400" b="1" dirty="0">
                <a:solidFill>
                  <a:srgbClr val="FF0000"/>
                </a:solidFill>
              </a:rPr>
              <a:t>3 θάνατοι</a:t>
            </a:r>
            <a:r>
              <a:rPr lang="el-GR" sz="2400" b="1" dirty="0"/>
              <a:t>.</a:t>
            </a:r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342900" lvl="0" indent="-342900" algn="ctr">
              <a:buFont typeface="Arial" panose="020B0604020202020204" pitchFamily="34" charset="0"/>
              <a:buChar char="•"/>
            </a:pPr>
            <a:r>
              <a:rPr lang="el-GR" sz="2400" b="1" dirty="0" err="1"/>
              <a:t>Λιστερίωση</a:t>
            </a:r>
            <a:r>
              <a:rPr lang="el-GR" sz="2400" b="1" dirty="0"/>
              <a:t> (Στοκχόλμη, 2025)</a:t>
            </a:r>
          </a:p>
          <a:p>
            <a:pPr lvl="0" algn="ctr"/>
            <a:r>
              <a:rPr lang="el-GR" sz="2400" dirty="0"/>
              <a:t> 4 άτομα εμφάνισαν </a:t>
            </a:r>
            <a:r>
              <a:rPr lang="el-GR" sz="2400" b="1" dirty="0">
                <a:solidFill>
                  <a:srgbClr val="FF0000"/>
                </a:solidFill>
              </a:rPr>
              <a:t>σηψαιμία </a:t>
            </a:r>
            <a:r>
              <a:rPr lang="el-GR" sz="2400" dirty="0"/>
              <a:t>μετά από γεύμα σε πολυτελές εστιατόριο.</a:t>
            </a:r>
          </a:p>
          <a:p>
            <a:endParaRPr lang="el-GR" b="1" dirty="0"/>
          </a:p>
          <a:p>
            <a:endParaRPr lang="el-GR" b="1" dirty="0"/>
          </a:p>
          <a:p>
            <a:endParaRPr lang="el-GR" dirty="0"/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527" y="1354584"/>
            <a:ext cx="3242395" cy="95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6008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759A9FFD-FF9A-B710-27EC-7E75DFA63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5" y="-82255"/>
            <a:ext cx="12283880" cy="7001175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/>
          </a:p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714" y="1641458"/>
            <a:ext cx="121920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el-GR" sz="2800" dirty="0"/>
              <a:t>ΤΥΠΙΚΕΣ ΔΙΑΔΙΚΑΣΙΕΣ </a:t>
            </a:r>
            <a:r>
              <a:rPr lang="en-US" sz="2800" dirty="0"/>
              <a:t>VS </a:t>
            </a:r>
            <a:r>
              <a:rPr lang="el-GR" sz="2800" b="1" dirty="0">
                <a:solidFill>
                  <a:srgbClr val="FF0000"/>
                </a:solidFill>
              </a:rPr>
              <a:t>ΕΥΘΥΝΗ</a:t>
            </a:r>
          </a:p>
          <a:p>
            <a:pPr marL="0" lvl="2" algn="ctr"/>
            <a:r>
              <a:rPr lang="el-GR" sz="2200" b="1" dirty="0">
                <a:solidFill>
                  <a:srgbClr val="FF0000"/>
                </a:solidFill>
              </a:rPr>
              <a:t>Όταν μένουμε στα χαρτιά…</a:t>
            </a:r>
            <a:endParaRPr lang="el-GR" sz="2200" dirty="0"/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4A10C205-DDEC-1CD1-CAA4-D326CAB11AE1}"/>
              </a:ext>
            </a:extLst>
          </p:cNvPr>
          <p:cNvGrpSpPr/>
          <p:nvPr/>
        </p:nvGrpSpPr>
        <p:grpSpPr>
          <a:xfrm>
            <a:off x="-2" y="2566761"/>
            <a:ext cx="12192001" cy="3070873"/>
            <a:chOff x="-5" y="2424562"/>
            <a:chExt cx="12192001" cy="3070873"/>
          </a:xfrm>
        </p:grpSpPr>
        <p:sp>
          <p:nvSpPr>
            <p:cNvPr id="2" name="TextBox 1"/>
            <p:cNvSpPr txBox="1"/>
            <p:nvPr/>
          </p:nvSpPr>
          <p:spPr>
            <a:xfrm>
              <a:off x="-5" y="2424562"/>
              <a:ext cx="12192001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r>
                <a:rPr lang="el-GR" sz="2200" b="1" dirty="0"/>
                <a:t>30.10.2015</a:t>
              </a:r>
              <a:r>
                <a:rPr lang="el-GR" sz="2200" dirty="0"/>
                <a:t>,  πυρκαγιά σε κέντρο διασκέδασης στο Βουκουρέστι της Ρουμανίας</a:t>
              </a:r>
            </a:p>
            <a:p>
              <a:pPr algn="ctr"/>
              <a:r>
                <a:rPr lang="el-GR" sz="2000" dirty="0"/>
                <a:t> </a:t>
              </a:r>
              <a:r>
                <a:rPr lang="el-GR" sz="2800" b="1" dirty="0">
                  <a:solidFill>
                    <a:srgbClr val="FF0000"/>
                  </a:solidFill>
                </a:rPr>
                <a:t>64 νεκροί</a:t>
              </a:r>
              <a:endParaRPr lang="el-GR" sz="28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CB18237-0592-E693-C36A-E78F63255F36}"/>
                </a:ext>
              </a:extLst>
            </p:cNvPr>
            <p:cNvSpPr txBox="1"/>
            <p:nvPr/>
          </p:nvSpPr>
          <p:spPr>
            <a:xfrm>
              <a:off x="-3" y="3571355"/>
              <a:ext cx="1219199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r>
                <a:rPr lang="el-GR" sz="2200" b="1" dirty="0"/>
                <a:t>16.3.2025</a:t>
              </a:r>
              <a:r>
                <a:rPr lang="el-GR" sz="2200" dirty="0"/>
                <a:t>, πυρκαγιά σε κέντρο διασκέδασης στο </a:t>
              </a:r>
              <a:r>
                <a:rPr lang="el-GR" sz="2200" dirty="0" err="1"/>
                <a:t>Κότσανι</a:t>
              </a:r>
              <a:r>
                <a:rPr lang="el-GR" sz="2200" dirty="0"/>
                <a:t> της Βόρειας Μακεδονίας</a:t>
              </a:r>
            </a:p>
            <a:p>
              <a:pPr algn="ctr"/>
              <a:r>
                <a:rPr lang="el-GR" sz="2800" b="1" dirty="0">
                  <a:solidFill>
                    <a:srgbClr val="FF0000"/>
                  </a:solidFill>
                </a:rPr>
                <a:t>59 νεκροί</a:t>
              </a:r>
              <a:endParaRPr lang="el-GR" sz="28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3C146D6-4E58-AEE0-2105-505E51C62C02}"/>
                </a:ext>
              </a:extLst>
            </p:cNvPr>
            <p:cNvSpPr txBox="1"/>
            <p:nvPr/>
          </p:nvSpPr>
          <p:spPr>
            <a:xfrm>
              <a:off x="-5" y="4633661"/>
              <a:ext cx="1219199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r>
                <a:rPr lang="el-GR" sz="2200" b="1" dirty="0"/>
                <a:t>1.1.2026,</a:t>
              </a:r>
              <a:r>
                <a:rPr lang="el-GR" sz="2200" dirty="0"/>
                <a:t>  πυρκαγιά σε κέντρο διασκέδασης στο  </a:t>
              </a:r>
              <a:r>
                <a:rPr lang="el-GR" sz="2200" dirty="0" err="1"/>
                <a:t>Κραν</a:t>
              </a:r>
              <a:r>
                <a:rPr lang="el-GR" sz="2200" dirty="0"/>
                <a:t> </a:t>
              </a:r>
              <a:r>
                <a:rPr lang="el-GR" sz="2200" dirty="0" err="1"/>
                <a:t>Μοντανά</a:t>
              </a:r>
              <a:r>
                <a:rPr lang="el-GR" sz="2200" dirty="0"/>
                <a:t>  της Ελβετίας</a:t>
              </a:r>
            </a:p>
            <a:p>
              <a:pPr algn="ctr"/>
              <a:r>
                <a:rPr lang="el-GR" sz="2400" dirty="0">
                  <a:solidFill>
                    <a:srgbClr val="FF3300"/>
                  </a:solidFill>
                </a:rPr>
                <a:t> </a:t>
              </a:r>
              <a:r>
                <a:rPr lang="el-GR" sz="2800" b="1" dirty="0">
                  <a:solidFill>
                    <a:srgbClr val="FF0000"/>
                  </a:solidFill>
                </a:rPr>
                <a:t>41 νεκροί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64078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102603" y="2500680"/>
            <a:ext cx="5993396" cy="3783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κέντρα διασκέδασης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παιδότοποι</a:t>
            </a:r>
            <a:endParaRPr lang="en-US" sz="2200" b="1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internet café</a:t>
            </a:r>
            <a:endParaRPr lang="el-GR" sz="22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ενοικιάσεις μοτοποδηλάτων</a:t>
            </a:r>
            <a:endParaRPr lang="en-US" sz="22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ωδεία, μουσικές σχολές </a:t>
            </a:r>
            <a:endParaRPr lang="en-US" sz="22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316943"/>
            <a:ext cx="12192001" cy="1132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>
              <a:lnSpc>
                <a:spcPct val="150000"/>
              </a:lnSpc>
            </a:pPr>
            <a:r>
              <a:rPr lang="el-GR" sz="2400" dirty="0"/>
              <a:t>Ποιες εμπορικές δραστηριότητες </a:t>
            </a:r>
          </a:p>
          <a:p>
            <a:pPr marL="0" lvl="2" algn="ctr">
              <a:lnSpc>
                <a:spcPct val="150000"/>
              </a:lnSpc>
            </a:pPr>
            <a:r>
              <a:rPr lang="el-GR" sz="2400" dirty="0" err="1"/>
              <a:t>αδειοδοτούνται</a:t>
            </a:r>
            <a:r>
              <a:rPr lang="el-GR" sz="2400" dirty="0"/>
              <a:t> από το Δήμο;</a:t>
            </a:r>
            <a:endParaRPr lang="el-GR" dirty="0"/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6095999" y="2397099"/>
            <a:ext cx="6117126" cy="4460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λιανική διάθεση τροφίμων και ποτών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μαζική</a:t>
            </a:r>
            <a:r>
              <a:rPr lang="el-GR" sz="2200" dirty="0"/>
              <a:t> </a:t>
            </a:r>
            <a:r>
              <a:rPr lang="el-GR" sz="2200" b="1" dirty="0"/>
              <a:t>εστίαση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b="1" dirty="0"/>
              <a:t>κομμωτήρια - κουρεία, περιποίηση νυχιών</a:t>
            </a:r>
            <a:endParaRPr lang="el-GR" sz="22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 err="1"/>
              <a:t>λούνα</a:t>
            </a:r>
            <a:r>
              <a:rPr lang="el-GR" sz="2200" dirty="0"/>
              <a:t> </a:t>
            </a:r>
            <a:r>
              <a:rPr lang="el-GR" sz="2200" dirty="0" err="1"/>
              <a:t>παρκ</a:t>
            </a:r>
            <a:r>
              <a:rPr lang="el-GR" sz="2200" dirty="0"/>
              <a:t>, παγοδρόμια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200" dirty="0"/>
              <a:t>γραφεία τελετών</a:t>
            </a:r>
          </a:p>
        </p:txBody>
      </p:sp>
    </p:spTree>
    <p:extLst>
      <p:ext uri="{BB962C8B-B14F-4D97-AF65-F5344CB8AC3E}">
        <p14:creationId xmlns:p14="http://schemas.microsoft.com/office/powerpoint/2010/main" val="1554905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Εικόνα 21">
            <a:extLst>
              <a:ext uri="{FF2B5EF4-FFF2-40B4-BE49-F238E27FC236}">
                <a16:creationId xmlns:a16="http://schemas.microsoft.com/office/drawing/2014/main" id="{7BF976F9-395E-7705-B7D2-D2303CCCA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943" y="1216604"/>
            <a:ext cx="1722897" cy="966932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48D4D84A-AA9F-EFC4-D7C7-48E3FC934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592" y="2126946"/>
            <a:ext cx="3426690" cy="2424025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344518"/>
            <a:ext cx="12192001" cy="65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50000"/>
              </a:lnSpc>
              <a:spcAft>
                <a:spcPts val="800"/>
              </a:spcAft>
            </a:pPr>
            <a:r>
              <a:rPr lang="el-GR" sz="2800" dirty="0"/>
              <a:t>Άδεια ίδρυσης και λειτουργίας</a:t>
            </a:r>
          </a:p>
        </p:txBody>
      </p:sp>
      <p:sp>
        <p:nvSpPr>
          <p:cNvPr id="19" name="Ορθογώνιο 18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81479" y="2401665"/>
            <a:ext cx="7315202" cy="4298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000" b="1" dirty="0"/>
              <a:t>κέντρα διασκέδασης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000" b="1" dirty="0"/>
              <a:t>παιδότοποι</a:t>
            </a:r>
            <a:endParaRPr lang="en-US" sz="2000" b="1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internet café</a:t>
            </a:r>
            <a:endParaRPr lang="el-GR" sz="20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000" dirty="0"/>
              <a:t>ενοικιάσεις μοτοποδηλάτων</a:t>
            </a:r>
            <a:endParaRPr lang="en-US" sz="20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000" dirty="0"/>
              <a:t>ωδεία, μουσικές σχολές </a:t>
            </a:r>
            <a:endParaRPr lang="en-US" sz="20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l-GR" sz="2000" dirty="0"/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09B5C95-8025-9D70-D0EB-AED33778F2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86044">
            <a:off x="3927208" y="2850139"/>
            <a:ext cx="2728858" cy="1493405"/>
          </a:xfrm>
          <a:prstGeom prst="rect">
            <a:avLst/>
          </a:prstGeom>
        </p:spPr>
      </p:pic>
      <p:pic>
        <p:nvPicPr>
          <p:cNvPr id="20" name="Εικόνα 19">
            <a:extLst>
              <a:ext uri="{FF2B5EF4-FFF2-40B4-BE49-F238E27FC236}">
                <a16:creationId xmlns:a16="http://schemas.microsoft.com/office/drawing/2014/main" id="{0456DEB1-4B60-ADED-48BC-E88DFF94B7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875" y="4673859"/>
            <a:ext cx="28003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728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CA50B753-2351-5316-FAA1-6D4300F45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749" y="4435446"/>
            <a:ext cx="2933269" cy="2422554"/>
          </a:xfrm>
          <a:prstGeom prst="rect">
            <a:avLst/>
          </a:prstGeom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944E8745-D56C-1027-9042-29CB90DB87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235" y="1885881"/>
            <a:ext cx="2031999" cy="2386485"/>
          </a:xfrm>
          <a:prstGeom prst="rect">
            <a:avLst/>
          </a:prstGeom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5C0F0B4D-317D-6B65-C86E-C4E8E9AF0D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944" y="2811773"/>
            <a:ext cx="2503055" cy="1874645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272956"/>
            <a:ext cx="12192001" cy="65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ctr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800" dirty="0"/>
              <a:t>Γνωστοποίηση</a:t>
            </a:r>
            <a:r>
              <a:rPr lang="en-US" sz="2800" dirty="0"/>
              <a:t> </a:t>
            </a:r>
            <a:endParaRPr lang="el-GR" sz="2800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0" y="2119965"/>
            <a:ext cx="12192001" cy="408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b="1" dirty="0"/>
              <a:t>λιανική διάθεση τροφίμων και ποτών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b="1" dirty="0"/>
              <a:t>μαζική</a:t>
            </a:r>
            <a:r>
              <a:rPr lang="el-GR" sz="2400" dirty="0"/>
              <a:t> </a:t>
            </a:r>
            <a:r>
              <a:rPr lang="el-GR" sz="2400" b="1" dirty="0"/>
              <a:t>εστίαση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b="1" dirty="0"/>
              <a:t>κομμωτήρια - κουρεία, περιποίηση νυχιών</a:t>
            </a:r>
            <a:endParaRPr lang="el-GR" sz="2400" dirty="0"/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dirty="0" err="1"/>
              <a:t>λούνα</a:t>
            </a:r>
            <a:r>
              <a:rPr lang="el-GR" sz="2400" dirty="0"/>
              <a:t> </a:t>
            </a:r>
            <a:r>
              <a:rPr lang="el-GR" sz="2400" dirty="0" err="1"/>
              <a:t>παρκ</a:t>
            </a:r>
            <a:r>
              <a:rPr lang="el-GR" sz="2400" dirty="0"/>
              <a:t>, παγοδρόμια</a:t>
            </a:r>
          </a:p>
          <a:p>
            <a:pPr marL="800100" lvl="1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l-GR" sz="2400" dirty="0"/>
              <a:t>γραφεία τελετών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42B3053-8E41-FF89-7C4F-6BA595BCF9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731" y="0"/>
            <a:ext cx="2933270" cy="2933270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900CF1FD-9EBB-DD8D-6635-790AF5441F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799" y="4289088"/>
            <a:ext cx="3251200" cy="259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9324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D7C5F39E-765D-FAD4-8D5A-1BDBC7D5C7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166766-793C-1206-9A3B-4D09E9037972}"/>
              </a:ext>
            </a:extLst>
          </p:cNvPr>
          <p:cNvSpPr txBox="1"/>
          <p:nvPr/>
        </p:nvSpPr>
        <p:spPr>
          <a:xfrm>
            <a:off x="0" y="2238887"/>
            <a:ext cx="12191999" cy="50731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>
              <a:lnSpc>
                <a:spcPct val="150000"/>
              </a:lnSpc>
              <a:spcAft>
                <a:spcPts val="800"/>
              </a:spcAft>
            </a:pPr>
            <a:r>
              <a:rPr lang="el-GR" sz="2000" dirty="0"/>
              <a:t>					Πολεοδομικές							Πυροσβεστικές 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07FC17-AECF-9417-761F-5941338C0305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E4068C-8393-B5E6-689F-C33410201FDA}"/>
              </a:ext>
            </a:extLst>
          </p:cNvPr>
          <p:cNvSpPr txBox="1"/>
          <p:nvPr/>
        </p:nvSpPr>
        <p:spPr>
          <a:xfrm>
            <a:off x="0" y="1275277"/>
            <a:ext cx="12192001" cy="578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50000"/>
              </a:lnSpc>
              <a:spcAft>
                <a:spcPts val="800"/>
              </a:spcAft>
            </a:pPr>
            <a:r>
              <a:rPr lang="el-GR" sz="2400" dirty="0"/>
              <a:t>Νομοθεσία - προϋποθέσεις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137667-7038-9863-BCB4-888CDBFEEA24}"/>
              </a:ext>
            </a:extLst>
          </p:cNvPr>
          <p:cNvSpPr txBox="1"/>
          <p:nvPr/>
        </p:nvSpPr>
        <p:spPr>
          <a:xfrm>
            <a:off x="0" y="4543665"/>
            <a:ext cx="12192000" cy="507318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lvl="1">
              <a:lnSpc>
                <a:spcPct val="150000"/>
              </a:lnSpc>
              <a:spcAft>
                <a:spcPts val="800"/>
              </a:spcAft>
            </a:pPr>
            <a:r>
              <a:rPr lang="en-US" sz="2000" dirty="0"/>
              <a:t>     </a:t>
            </a:r>
            <a:r>
              <a:rPr lang="el-GR" sz="2000" dirty="0"/>
              <a:t>Υγειονομικές 				Αρχαιολογικές				Περιβαλλοντικές</a:t>
            </a:r>
            <a:endParaRPr lang="en-US" sz="2000" dirty="0"/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FE4A07B3-1F20-93B7-A620-73CA188BEC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512" y="2847939"/>
            <a:ext cx="2291194" cy="1431996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DF9EBD36-D412-521A-47AC-62CEE937C4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295" y="2847939"/>
            <a:ext cx="2369302" cy="1431996"/>
          </a:xfrm>
          <a:prstGeom prst="rect">
            <a:avLst/>
          </a:prstGeom>
        </p:spPr>
      </p:pic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96EBBE0F-44E8-0542-490C-6D720D62AE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905" y="5244462"/>
            <a:ext cx="1420059" cy="1420059"/>
          </a:xfrm>
          <a:prstGeom prst="rect">
            <a:avLst/>
          </a:prstGeom>
        </p:spPr>
      </p:pic>
      <p:pic>
        <p:nvPicPr>
          <p:cNvPr id="21" name="Εικόνα 20">
            <a:extLst>
              <a:ext uri="{FF2B5EF4-FFF2-40B4-BE49-F238E27FC236}">
                <a16:creationId xmlns:a16="http://schemas.microsoft.com/office/drawing/2014/main" id="{D872C95C-ED9B-8BAC-6CBA-EDDF8841A9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731" y="5130452"/>
            <a:ext cx="2159434" cy="1727547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48CDB359-B43E-821A-260D-51E4FCAC4A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403" y="5418709"/>
            <a:ext cx="1071563" cy="107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2420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-2" y="2299580"/>
            <a:ext cx="12192002" cy="1213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2400" dirty="0"/>
              <a:t>1</a:t>
            </a:r>
            <a:r>
              <a:rPr lang="el-GR" sz="2400" baseline="30000" dirty="0"/>
              <a:t>ο</a:t>
            </a:r>
            <a:r>
              <a:rPr lang="el-GR" sz="2400" dirty="0"/>
              <a:t> βήμα: Βεβαίωση της παρ. 2 του άρθρου 28 του Ν. 4442/2016</a:t>
            </a:r>
          </a:p>
          <a:p>
            <a:pPr lvl="0" algn="ctr">
              <a:lnSpc>
                <a:spcPct val="150000"/>
              </a:lnSpc>
            </a:pPr>
            <a:r>
              <a:rPr lang="el-GR" sz="2800" b="1" dirty="0"/>
              <a:t>(</a:t>
            </a:r>
            <a:r>
              <a:rPr lang="en-US" sz="2800" b="1" dirty="0"/>
              <a:t>OPEN BUSINESS)</a:t>
            </a:r>
            <a:endParaRPr lang="el-GR" sz="2800" b="1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4" y="1326499"/>
            <a:ext cx="12192001" cy="65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lnSpc>
                <a:spcPct val="150000"/>
              </a:lnSpc>
              <a:spcAft>
                <a:spcPts val="800"/>
              </a:spcAft>
            </a:pPr>
            <a:r>
              <a:rPr lang="el-GR" sz="2800" b="1" dirty="0"/>
              <a:t>Διαδικασία της Γνωστοποίησης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2B8FC9-601E-451A-1117-966F2EE5459A}"/>
              </a:ext>
            </a:extLst>
          </p:cNvPr>
          <p:cNvSpPr txBox="1"/>
          <p:nvPr/>
        </p:nvSpPr>
        <p:spPr>
          <a:xfrm>
            <a:off x="-2" y="3608525"/>
            <a:ext cx="12192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/>
              <a:t>Η επιχείρηση ΕΠΙΤΡΕΠΕΤΑΙ να λειτουργεί στη συγκεκριμένη τοποθεσία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4EF74C-926D-124A-ACE0-34304A9B1368}"/>
              </a:ext>
            </a:extLst>
          </p:cNvPr>
          <p:cNvSpPr txBox="1"/>
          <p:nvPr/>
        </p:nvSpPr>
        <p:spPr>
          <a:xfrm>
            <a:off x="-2" y="4302333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/>
              <a:t>Διάρκεια ισχύος: 5 μήνες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48D5E2-C59D-D3D9-0697-1D5A0923E880}"/>
              </a:ext>
            </a:extLst>
          </p:cNvPr>
          <p:cNvSpPr txBox="1"/>
          <p:nvPr/>
        </p:nvSpPr>
        <p:spPr>
          <a:xfrm>
            <a:off x="-1" y="5211755"/>
            <a:ext cx="121920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/>
              <a:t>Έλεγχος επιτρεπτού λειτουργίας</a:t>
            </a:r>
          </a:p>
          <a:p>
            <a:pPr algn="ctr"/>
            <a:endParaRPr lang="el-GR" sz="1100" dirty="0"/>
          </a:p>
          <a:p>
            <a:pPr algn="ctr"/>
            <a:r>
              <a:rPr lang="el-GR" sz="2400" b="1" dirty="0"/>
              <a:t>Πριν την ενοικίαση ή την αγορά χώρου</a:t>
            </a:r>
            <a:r>
              <a:rPr lang="el-GR" sz="2400" dirty="0"/>
              <a:t>.</a:t>
            </a: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8B5BDB54-316F-0A3F-DC2E-84815632B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659" y="4763998"/>
            <a:ext cx="1272887" cy="155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2162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E32C9-6BDD-4DAB-E0C5-E62935F3F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E21ECFFB-CCCC-E0FE-13C4-371504A3F97A}"/>
              </a:ext>
            </a:extLst>
          </p:cNvPr>
          <p:cNvSpPr/>
          <p:nvPr/>
        </p:nvSpPr>
        <p:spPr>
          <a:xfrm>
            <a:off x="-3" y="2517253"/>
            <a:ext cx="12192002" cy="3902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Βεβαίωση περί δυνατότητας ίδρυσης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Κάτοψη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Βεβαίωση μηχανικού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Βεβαίωση κυκλοφοριακής σύνδεσης (εφόσον απαιτείται)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</a:rPr>
              <a:t>Πιστοποιητικό (ενεργητικής) πυροπροστασίας (εφόσον απαιτείται)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</a:rPr>
              <a:t>Σε περίπτωση μη απαίτησης πιστοποιητικού (ενεργητικής) πυροπροστασίας: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000000"/>
                </a:solidFill>
              </a:rPr>
              <a:t>αποτύπωση των μέτρων και μέσων πυροπροστασίας, …..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8D492E9-BCCB-EFBE-EAC9-A8EB212B55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CB62F0-994E-1C9B-62CD-5F9368D19315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18886C58-B979-C5A6-50E1-FFA9E47146A9}"/>
              </a:ext>
            </a:extLst>
          </p:cNvPr>
          <p:cNvGrpSpPr/>
          <p:nvPr/>
        </p:nvGrpSpPr>
        <p:grpSpPr>
          <a:xfrm>
            <a:off x="0" y="1358574"/>
            <a:ext cx="12191999" cy="908818"/>
            <a:chOff x="0" y="1358574"/>
            <a:chExt cx="12191999" cy="908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ABAF2FC-C5B2-D819-0870-1CE7B9A631E3}"/>
                </a:ext>
              </a:extLst>
            </p:cNvPr>
            <p:cNvSpPr txBox="1"/>
            <p:nvPr/>
          </p:nvSpPr>
          <p:spPr>
            <a:xfrm>
              <a:off x="0" y="1575682"/>
              <a:ext cx="121919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 algn="ctr">
                <a:spcAft>
                  <a:spcPts val="800"/>
                </a:spcAft>
              </a:pPr>
              <a:r>
                <a:rPr lang="el-GR" sz="2800" dirty="0"/>
                <a:t> </a:t>
              </a:r>
              <a:endParaRPr lang="en-US" sz="2800" dirty="0"/>
            </a:p>
          </p:txBody>
        </p:sp>
        <p:pic>
          <p:nvPicPr>
            <p:cNvPr id="15" name="Εικόνα 14">
              <a:extLst>
                <a:ext uri="{FF2B5EF4-FFF2-40B4-BE49-F238E27FC236}">
                  <a16:creationId xmlns:a16="http://schemas.microsoft.com/office/drawing/2014/main" id="{B073AA24-D373-1325-260A-99B89C360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4500" y="1391789"/>
              <a:ext cx="1372466" cy="843415"/>
            </a:xfrm>
            <a:prstGeom prst="rect">
              <a:avLst/>
            </a:prstGeom>
          </p:spPr>
        </p:pic>
        <p:pic>
          <p:nvPicPr>
            <p:cNvPr id="16" name="Εικόνα 15">
              <a:extLst>
                <a:ext uri="{FF2B5EF4-FFF2-40B4-BE49-F238E27FC236}">
                  <a16:creationId xmlns:a16="http://schemas.microsoft.com/office/drawing/2014/main" id="{5398042C-9DC8-A781-AAFC-2BC84DBBD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4766" y="1358574"/>
              <a:ext cx="908818" cy="908818"/>
            </a:xfrm>
            <a:prstGeom prst="rect">
              <a:avLst/>
            </a:prstGeom>
          </p:spPr>
        </p:pic>
        <p:pic>
          <p:nvPicPr>
            <p:cNvPr id="3" name="Εικόνα 2">
              <a:extLst>
                <a:ext uri="{FF2B5EF4-FFF2-40B4-BE49-F238E27FC236}">
                  <a16:creationId xmlns:a16="http://schemas.microsoft.com/office/drawing/2014/main" id="{50C9A7B3-E887-CF50-BA72-FF46D8965C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4327" y="1491138"/>
              <a:ext cx="818717" cy="679690"/>
            </a:xfrm>
            <a:prstGeom prst="rect">
              <a:avLst/>
            </a:prstGeom>
          </p:spPr>
        </p:pic>
      </p:grp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BA31D55-5570-F357-D63D-DA05E9E2BD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635" y="2831773"/>
            <a:ext cx="1440730" cy="142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16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-3" y="2451285"/>
            <a:ext cx="12192002" cy="4271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Υπεύθυνη δήλωση ορισμού υγειονομικά υπεύθυνου</a:t>
            </a:r>
            <a:endParaRPr lang="en-US" sz="24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8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Παράβολο</a:t>
            </a:r>
            <a:endParaRPr lang="en-US" sz="24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8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Άδεια χρήσης κοινόχρηστου χώρου (εφόσον υπάρχει)</a:t>
            </a:r>
            <a:endParaRPr lang="en-US" sz="24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8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Άδεια παράτασης ωραρίου μουσικής (εφόσον υπάρχει)</a:t>
            </a:r>
            <a:endParaRPr lang="en-US" sz="24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8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Βεβαίωση της αρμόδιας υπηρεσίας του </a:t>
            </a:r>
            <a:r>
              <a:rPr lang="el-GR" sz="2400" dirty="0" err="1"/>
              <a:t>ΥΠΠΟΑ</a:t>
            </a:r>
            <a:r>
              <a:rPr lang="el-GR" sz="2400" dirty="0"/>
              <a:t> (εφόσον απαιτείται)</a:t>
            </a:r>
            <a:endParaRPr lang="en-US" sz="2400" dirty="0"/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8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Άδεια χρήσης φυσικού αερίου (εφόσον υπάρχει)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461E6F84-2E1A-DA52-4261-3975874CA44B}"/>
              </a:ext>
            </a:extLst>
          </p:cNvPr>
          <p:cNvGrpSpPr/>
          <p:nvPr/>
        </p:nvGrpSpPr>
        <p:grpSpPr>
          <a:xfrm>
            <a:off x="0" y="1358574"/>
            <a:ext cx="12191999" cy="908818"/>
            <a:chOff x="0" y="1358574"/>
            <a:chExt cx="12191999" cy="90881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D9B1554-3E68-A91D-E034-B9CE78CF6817}"/>
                </a:ext>
              </a:extLst>
            </p:cNvPr>
            <p:cNvSpPr txBox="1"/>
            <p:nvPr/>
          </p:nvSpPr>
          <p:spPr>
            <a:xfrm>
              <a:off x="0" y="1575682"/>
              <a:ext cx="121919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 algn="ctr">
                <a:spcAft>
                  <a:spcPts val="800"/>
                </a:spcAft>
              </a:pPr>
              <a:r>
                <a:rPr lang="el-GR" sz="2800" dirty="0"/>
                <a:t> </a:t>
              </a:r>
              <a:endParaRPr lang="en-US" sz="2800" dirty="0"/>
            </a:p>
          </p:txBody>
        </p:sp>
        <p:pic>
          <p:nvPicPr>
            <p:cNvPr id="7" name="Εικόνα 6">
              <a:extLst>
                <a:ext uri="{FF2B5EF4-FFF2-40B4-BE49-F238E27FC236}">
                  <a16:creationId xmlns:a16="http://schemas.microsoft.com/office/drawing/2014/main" id="{9097446E-AA0C-B25D-7900-C2F48C5C3B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4500" y="1391789"/>
              <a:ext cx="1372466" cy="843415"/>
            </a:xfrm>
            <a:prstGeom prst="rect">
              <a:avLst/>
            </a:prstGeom>
          </p:spPr>
        </p:pic>
        <p:pic>
          <p:nvPicPr>
            <p:cNvPr id="9" name="Εικόνα 8">
              <a:extLst>
                <a:ext uri="{FF2B5EF4-FFF2-40B4-BE49-F238E27FC236}">
                  <a16:creationId xmlns:a16="http://schemas.microsoft.com/office/drawing/2014/main" id="{5E062DE1-A0D2-5DB6-DC51-EB0AA90176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4766" y="1358574"/>
              <a:ext cx="908818" cy="908818"/>
            </a:xfrm>
            <a:prstGeom prst="rect">
              <a:avLst/>
            </a:prstGeom>
          </p:spPr>
        </p:pic>
        <p:pic>
          <p:nvPicPr>
            <p:cNvPr id="11" name="Εικόνα 10">
              <a:extLst>
                <a:ext uri="{FF2B5EF4-FFF2-40B4-BE49-F238E27FC236}">
                  <a16:creationId xmlns:a16="http://schemas.microsoft.com/office/drawing/2014/main" id="{8257AB28-9F52-DE53-1DF9-0A696F97D1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4327" y="1491138"/>
              <a:ext cx="818717" cy="679690"/>
            </a:xfrm>
            <a:prstGeom prst="rect">
              <a:avLst/>
            </a:prstGeom>
          </p:spPr>
        </p:pic>
      </p:grp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5B88FD95-0E4A-C7CB-3AE6-D68D778ECF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635" y="2831773"/>
            <a:ext cx="1440730" cy="142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581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9B83E-F719-E598-4279-A239612CD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346A9B7-8223-831A-A7D9-F7AE890BFAE5}"/>
              </a:ext>
            </a:extLst>
          </p:cNvPr>
          <p:cNvSpPr/>
          <p:nvPr/>
        </p:nvSpPr>
        <p:spPr>
          <a:xfrm>
            <a:off x="-2" y="2299580"/>
            <a:ext cx="12192002" cy="578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FC3A086-6B29-EEB1-19A0-0EFCB16C3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11" y="500712"/>
            <a:ext cx="1431784" cy="14317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7B0129-3A58-3DEF-2B71-DE1705D28332}"/>
              </a:ext>
            </a:extLst>
          </p:cNvPr>
          <p:cNvSpPr txBox="1"/>
          <p:nvPr/>
        </p:nvSpPr>
        <p:spPr>
          <a:xfrm>
            <a:off x="0" y="500712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ΔΗΜΟΣ ΚΑΤΕΡΙΝΗΣ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557450"/>
            <a:ext cx="12192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Aft>
                <a:spcPts val="800"/>
              </a:spcAft>
            </a:pPr>
            <a:r>
              <a:rPr lang="el-GR" sz="2400" dirty="0"/>
              <a:t>(</a:t>
            </a:r>
            <a:r>
              <a:rPr lang="el-GR" sz="2400" b="1" u="sng" dirty="0">
                <a:solidFill>
                  <a:srgbClr val="FF0000"/>
                </a:solidFill>
              </a:rPr>
              <a:t>ΔΕΝ</a:t>
            </a:r>
            <a:r>
              <a:rPr lang="el-GR" sz="2400" u="sng" dirty="0"/>
              <a:t> αποτελούν προϋπόθεση γνωστοποίησης</a:t>
            </a:r>
            <a:r>
              <a:rPr lang="el-GR" sz="2400" dirty="0"/>
              <a:t>)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760A5A95-46E3-5477-E177-EE5B59CB3F81}"/>
              </a:ext>
            </a:extLst>
          </p:cNvPr>
          <p:cNvGrpSpPr/>
          <p:nvPr/>
        </p:nvGrpSpPr>
        <p:grpSpPr>
          <a:xfrm>
            <a:off x="157018" y="2588826"/>
            <a:ext cx="12034982" cy="3508653"/>
            <a:chOff x="84210" y="2588826"/>
            <a:chExt cx="12192001" cy="3508653"/>
          </a:xfrm>
        </p:grpSpPr>
        <p:pic>
          <p:nvPicPr>
            <p:cNvPr id="7" name="Εικόνα 6">
              <a:extLst>
                <a:ext uri="{FF2B5EF4-FFF2-40B4-BE49-F238E27FC236}">
                  <a16:creationId xmlns:a16="http://schemas.microsoft.com/office/drawing/2014/main" id="{0B32BCD9-1651-6A6D-D455-F218614D0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2673" y="5195004"/>
              <a:ext cx="1624454" cy="902475"/>
            </a:xfrm>
            <a:prstGeom prst="rect">
              <a:avLst/>
            </a:prstGeom>
          </p:spPr>
        </p:pic>
        <p:sp>
          <p:nvSpPr>
            <p:cNvPr id="2" name="Ορθογώνιο 1"/>
            <p:cNvSpPr/>
            <p:nvPr/>
          </p:nvSpPr>
          <p:spPr>
            <a:xfrm>
              <a:off x="84210" y="2588826"/>
              <a:ext cx="12192001" cy="35086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l-GR" sz="2200" b="1" dirty="0">
                  <a:solidFill>
                    <a:srgbClr val="212529"/>
                  </a:solidFill>
                  <a:latin typeface="Noto Sans" panose="020B0502040504020204" pitchFamily="34" charset="0"/>
                </a:rPr>
                <a:t>Καταστήματα τροφίμων ή ποτών</a:t>
              </a:r>
            </a:p>
            <a:p>
              <a:pPr marL="742950" lvl="1" indent="-285750" algn="just">
                <a:buFont typeface="Arial" panose="020B0604020202020204" pitchFamily="34" charset="0"/>
                <a:buChar char="•"/>
              </a:pPr>
              <a:r>
                <a:rPr lang="el-GR" sz="2200" dirty="0">
                  <a:solidFill>
                    <a:srgbClr val="212529"/>
                  </a:solidFill>
                  <a:latin typeface="Noto Sans" panose="020B0502040504020204" pitchFamily="34" charset="0"/>
                </a:rPr>
                <a:t>Τα διαγράμματα ροής, </a:t>
              </a:r>
              <a:r>
                <a:rPr lang="en-US" sz="2200" dirty="0">
                  <a:solidFill>
                    <a:srgbClr val="212529"/>
                  </a:solidFill>
                  <a:latin typeface="Noto Sans" panose="020B0502040504020204" pitchFamily="34" charset="0"/>
                </a:rPr>
                <a:t>…….</a:t>
              </a:r>
              <a:endParaRPr lang="el-GR" sz="2200" dirty="0">
                <a:solidFill>
                  <a:srgbClr val="212529"/>
                </a:solidFill>
                <a:latin typeface="Noto Sans" panose="020B050204050402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212529"/>
                </a:solidFill>
                <a:latin typeface="Noto Sans" panose="020B0502040504020204" pitchFamily="34" charset="0"/>
              </a:endParaRPr>
            </a:p>
            <a:p>
              <a:pPr algn="just"/>
              <a:endParaRPr lang="el-GR" sz="2200" dirty="0">
                <a:solidFill>
                  <a:srgbClr val="212529"/>
                </a:solidFill>
                <a:latin typeface="Noto Sans" panose="020B050204050402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l-GR" sz="2200" b="1" dirty="0">
                  <a:solidFill>
                    <a:srgbClr val="212529"/>
                  </a:solidFill>
                  <a:latin typeface="Noto Sans" panose="020B0502040504020204" pitchFamily="34" charset="0"/>
                </a:rPr>
                <a:t>Καταστήματα παροχής υπηρεσιών υγειονομικού ενδιαφέροντος </a:t>
              </a:r>
            </a:p>
            <a:p>
              <a:pPr algn="just"/>
              <a:r>
                <a:rPr lang="el-GR" sz="2200" b="1" dirty="0">
                  <a:solidFill>
                    <a:srgbClr val="212529"/>
                  </a:solidFill>
                  <a:latin typeface="Noto Sans" panose="020B0502040504020204" pitchFamily="34" charset="0"/>
                </a:rPr>
                <a:t>    (π.χ. κομμωτήριο – κουρείο, κατάστημα περιποίησης χεριών - ποδιών, κ.λπ.)</a:t>
              </a:r>
            </a:p>
            <a:p>
              <a:pPr marL="742950" lvl="1" indent="-285750" algn="just">
                <a:buFont typeface="Arial" panose="020B0604020202020204" pitchFamily="34" charset="0"/>
                <a:buChar char="•"/>
              </a:pPr>
              <a:r>
                <a:rPr lang="el-GR" sz="2200" dirty="0">
                  <a:solidFill>
                    <a:srgbClr val="212529"/>
                  </a:solidFill>
                  <a:latin typeface="Noto Sans" panose="020B0502040504020204" pitchFamily="34" charset="0"/>
                </a:rPr>
                <a:t>αρχεία, τα πιστοποιητικά υγείας τους, άδεια άσκησης επαγγέλματος</a:t>
              </a:r>
              <a:r>
                <a:rPr lang="en-US" sz="2200" dirty="0">
                  <a:solidFill>
                    <a:srgbClr val="212529"/>
                  </a:solidFill>
                  <a:latin typeface="Noto Sans" panose="020B0502040504020204" pitchFamily="34" charset="0"/>
                </a:rPr>
                <a:t> …….</a:t>
              </a:r>
              <a:endParaRPr lang="el-GR" sz="2200" dirty="0">
                <a:solidFill>
                  <a:srgbClr val="212529"/>
                </a:solidFill>
                <a:latin typeface="Noto Sans" panose="020B0502040504020204" pitchFamily="34" charset="0"/>
              </a:endParaRPr>
            </a:p>
            <a:p>
              <a:pPr marL="742950" lvl="1" indent="-285750" algn="just">
                <a:buFont typeface="Arial" panose="020B0604020202020204" pitchFamily="34" charset="0"/>
                <a:buChar char="•"/>
              </a:pPr>
              <a:endParaRPr lang="el-GR" sz="2000" dirty="0">
                <a:solidFill>
                  <a:srgbClr val="212529"/>
                </a:solidFill>
                <a:latin typeface="Noto Sans" panose="020B0502040504020204" pitchFamily="34" charset="0"/>
              </a:endParaRPr>
            </a:p>
            <a:p>
              <a:pPr lvl="1" algn="ctr"/>
              <a:r>
                <a:rPr lang="el-GR" sz="2400" dirty="0">
                  <a:solidFill>
                    <a:srgbClr val="212529"/>
                  </a:solidFill>
                  <a:latin typeface="Noto Sans" panose="020B0502040504020204" pitchFamily="34" charset="0"/>
                </a:rPr>
                <a:t>Είναι</a:t>
              </a:r>
            </a:p>
            <a:p>
              <a:pPr lvl="1" algn="ctr"/>
              <a:r>
                <a:rPr lang="el-GR" sz="2400" b="1" dirty="0">
                  <a:solidFill>
                    <a:srgbClr val="212529"/>
                  </a:solidFill>
                  <a:latin typeface="Noto Sans" panose="020B0502040504020204" pitchFamily="34" charset="0"/>
                </a:rPr>
                <a:t>ΥΓΕΙΟΝΟΜΙΚΕΣ ΠΑΡΑΒΑΣΕΙΣ</a:t>
              </a:r>
              <a:endParaRPr lang="el-G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65753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2923</TotalTime>
  <Words>579</Words>
  <Application>Microsoft Office PowerPoint</Application>
  <PresentationFormat>Ευρεία οθόνη</PresentationFormat>
  <Paragraphs>135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0" baseType="lpstr">
      <vt:lpstr>Arial</vt:lpstr>
      <vt:lpstr>Noto Sans</vt:lpstr>
      <vt:lpstr>Trebuchet MS</vt:lpstr>
      <vt:lpstr>Wingdings 3</vt:lpstr>
      <vt:lpstr>Όψη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πάρκο των χρωμάτων</dc:title>
  <dc:creator>Λογαριασμός Microsoft</dc:creator>
  <cp:lastModifiedBy>ΚΩΝΣΤΑΝΤΙΝΟΣ ΑΝΤΩΝΙΑΔΗΣ</cp:lastModifiedBy>
  <cp:revision>323</cp:revision>
  <dcterms:created xsi:type="dcterms:W3CDTF">2024-11-03T11:09:06Z</dcterms:created>
  <dcterms:modified xsi:type="dcterms:W3CDTF">2026-03-11T06:48:54Z</dcterms:modified>
</cp:coreProperties>
</file>